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Merriweather Sans"/>
      <p:regular r:id="rId32"/>
      <p:bold r:id="rId33"/>
      <p:italic r:id="rId34"/>
      <p:boldItalic r:id="rId35"/>
    </p:embeddedFont>
    <p:embeddedFont>
      <p:font typeface="Tahoma"/>
      <p:regular r:id="rId36"/>
      <p:bold r:id="rId37"/>
    </p:embeddedFont>
    <p:embeddedFont>
      <p:font typeface="Gill Sans"/>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erriweatherSans-bold.fntdata"/><Relationship Id="rId10" Type="http://schemas.openxmlformats.org/officeDocument/2006/relationships/slide" Target="slides/slide5.xml"/><Relationship Id="rId32" Type="http://schemas.openxmlformats.org/officeDocument/2006/relationships/font" Target="fonts/MerriweatherSans-regular.fntdata"/><Relationship Id="rId13" Type="http://schemas.openxmlformats.org/officeDocument/2006/relationships/slide" Target="slides/slide8.xml"/><Relationship Id="rId35" Type="http://schemas.openxmlformats.org/officeDocument/2006/relationships/font" Target="fonts/MerriweatherSans-boldItalic.fntdata"/><Relationship Id="rId12" Type="http://schemas.openxmlformats.org/officeDocument/2006/relationships/slide" Target="slides/slide7.xml"/><Relationship Id="rId34" Type="http://schemas.openxmlformats.org/officeDocument/2006/relationships/font" Target="fonts/MerriweatherSans-italic.fntdata"/><Relationship Id="rId15" Type="http://schemas.openxmlformats.org/officeDocument/2006/relationships/slide" Target="slides/slide10.xml"/><Relationship Id="rId37" Type="http://schemas.openxmlformats.org/officeDocument/2006/relationships/font" Target="fonts/Tahoma-bold.fntdata"/><Relationship Id="rId14" Type="http://schemas.openxmlformats.org/officeDocument/2006/relationships/slide" Target="slides/slide9.xml"/><Relationship Id="rId36" Type="http://schemas.openxmlformats.org/officeDocument/2006/relationships/font" Target="fonts/Tahoma-regular.fntdata"/><Relationship Id="rId17" Type="http://schemas.openxmlformats.org/officeDocument/2006/relationships/slide" Target="slides/slide12.xml"/><Relationship Id="rId39" Type="http://schemas.openxmlformats.org/officeDocument/2006/relationships/font" Target="fonts/GillSans-bold.fntdata"/><Relationship Id="rId16" Type="http://schemas.openxmlformats.org/officeDocument/2006/relationships/slide" Target="slides/slide11.xml"/><Relationship Id="rId38" Type="http://schemas.openxmlformats.org/officeDocument/2006/relationships/font" Target="fonts/Gill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untitlockitdropit.or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1f3da6be7_0_3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61f3da6be7_0_37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1f3da6be7_0_38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1f3da6be7_0_3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61f3da6be7_0_388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61f3da6be7_0_14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1f3da6be7_0_1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61f3da6be7_0_142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1f3da6be7_0_1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1f3da6be7_0_1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61f3da6be7_0_125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1f3da6be7_0_1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61f3da6be7_0_17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61f3da6be7_0_1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61f3da6be7_0_19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61f3da6be7_0_20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61f3da6be7_0_2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360"/>
              </a:spcBef>
              <a:spcAft>
                <a:spcPts val="0"/>
              </a:spcAft>
              <a:buClr>
                <a:schemeClr val="dk1"/>
              </a:buClr>
              <a:buSzPts val="1800"/>
              <a:buChar char="•"/>
            </a:pPr>
            <a:r>
              <a:rPr lang="en" sz="1100" u="sng">
                <a:latin typeface="Arial"/>
                <a:ea typeface="Arial"/>
                <a:cs typeface="Arial"/>
                <a:sym typeface="Arial"/>
                <a:hlinkClick r:id="rId2"/>
              </a:rPr>
              <a:t>https://countitlockitdropit.org/</a:t>
            </a:r>
            <a:endParaRPr/>
          </a:p>
          <a:p>
            <a:pPr indent="-342900" lvl="0" marL="457200" rtl="0" algn="l">
              <a:spcBef>
                <a:spcPts val="0"/>
              </a:spcBef>
              <a:spcAft>
                <a:spcPts val="0"/>
              </a:spcAft>
              <a:buClr>
                <a:schemeClr val="dk1"/>
              </a:buClr>
              <a:buSzPts val="1800"/>
              <a:buChar char="•"/>
            </a:pPr>
            <a:r>
              <a:rPr lang="en"/>
              <a:t>Count it, Lock it, drop it campaign </a:t>
            </a:r>
            <a:endParaRPr/>
          </a:p>
        </p:txBody>
      </p:sp>
      <p:sp>
        <p:nvSpPr>
          <p:cNvPr id="175" name="Google Shape;175;g61f3da6be7_0_207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61f3da6be7_0_2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82587" lvl="0" marL="419100" rtl="0" algn="l">
              <a:spcBef>
                <a:spcPts val="0"/>
              </a:spcBef>
              <a:spcAft>
                <a:spcPts val="0"/>
              </a:spcAft>
              <a:buSzPts val="1800"/>
              <a:buFont typeface="Noto Sans Symbols"/>
              <a:buChar char="⦿"/>
            </a:pPr>
            <a:r>
              <a:rPr lang="en" sz="1800">
                <a:solidFill>
                  <a:srgbClr val="000000"/>
                </a:solidFill>
                <a:latin typeface="Merriweather Sans"/>
                <a:ea typeface="Merriweather Sans"/>
                <a:cs typeface="Merriweather Sans"/>
                <a:sym typeface="Merriweather Sans"/>
              </a:rPr>
              <a:t>Pull up the website – Review home page and the strategic plan</a:t>
            </a:r>
            <a:endParaRPr sz="1800">
              <a:solidFill>
                <a:srgbClr val="000000"/>
              </a:solidFill>
              <a:latin typeface="Arial"/>
              <a:ea typeface="Arial"/>
              <a:cs typeface="Arial"/>
              <a:sym typeface="Arial"/>
            </a:endParaRPr>
          </a:p>
          <a:p>
            <a:pPr indent="-382587" lvl="0" marL="419100" rtl="0" algn="l">
              <a:spcBef>
                <a:spcPts val="0"/>
              </a:spcBef>
              <a:spcAft>
                <a:spcPts val="0"/>
              </a:spcAft>
              <a:buSzPts val="1800"/>
              <a:buFont typeface="Noto Sans Symbols"/>
              <a:buChar char="⦿"/>
            </a:pPr>
            <a:r>
              <a:rPr lang="en" sz="1800">
                <a:solidFill>
                  <a:srgbClr val="000000"/>
                </a:solidFill>
                <a:latin typeface="Merriweather Sans"/>
                <a:ea typeface="Merriweather Sans"/>
                <a:cs typeface="Merriweather Sans"/>
                <a:sym typeface="Merriweather Sans"/>
              </a:rPr>
              <a:t>Go to “Prevent Overdose” page and “Get Naloxone” page</a:t>
            </a:r>
            <a:endParaRPr sz="1800">
              <a:solidFill>
                <a:srgbClr val="000000"/>
              </a:solidFill>
              <a:latin typeface="Arial"/>
              <a:ea typeface="Arial"/>
              <a:cs typeface="Arial"/>
              <a:sym typeface="Arial"/>
            </a:endParaRPr>
          </a:p>
          <a:p>
            <a:pPr indent="-382587" lvl="0" marL="419100" rtl="0" algn="l">
              <a:spcBef>
                <a:spcPts val="0"/>
              </a:spcBef>
              <a:spcAft>
                <a:spcPts val="0"/>
              </a:spcAft>
              <a:buSzPts val="1800"/>
              <a:buFont typeface="Noto Sans Symbols"/>
              <a:buChar char="⦿"/>
            </a:pPr>
            <a:r>
              <a:rPr lang="en" sz="1800">
                <a:solidFill>
                  <a:srgbClr val="000000"/>
                </a:solidFill>
                <a:latin typeface="Merriweather Sans"/>
                <a:ea typeface="Merriweather Sans"/>
                <a:cs typeface="Merriweather Sans"/>
                <a:sym typeface="Merriweather Sans"/>
              </a:rPr>
              <a:t>Go to “See the Data” – use this to update numbers for presentation</a:t>
            </a:r>
            <a:endParaRPr sz="18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181" name="Google Shape;181;g61f3da6be7_0_2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61f3da6be7_0_39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1f3da6be7_0_39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1f3da6be7_0_3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1f3da6be7_0_3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61f3da6be7_0_23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1f3da6be7_0_2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 importante llamar 911 aunque tenga naloxona. La sobredosis es una emergencia médica. Las consecuencias de sobredosis incluyen: la muerte, efectos permanentes de cerebro por no tener suficiente oxígeno y otras. Además, cabe la posibilidad que no sea sobredosis y la víctima necesita otra ayuda.</a:t>
            </a:r>
            <a:endParaRPr/>
          </a:p>
          <a:p>
            <a:pPr indent="0" lvl="0" marL="0" rtl="0" algn="l">
              <a:spcBef>
                <a:spcPts val="0"/>
              </a:spcBef>
              <a:spcAft>
                <a:spcPts val="0"/>
              </a:spcAft>
              <a:buNone/>
            </a:pPr>
            <a:r>
              <a:rPr lang="en"/>
              <a:t>Si sea posible (si hay 2 personas presente), llame 911 and da naloxona al mismo tiempo. </a:t>
            </a:r>
            <a:endParaRPr/>
          </a:p>
          <a:p>
            <a:pPr indent="0" lvl="0" marL="0" rtl="0" algn="l">
              <a:spcBef>
                <a:spcPts val="0"/>
              </a:spcBef>
              <a:spcAft>
                <a:spcPts val="0"/>
              </a:spcAft>
              <a:buNone/>
            </a:pPr>
            <a:r>
              <a:rPr lang="en"/>
              <a:t>Si conosca RCP completa (</a:t>
            </a:r>
            <a:r>
              <a:rPr lang="en">
                <a:solidFill>
                  <a:srgbClr val="454545"/>
                </a:solidFill>
                <a:highlight>
                  <a:srgbClr val="FFFFFF"/>
                </a:highlight>
              </a:rPr>
              <a:t>compresiones torácicas</a:t>
            </a:r>
            <a:r>
              <a:rPr lang="en"/>
              <a:t> y respiración de rescate) se puede dar RCP.</a:t>
            </a:r>
            <a:endParaRPr/>
          </a:p>
        </p:txBody>
      </p:sp>
      <p:sp>
        <p:nvSpPr>
          <p:cNvPr id="199" name="Google Shape;199;g61f3da6be7_0_239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1f3da6be7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1f3da6be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61f3da6be7_0_8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61f3da6be7_0_25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61f3da6be7_0_2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61f3da6be7_0_255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61f3da6be7_0_27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61f3da6be7_0_2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61f3da6be7_0_272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61f3da6be7_0_28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61f3da6be7_0_2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61f3da6be7_0_288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61f3da6be7_0_30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61f3da6be7_0_30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61f3da6be7_0_305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61f3da6be7_0_32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61f3da6be7_0_3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61f3da6be7_0_322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61f3da6be7_0_33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61f3da6be7_0_3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61f3da6be7_0_339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61f3da6be7_0_33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1f3da6be7_0_3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61f3da6be7_0_339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1f3da6be7_0_2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g61f3da6be7_0_2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1f3da6be7_0_4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1f3da6be7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61f3da6be7_0_42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1f3da6be7_0_7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1f3da6be7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61f3da6be7_0_75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1f3da6be7_0_9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1f3da6be7_0_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61f3da6be7_0_91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1f3da6be7_0_10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1f3da6be7_0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61f3da6be7_0_108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1f3da6be7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61f3da6be7_0_5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1f3da6be7_0_35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1f3da6be7_0_3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61f3da6be7_0_356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1600"/>
              </a:spcBef>
              <a:spcAft>
                <a:spcPts val="0"/>
              </a:spcAft>
              <a:buClr>
                <a:schemeClr val="dk1"/>
              </a:buClr>
              <a:buSzPts val="1800"/>
              <a:buChar char="○"/>
              <a:defRPr/>
            </a:lvl2pPr>
            <a:lvl3pPr indent="-342900" lvl="2" marL="1371600" rtl="0" algn="l">
              <a:spcBef>
                <a:spcPts val="1600"/>
              </a:spcBef>
              <a:spcAft>
                <a:spcPts val="0"/>
              </a:spcAft>
              <a:buClr>
                <a:schemeClr val="dk1"/>
              </a:buClr>
              <a:buSzPts val="1800"/>
              <a:buChar char="■"/>
              <a:defRPr/>
            </a:lvl3pPr>
            <a:lvl4pPr indent="-342900" lvl="3" marL="1828800" rtl="0" algn="l">
              <a:spcBef>
                <a:spcPts val="1600"/>
              </a:spcBef>
              <a:spcAft>
                <a:spcPts val="0"/>
              </a:spcAft>
              <a:buClr>
                <a:schemeClr val="dk1"/>
              </a:buClr>
              <a:buSzPts val="1800"/>
              <a:buChar char="●"/>
              <a:defRPr/>
            </a:lvl4pPr>
            <a:lvl5pPr indent="-342900" lvl="4" marL="2286000" rtl="0" algn="l">
              <a:spcBef>
                <a:spcPts val="1600"/>
              </a:spcBef>
              <a:spcAft>
                <a:spcPts val="0"/>
              </a:spcAft>
              <a:buClr>
                <a:schemeClr val="dk1"/>
              </a:buClr>
              <a:buSzPts val="1800"/>
              <a:buChar char="○"/>
              <a:defRPr/>
            </a:lvl5pPr>
            <a:lvl6pPr indent="-342900" lvl="5" marL="2743200" rtl="0" algn="l">
              <a:spcBef>
                <a:spcPts val="160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medlineplus.gov/spanish/videos-de-medlineplus/como-la-naloxona-salva-vidas-por-sobredosis-de-opioides/" TargetMode="External"/><Relationship Id="rId4" Type="http://schemas.openxmlformats.org/officeDocument/2006/relationships/hyperlink" Target="https://www.youtube.com/watch?v=IoKi3b4IFf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youtube.com/watch?v=nRp8hOJ3Sxo" TargetMode="External"/><Relationship Id="rId4" Type="http://schemas.openxmlformats.org/officeDocument/2006/relationships/hyperlink" Target="https://www.youtube.com/watch?v=A684ac5kL8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175525" y="870375"/>
            <a:ext cx="8813700" cy="4127700"/>
          </a:xfrm>
          <a:prstGeom prst="rect">
            <a:avLst/>
          </a:prstGeom>
          <a:noFill/>
          <a:ln>
            <a:noFill/>
          </a:ln>
        </p:spPr>
        <p:txBody>
          <a:bodyPr anchorCtr="0" anchor="t" bIns="45700" lIns="91425" spcFirstLastPara="1" rIns="91425" wrap="square" tIns="45700">
            <a:noAutofit/>
          </a:bodyPr>
          <a:lstStyle/>
          <a:p>
            <a:pPr indent="-342900" lvl="0" marL="457200" rtl="0" algn="l">
              <a:lnSpc>
                <a:spcPct val="200000"/>
              </a:lnSpc>
              <a:spcBef>
                <a:spcPts val="1200"/>
              </a:spcBef>
              <a:spcAft>
                <a:spcPts val="0"/>
              </a:spcAft>
              <a:buClr>
                <a:srgbClr val="000000"/>
              </a:buClr>
              <a:buSzPts val="1800"/>
              <a:buFont typeface="Verdana"/>
              <a:buChar char="●"/>
            </a:pPr>
            <a:r>
              <a:rPr lang="en">
                <a:solidFill>
                  <a:srgbClr val="000000"/>
                </a:solidFill>
                <a:latin typeface="Verdana"/>
                <a:ea typeface="Verdana"/>
                <a:cs typeface="Verdana"/>
                <a:sym typeface="Verdana"/>
              </a:rPr>
              <a:t>Antecedentes del problema</a:t>
            </a:r>
            <a:endParaRPr>
              <a:solidFill>
                <a:srgbClr val="000000"/>
              </a:solidFill>
              <a:latin typeface="Verdana"/>
              <a:ea typeface="Verdana"/>
              <a:cs typeface="Verdana"/>
              <a:sym typeface="Verdana"/>
            </a:endParaRPr>
          </a:p>
          <a:p>
            <a:pPr indent="-342900" lvl="0" marL="457200" rtl="0" algn="l">
              <a:lnSpc>
                <a:spcPct val="200000"/>
              </a:lnSpc>
              <a:spcBef>
                <a:spcPts val="0"/>
              </a:spcBef>
              <a:spcAft>
                <a:spcPts val="0"/>
              </a:spcAft>
              <a:buClr>
                <a:srgbClr val="000000"/>
              </a:buClr>
              <a:buSzPts val="1800"/>
              <a:buFont typeface="Verdana"/>
              <a:buChar char="●"/>
            </a:pPr>
            <a:r>
              <a:rPr lang="en">
                <a:solidFill>
                  <a:srgbClr val="000000"/>
                </a:solidFill>
                <a:latin typeface="Verdana"/>
                <a:ea typeface="Verdana"/>
                <a:cs typeface="Verdana"/>
                <a:sym typeface="Verdana"/>
              </a:rPr>
              <a:t>¿Qué está pasando en RI?</a:t>
            </a:r>
            <a:endParaRPr>
              <a:solidFill>
                <a:srgbClr val="000000"/>
              </a:solidFill>
              <a:latin typeface="Verdana"/>
              <a:ea typeface="Verdana"/>
              <a:cs typeface="Verdana"/>
              <a:sym typeface="Verdana"/>
            </a:endParaRPr>
          </a:p>
          <a:p>
            <a:pPr indent="-342900" lvl="0" marL="457200" rtl="0" algn="l">
              <a:lnSpc>
                <a:spcPct val="200000"/>
              </a:lnSpc>
              <a:spcBef>
                <a:spcPts val="0"/>
              </a:spcBef>
              <a:spcAft>
                <a:spcPts val="0"/>
              </a:spcAft>
              <a:buClr>
                <a:srgbClr val="000000"/>
              </a:buClr>
              <a:buSzPts val="1800"/>
              <a:buFont typeface="Verdana"/>
              <a:buChar char="●"/>
            </a:pPr>
            <a:r>
              <a:rPr lang="en">
                <a:solidFill>
                  <a:srgbClr val="000000"/>
                </a:solidFill>
                <a:latin typeface="Verdana"/>
                <a:ea typeface="Verdana"/>
                <a:cs typeface="Verdana"/>
                <a:sym typeface="Verdana"/>
              </a:rPr>
              <a:t>¿Que es el Fentanilo?</a:t>
            </a:r>
            <a:endParaRPr>
              <a:solidFill>
                <a:srgbClr val="000000"/>
              </a:solidFill>
              <a:latin typeface="Verdana"/>
              <a:ea typeface="Verdana"/>
              <a:cs typeface="Verdana"/>
              <a:sym typeface="Verdana"/>
            </a:endParaRPr>
          </a:p>
          <a:p>
            <a:pPr indent="-342900" lvl="0" marL="457200" rtl="0" algn="l">
              <a:lnSpc>
                <a:spcPct val="200000"/>
              </a:lnSpc>
              <a:spcBef>
                <a:spcPts val="0"/>
              </a:spcBef>
              <a:spcAft>
                <a:spcPts val="0"/>
              </a:spcAft>
              <a:buClr>
                <a:srgbClr val="000000"/>
              </a:buClr>
              <a:buSzPts val="1800"/>
              <a:buFont typeface="Verdana"/>
              <a:buChar char="●"/>
            </a:pPr>
            <a:r>
              <a:rPr lang="en">
                <a:solidFill>
                  <a:srgbClr val="000000"/>
                </a:solidFill>
                <a:latin typeface="Verdana"/>
                <a:ea typeface="Verdana"/>
                <a:cs typeface="Verdana"/>
                <a:sym typeface="Verdana"/>
              </a:rPr>
              <a:t>Reconocer los signos de una sobredosis de opioides</a:t>
            </a:r>
            <a:endParaRPr>
              <a:solidFill>
                <a:srgbClr val="000000"/>
              </a:solidFill>
              <a:latin typeface="Verdana"/>
              <a:ea typeface="Verdana"/>
              <a:cs typeface="Verdana"/>
              <a:sym typeface="Verdana"/>
            </a:endParaRPr>
          </a:p>
          <a:p>
            <a:pPr indent="-342900" lvl="0" marL="457200" rtl="0" algn="l">
              <a:lnSpc>
                <a:spcPct val="150000"/>
              </a:lnSpc>
              <a:spcBef>
                <a:spcPts val="0"/>
              </a:spcBef>
              <a:spcAft>
                <a:spcPts val="0"/>
              </a:spcAft>
              <a:buClr>
                <a:srgbClr val="000000"/>
              </a:buClr>
              <a:buSzPts val="1800"/>
              <a:buFont typeface="Verdana"/>
              <a:buChar char="●"/>
            </a:pPr>
            <a:r>
              <a:rPr lang="en">
                <a:solidFill>
                  <a:srgbClr val="000000"/>
                </a:solidFill>
                <a:latin typeface="Verdana"/>
                <a:ea typeface="Verdana"/>
                <a:cs typeface="Verdana"/>
                <a:sym typeface="Verdana"/>
              </a:rPr>
              <a:t>Cómo</a:t>
            </a:r>
            <a:r>
              <a:rPr lang="en">
                <a:solidFill>
                  <a:srgbClr val="000000"/>
                </a:solidFill>
                <a:latin typeface="Verdana"/>
                <a:ea typeface="Verdana"/>
                <a:cs typeface="Verdana"/>
                <a:sym typeface="Verdana"/>
              </a:rPr>
              <a:t> prevenir, reconocer e intervenir en caso de una sobredosis de opioides </a:t>
            </a:r>
            <a:endParaRPr>
              <a:solidFill>
                <a:srgbClr val="000000"/>
              </a:solidFill>
              <a:latin typeface="Verdana"/>
              <a:ea typeface="Verdana"/>
              <a:cs typeface="Verdana"/>
              <a:sym typeface="Verdana"/>
            </a:endParaRPr>
          </a:p>
          <a:p>
            <a:pPr indent="-342900" lvl="0" marL="457200" rtl="0" algn="l">
              <a:lnSpc>
                <a:spcPct val="200000"/>
              </a:lnSpc>
              <a:spcBef>
                <a:spcPts val="1200"/>
              </a:spcBef>
              <a:spcAft>
                <a:spcPts val="0"/>
              </a:spcAft>
              <a:buClr>
                <a:srgbClr val="000000"/>
              </a:buClr>
              <a:buSzPts val="1800"/>
              <a:buFont typeface="Verdana"/>
              <a:buChar char="●"/>
            </a:pPr>
            <a:r>
              <a:rPr lang="en">
                <a:solidFill>
                  <a:srgbClr val="000000"/>
                </a:solidFill>
                <a:latin typeface="Verdana"/>
                <a:ea typeface="Verdana"/>
                <a:cs typeface="Verdana"/>
                <a:sym typeface="Verdana"/>
              </a:rPr>
              <a:t>Distribución de Narcan</a:t>
            </a:r>
            <a:endParaRPr>
              <a:solidFill>
                <a:srgbClr val="000000"/>
              </a:solidFill>
              <a:latin typeface="Verdana"/>
              <a:ea typeface="Verdana"/>
              <a:cs typeface="Verdana"/>
              <a:sym typeface="Verdana"/>
            </a:endParaRPr>
          </a:p>
          <a:p>
            <a:pPr indent="0" lvl="0" marL="0" rtl="0" algn="l">
              <a:lnSpc>
                <a:spcPct val="200000"/>
              </a:lnSpc>
              <a:spcBef>
                <a:spcPts val="1200"/>
              </a:spcBef>
              <a:spcAft>
                <a:spcPts val="0"/>
              </a:spcAft>
              <a:buNone/>
            </a:pPr>
            <a:r>
              <a:t/>
            </a:r>
            <a:endParaRPr>
              <a:solidFill>
                <a:srgbClr val="000000"/>
              </a:solidFill>
            </a:endParaRPr>
          </a:p>
          <a:p>
            <a:pPr indent="0" lvl="0" marL="0" rtl="0" algn="l">
              <a:lnSpc>
                <a:spcPct val="115000"/>
              </a:lnSpc>
              <a:spcBef>
                <a:spcPts val="1200"/>
              </a:spcBef>
              <a:spcAft>
                <a:spcPts val="0"/>
              </a:spcAft>
              <a:buNone/>
            </a:pPr>
            <a:r>
              <a:t/>
            </a:r>
            <a:endParaRPr sz="1500">
              <a:solidFill>
                <a:srgbClr val="174759"/>
              </a:solidFill>
            </a:endParaRPr>
          </a:p>
          <a:p>
            <a:pPr indent="-139700" lvl="0" marL="342900" rtl="0" algn="l">
              <a:lnSpc>
                <a:spcPct val="200000"/>
              </a:lnSpc>
              <a:spcBef>
                <a:spcPts val="1200"/>
              </a:spcBef>
              <a:spcAft>
                <a:spcPts val="0"/>
              </a:spcAft>
              <a:buClr>
                <a:schemeClr val="dk1"/>
              </a:buClr>
              <a:buSzPts val="3200"/>
              <a:buFont typeface="Noto Sans Symbols"/>
              <a:buNone/>
            </a:pPr>
            <a:r>
              <a:t/>
            </a:r>
            <a:endParaRPr sz="1500">
              <a:solidFill>
                <a:srgbClr val="000000"/>
              </a:solidFill>
              <a:latin typeface="Times New Roman"/>
              <a:ea typeface="Times New Roman"/>
              <a:cs typeface="Times New Roman"/>
              <a:sym typeface="Times New Roman"/>
            </a:endParaRPr>
          </a:p>
          <a:p>
            <a:pPr indent="-139700" lvl="0" marL="342900" rtl="0" algn="l">
              <a:lnSpc>
                <a:spcPct val="200000"/>
              </a:lnSpc>
              <a:spcBef>
                <a:spcPts val="640"/>
              </a:spcBef>
              <a:spcAft>
                <a:spcPts val="0"/>
              </a:spcAft>
              <a:buClr>
                <a:schemeClr val="dk1"/>
              </a:buClr>
              <a:buSzPts val="3200"/>
              <a:buFont typeface="Noto Sans Symbols"/>
              <a:buNone/>
            </a:pPr>
            <a:r>
              <a:t/>
            </a:r>
            <a:endParaRPr>
              <a:latin typeface="Arial"/>
              <a:ea typeface="Arial"/>
              <a:cs typeface="Arial"/>
              <a:sym typeface="Arial"/>
            </a:endParaRPr>
          </a:p>
          <a:p>
            <a:pPr indent="0" lvl="0" marL="0" rtl="0" algn="l">
              <a:lnSpc>
                <a:spcPct val="200000"/>
              </a:lnSpc>
              <a:spcBef>
                <a:spcPts val="640"/>
              </a:spcBef>
              <a:spcAft>
                <a:spcPts val="1600"/>
              </a:spcAft>
              <a:buClr>
                <a:schemeClr val="dk1"/>
              </a:buClr>
              <a:buSzPts val="3200"/>
              <a:buNone/>
            </a:pPr>
            <a:r>
              <a:t/>
            </a:r>
            <a:endParaRPr b="1">
              <a:solidFill>
                <a:schemeClr val="dk1"/>
              </a:solidFill>
            </a:endParaRPr>
          </a:p>
        </p:txBody>
      </p:sp>
      <p:sp>
        <p:nvSpPr>
          <p:cNvPr id="61" name="Google Shape;61;p14"/>
          <p:cNvSpPr txBox="1"/>
          <p:nvPr/>
        </p:nvSpPr>
        <p:spPr>
          <a:xfrm>
            <a:off x="1043750" y="84625"/>
            <a:ext cx="7560000" cy="78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t>Agenda </a:t>
            </a:r>
            <a:endParaRPr sz="2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457200" y="193501"/>
            <a:ext cx="8229600" cy="780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u="sng"/>
              <a:t>PreventOverdoseRI.org</a:t>
            </a:r>
            <a:endParaRPr u="sng"/>
          </a:p>
        </p:txBody>
      </p:sp>
      <p:sp>
        <p:nvSpPr>
          <p:cNvPr id="140" name="Google Shape;140;p23"/>
          <p:cNvSpPr txBox="1"/>
          <p:nvPr>
            <p:ph idx="1" type="body"/>
          </p:nvPr>
        </p:nvSpPr>
        <p:spPr>
          <a:xfrm>
            <a:off x="263275" y="1165988"/>
            <a:ext cx="8423400" cy="3873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solidFill>
                  <a:srgbClr val="000000"/>
                </a:solidFill>
                <a:latin typeface="Verdana"/>
                <a:ea typeface="Verdana"/>
                <a:cs typeface="Verdana"/>
                <a:sym typeface="Verdana"/>
              </a:rPr>
              <a:t>Objetivo: reducir las muertes por sobredosis de opioides en</a:t>
            </a:r>
            <a:endParaRPr>
              <a:solidFill>
                <a:srgbClr val="000000"/>
              </a:solidFill>
              <a:latin typeface="Verdana"/>
              <a:ea typeface="Verdana"/>
              <a:cs typeface="Verdana"/>
              <a:sym typeface="Verdana"/>
            </a:endParaRPr>
          </a:p>
          <a:p>
            <a:pPr indent="0" lvl="0" marL="0" rtl="0" algn="l">
              <a:spcBef>
                <a:spcPts val="0"/>
              </a:spcBef>
              <a:spcAft>
                <a:spcPts val="0"/>
              </a:spcAft>
              <a:buNone/>
            </a:pPr>
            <a:r>
              <a:rPr lang="en">
                <a:solidFill>
                  <a:srgbClr val="000000"/>
                </a:solidFill>
                <a:latin typeface="Verdana"/>
                <a:ea typeface="Verdana"/>
                <a:cs typeface="Verdana"/>
                <a:sym typeface="Verdana"/>
              </a:rPr>
              <a:t>un tercio en tres años</a:t>
            </a:r>
            <a:endParaRPr>
              <a:solidFill>
                <a:srgbClr val="000000"/>
              </a:solidFill>
              <a:latin typeface="Verdana"/>
              <a:ea typeface="Verdana"/>
              <a:cs typeface="Verdana"/>
              <a:sym typeface="Verdana"/>
            </a:endParaRPr>
          </a:p>
          <a:p>
            <a:pPr indent="0" lvl="0" marL="0" rtl="0" algn="l">
              <a:spcBef>
                <a:spcPts val="0"/>
              </a:spcBef>
              <a:spcAft>
                <a:spcPts val="0"/>
              </a:spcAft>
              <a:buNone/>
            </a:pPr>
            <a:r>
              <a:t/>
            </a:r>
            <a:endParaRPr>
              <a:solidFill>
                <a:srgbClr val="000000"/>
              </a:solidFill>
              <a:latin typeface="Verdana"/>
              <a:ea typeface="Verdana"/>
              <a:cs typeface="Verdana"/>
              <a:sym typeface="Verdana"/>
            </a:endParaRPr>
          </a:p>
          <a:p>
            <a:pPr indent="0" lvl="0" marL="0" rtl="0" algn="l">
              <a:spcBef>
                <a:spcPts val="0"/>
              </a:spcBef>
              <a:spcAft>
                <a:spcPts val="0"/>
              </a:spcAft>
              <a:buNone/>
            </a:pPr>
            <a:r>
              <a:rPr b="1" lang="en">
                <a:solidFill>
                  <a:srgbClr val="000000"/>
                </a:solidFill>
                <a:latin typeface="Verdana"/>
                <a:ea typeface="Verdana"/>
                <a:cs typeface="Verdana"/>
                <a:sym typeface="Verdana"/>
              </a:rPr>
              <a:t>Prevención</a:t>
            </a:r>
            <a:r>
              <a:rPr lang="en">
                <a:solidFill>
                  <a:srgbClr val="000000"/>
                </a:solidFill>
                <a:latin typeface="Verdana"/>
                <a:ea typeface="Verdana"/>
                <a:cs typeface="Verdana"/>
                <a:sym typeface="Verdana"/>
              </a:rPr>
              <a:t>: </a:t>
            </a:r>
            <a:r>
              <a:rPr lang="en" u="sng">
                <a:solidFill>
                  <a:srgbClr val="000000"/>
                </a:solidFill>
                <a:latin typeface="Verdana"/>
                <a:ea typeface="Verdana"/>
                <a:cs typeface="Verdana"/>
                <a:sym typeface="Verdana"/>
              </a:rPr>
              <a:t>prescripción más segura</a:t>
            </a:r>
            <a:r>
              <a:rPr lang="en">
                <a:solidFill>
                  <a:srgbClr val="000000"/>
                </a:solidFill>
                <a:latin typeface="Verdana"/>
                <a:ea typeface="Verdana"/>
                <a:cs typeface="Verdana"/>
                <a:sym typeface="Verdana"/>
              </a:rPr>
              <a:t>, especialmente con benzos y opioides juntos</a:t>
            </a:r>
            <a:endParaRPr>
              <a:solidFill>
                <a:srgbClr val="000000"/>
              </a:solidFill>
              <a:latin typeface="Verdana"/>
              <a:ea typeface="Verdana"/>
              <a:cs typeface="Verdana"/>
              <a:sym typeface="Verdana"/>
            </a:endParaRPr>
          </a:p>
          <a:p>
            <a:pPr indent="-342900" lvl="0" marL="457200" rtl="0" algn="l">
              <a:spcBef>
                <a:spcPts val="0"/>
              </a:spcBef>
              <a:spcAft>
                <a:spcPts val="0"/>
              </a:spcAft>
              <a:buClr>
                <a:srgbClr val="000000"/>
              </a:buClr>
              <a:buSzPts val="1800"/>
              <a:buFont typeface="Verdana"/>
              <a:buChar char="●"/>
            </a:pPr>
            <a:r>
              <a:rPr lang="en">
                <a:solidFill>
                  <a:srgbClr val="000000"/>
                </a:solidFill>
                <a:latin typeface="Verdana"/>
                <a:ea typeface="Verdana"/>
                <a:cs typeface="Verdana"/>
                <a:sym typeface="Verdana"/>
              </a:rPr>
              <a:t>Programa de monitoreo de medicamentos recetados</a:t>
            </a:r>
            <a:endParaRPr>
              <a:solidFill>
                <a:srgbClr val="000000"/>
              </a:solidFill>
              <a:latin typeface="Verdana"/>
              <a:ea typeface="Verdana"/>
              <a:cs typeface="Verdana"/>
              <a:sym typeface="Verdana"/>
            </a:endParaRPr>
          </a:p>
          <a:p>
            <a:pPr indent="0" lvl="0" marL="0" rtl="0" algn="l">
              <a:spcBef>
                <a:spcPts val="0"/>
              </a:spcBef>
              <a:spcAft>
                <a:spcPts val="0"/>
              </a:spcAft>
              <a:buNone/>
            </a:pPr>
            <a:r>
              <a:t/>
            </a:r>
            <a:endParaRPr>
              <a:solidFill>
                <a:srgbClr val="000000"/>
              </a:solidFill>
              <a:latin typeface="Verdana"/>
              <a:ea typeface="Verdana"/>
              <a:cs typeface="Verdana"/>
              <a:sym typeface="Verdana"/>
            </a:endParaRPr>
          </a:p>
          <a:p>
            <a:pPr indent="0" lvl="0" marL="0" rtl="0" algn="l">
              <a:spcBef>
                <a:spcPts val="0"/>
              </a:spcBef>
              <a:spcAft>
                <a:spcPts val="0"/>
              </a:spcAft>
              <a:buNone/>
            </a:pPr>
            <a:r>
              <a:rPr b="1" lang="en">
                <a:solidFill>
                  <a:srgbClr val="000000"/>
                </a:solidFill>
                <a:latin typeface="Verdana"/>
                <a:ea typeface="Verdana"/>
                <a:cs typeface="Verdana"/>
                <a:sym typeface="Verdana"/>
              </a:rPr>
              <a:t>Rescate</a:t>
            </a:r>
            <a:r>
              <a:rPr lang="en">
                <a:solidFill>
                  <a:srgbClr val="000000"/>
                </a:solidFill>
                <a:latin typeface="Verdana"/>
                <a:ea typeface="Verdana"/>
                <a:cs typeface="Verdana"/>
                <a:sym typeface="Verdana"/>
              </a:rPr>
              <a:t>: aumente la </a:t>
            </a:r>
            <a:r>
              <a:rPr lang="en" u="sng">
                <a:solidFill>
                  <a:srgbClr val="000000"/>
                </a:solidFill>
                <a:latin typeface="Verdana"/>
                <a:ea typeface="Verdana"/>
                <a:cs typeface="Verdana"/>
                <a:sym typeface="Verdana"/>
              </a:rPr>
              <a:t>distribución de naloxona en RI</a:t>
            </a:r>
            <a:r>
              <a:rPr lang="en">
                <a:solidFill>
                  <a:srgbClr val="000000"/>
                </a:solidFill>
                <a:latin typeface="Verdana"/>
                <a:ea typeface="Verdana"/>
                <a:cs typeface="Verdana"/>
                <a:sym typeface="Verdana"/>
              </a:rPr>
              <a:t> y realice un seguimiento preciso</a:t>
            </a:r>
            <a:endParaRPr>
              <a:solidFill>
                <a:srgbClr val="000000"/>
              </a:solidFill>
              <a:latin typeface="Verdana"/>
              <a:ea typeface="Verdana"/>
              <a:cs typeface="Verdana"/>
              <a:sym typeface="Verdana"/>
            </a:endParaRPr>
          </a:p>
          <a:p>
            <a:pPr indent="0" lvl="0" marL="0" rtl="0" algn="l">
              <a:spcBef>
                <a:spcPts val="0"/>
              </a:spcBef>
              <a:spcAft>
                <a:spcPts val="0"/>
              </a:spcAft>
              <a:buNone/>
            </a:pPr>
            <a:r>
              <a:t/>
            </a:r>
            <a:endParaRPr>
              <a:solidFill>
                <a:srgbClr val="000000"/>
              </a:solidFill>
              <a:latin typeface="Verdana"/>
              <a:ea typeface="Verdana"/>
              <a:cs typeface="Verdana"/>
              <a:sym typeface="Verdana"/>
            </a:endParaRPr>
          </a:p>
          <a:p>
            <a:pPr indent="0" lvl="0" marL="0" rtl="0" algn="l">
              <a:spcBef>
                <a:spcPts val="0"/>
              </a:spcBef>
              <a:spcAft>
                <a:spcPts val="0"/>
              </a:spcAft>
              <a:buNone/>
            </a:pPr>
            <a:r>
              <a:rPr b="1" lang="en">
                <a:solidFill>
                  <a:srgbClr val="000000"/>
                </a:solidFill>
                <a:latin typeface="Verdana"/>
                <a:ea typeface="Verdana"/>
                <a:cs typeface="Verdana"/>
                <a:sym typeface="Verdana"/>
              </a:rPr>
              <a:t>Tratamiento</a:t>
            </a:r>
            <a:r>
              <a:rPr lang="en">
                <a:solidFill>
                  <a:srgbClr val="000000"/>
                </a:solidFill>
                <a:latin typeface="Verdana"/>
                <a:ea typeface="Verdana"/>
                <a:cs typeface="Verdana"/>
                <a:sym typeface="Verdana"/>
              </a:rPr>
              <a:t>: aumente el acceso al </a:t>
            </a:r>
            <a:r>
              <a:rPr lang="en" u="sng">
                <a:solidFill>
                  <a:srgbClr val="000000"/>
                </a:solidFill>
                <a:latin typeface="Verdana"/>
                <a:ea typeface="Verdana"/>
                <a:cs typeface="Verdana"/>
                <a:sym typeface="Verdana"/>
              </a:rPr>
              <a:t>tratamiento asistido por medicamentos (MAT)</a:t>
            </a:r>
            <a:endParaRPr u="sng">
              <a:solidFill>
                <a:srgbClr val="000000"/>
              </a:solidFill>
              <a:latin typeface="Verdana"/>
              <a:ea typeface="Verdana"/>
              <a:cs typeface="Verdana"/>
              <a:sym typeface="Verdana"/>
            </a:endParaRPr>
          </a:p>
          <a:p>
            <a:pPr indent="0" lvl="0" marL="0" rtl="0" algn="l">
              <a:spcBef>
                <a:spcPts val="0"/>
              </a:spcBef>
              <a:spcAft>
                <a:spcPts val="0"/>
              </a:spcAft>
              <a:buNone/>
            </a:pPr>
            <a:r>
              <a:t/>
            </a:r>
            <a:endParaRPr u="sng">
              <a:solidFill>
                <a:srgbClr val="000000"/>
              </a:solidFill>
              <a:latin typeface="Verdana"/>
              <a:ea typeface="Verdana"/>
              <a:cs typeface="Verdana"/>
              <a:sym typeface="Verdana"/>
            </a:endParaRPr>
          </a:p>
          <a:p>
            <a:pPr indent="0" lvl="0" marL="0" rtl="0" algn="l">
              <a:spcBef>
                <a:spcPts val="0"/>
              </a:spcBef>
              <a:spcAft>
                <a:spcPts val="0"/>
              </a:spcAft>
              <a:buNone/>
            </a:pPr>
            <a:r>
              <a:rPr b="1" lang="en">
                <a:solidFill>
                  <a:srgbClr val="000000"/>
                </a:solidFill>
                <a:latin typeface="Verdana"/>
                <a:ea typeface="Verdana"/>
                <a:cs typeface="Verdana"/>
                <a:sym typeface="Verdana"/>
              </a:rPr>
              <a:t>Recuperación</a:t>
            </a:r>
            <a:r>
              <a:rPr lang="en">
                <a:solidFill>
                  <a:srgbClr val="000000"/>
                </a:solidFill>
                <a:latin typeface="Verdana"/>
                <a:ea typeface="Verdana"/>
                <a:cs typeface="Verdana"/>
                <a:sym typeface="Verdana"/>
              </a:rPr>
              <a:t>: expanda los servicios de </a:t>
            </a:r>
            <a:r>
              <a:rPr lang="en" u="sng">
                <a:solidFill>
                  <a:srgbClr val="000000"/>
                </a:solidFill>
                <a:latin typeface="Verdana"/>
                <a:ea typeface="Verdana"/>
                <a:cs typeface="Verdana"/>
                <a:sym typeface="Verdana"/>
              </a:rPr>
              <a:t>mentores recuperación </a:t>
            </a:r>
            <a:endParaRPr u="sng">
              <a:solidFill>
                <a:srgbClr val="000000"/>
              </a:solidFill>
              <a:latin typeface="Verdana"/>
              <a:ea typeface="Verdana"/>
              <a:cs typeface="Verdana"/>
              <a:sym typeface="Verdana"/>
            </a:endParaRPr>
          </a:p>
          <a:p>
            <a:pPr indent="0" lvl="0" marL="0" rtl="0" algn="l">
              <a:spcBef>
                <a:spcPts val="360"/>
              </a:spcBef>
              <a:spcAft>
                <a:spcPts val="1600"/>
              </a:spcAft>
              <a:buNone/>
            </a:pPr>
            <a:r>
              <a:t/>
            </a:r>
            <a:endParaRPr>
              <a:solidFill>
                <a:srgbClr val="000000"/>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438800" y="353344"/>
            <a:ext cx="8248200" cy="296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Quién apoya llevar naloxona a casa </a:t>
            </a:r>
            <a:endParaRPr/>
          </a:p>
        </p:txBody>
      </p:sp>
      <p:sp>
        <p:nvSpPr>
          <p:cNvPr id="147" name="Google Shape;147;p24"/>
          <p:cNvSpPr txBox="1"/>
          <p:nvPr>
            <p:ph idx="1" type="body"/>
          </p:nvPr>
        </p:nvSpPr>
        <p:spPr>
          <a:xfrm>
            <a:off x="225675" y="2092775"/>
            <a:ext cx="8700900" cy="3050700"/>
          </a:xfrm>
          <a:prstGeom prst="rect">
            <a:avLst/>
          </a:prstGeom>
        </p:spPr>
        <p:txBody>
          <a:bodyPr anchorCtr="0" anchor="t" bIns="45700" lIns="91425" spcFirstLastPara="1" rIns="91425" wrap="square" tIns="45700">
            <a:noAutofit/>
          </a:bodyPr>
          <a:lstStyle/>
          <a:p>
            <a:pPr indent="0" lvl="0" marL="0" rtl="0" algn="l">
              <a:lnSpc>
                <a:spcPct val="115000"/>
              </a:lnSpc>
              <a:spcBef>
                <a:spcPts val="360"/>
              </a:spcBef>
              <a:spcAft>
                <a:spcPts val="0"/>
              </a:spcAft>
              <a:buNone/>
            </a:pPr>
            <a:r>
              <a:rPr lang="en" sz="1500">
                <a:solidFill>
                  <a:srgbClr val="000000"/>
                </a:solidFill>
              </a:rPr>
              <a:t>Yo, el Cirujano General del Servicio de Salud Pública de los Estados Unidos, VADM Jerome Adams, estoy haciendo hincapié en la importancia de la naloxona, una droga que revierte la sobredosis. Para pacientes que actualmente toman altas dosis de opioides según lo prescrito para el dolor, individuos que usan indebidamente opioides recetados, individuos que usan opioides ilícitos como heroína o fentanilo, profesionales de la salud, familiares y amigos de personas que tienen un trastorno por uso de opioides y miembros de la comunidad que ingresan el contacto con personas en riesgo de sobredosis de opioides, saber cómo usar la naloxona y mantenerla al alcance puede salvarle la vida. </a:t>
            </a:r>
            <a:endParaRPr sz="1800"/>
          </a:p>
          <a:p>
            <a:pPr indent="0" lvl="0" marL="0" rtl="0" algn="l">
              <a:lnSpc>
                <a:spcPct val="100000"/>
              </a:lnSpc>
              <a:spcBef>
                <a:spcPts val="1600"/>
              </a:spcBef>
              <a:spcAft>
                <a:spcPts val="0"/>
              </a:spcAft>
              <a:buNone/>
            </a:pPr>
            <a:r>
              <a:rPr lang="en" sz="1500">
                <a:solidFill>
                  <a:srgbClr val="000000"/>
                </a:solidFill>
              </a:rPr>
              <a:t>ESTAR PREPARADO. OBTENER NALOXONA. SALVA UNA VIDA.</a:t>
            </a:r>
            <a:endParaRPr sz="1500">
              <a:solidFill>
                <a:srgbClr val="000000"/>
              </a:solidFill>
            </a:endParaRPr>
          </a:p>
          <a:p>
            <a:pPr indent="0" lvl="0" marL="0" rtl="0" algn="l">
              <a:spcBef>
                <a:spcPts val="1600"/>
              </a:spcBef>
              <a:spcAft>
                <a:spcPts val="1600"/>
              </a:spcAft>
              <a:buNone/>
            </a:pPr>
            <a:r>
              <a:t/>
            </a:r>
            <a:endParaRPr/>
          </a:p>
        </p:txBody>
      </p:sp>
      <p:pic>
        <p:nvPicPr>
          <p:cNvPr id="148" name="Google Shape;148;p24"/>
          <p:cNvPicPr preferRelativeResize="0"/>
          <p:nvPr/>
        </p:nvPicPr>
        <p:blipFill>
          <a:blip r:embed="rId3">
            <a:alphaModFix/>
          </a:blip>
          <a:stretch>
            <a:fillRect/>
          </a:stretch>
        </p:blipFill>
        <p:spPr>
          <a:xfrm>
            <a:off x="8416300" y="4594725"/>
            <a:ext cx="444169" cy="444169"/>
          </a:xfrm>
          <a:prstGeom prst="rect">
            <a:avLst/>
          </a:prstGeom>
          <a:noFill/>
          <a:ln>
            <a:noFill/>
          </a:ln>
        </p:spPr>
      </p:pic>
      <p:sp>
        <p:nvSpPr>
          <p:cNvPr id="149" name="Google Shape;149;p24"/>
          <p:cNvSpPr txBox="1"/>
          <p:nvPr/>
        </p:nvSpPr>
        <p:spPr>
          <a:xfrm>
            <a:off x="75225" y="1171425"/>
            <a:ext cx="9068700" cy="5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73763"/>
                </a:solidFill>
                <a:latin typeface="Verdana"/>
                <a:ea typeface="Verdana"/>
                <a:cs typeface="Verdana"/>
                <a:sym typeface="Verdana"/>
              </a:rPr>
              <a:t>Advertencia del Cirujano General sobre la sobredosis de Naloxona y Opiáceos</a:t>
            </a:r>
            <a:endParaRPr sz="2000">
              <a:solidFill>
                <a:srgbClr val="073763"/>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213125" y="94031"/>
            <a:ext cx="8262300" cy="752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Aumento del Acceso a la Naloxona</a:t>
            </a:r>
            <a:endParaRPr/>
          </a:p>
        </p:txBody>
      </p:sp>
      <p:pic>
        <p:nvPicPr>
          <p:cNvPr id="156" name="Google Shape;156;p25"/>
          <p:cNvPicPr preferRelativeResize="0"/>
          <p:nvPr/>
        </p:nvPicPr>
        <p:blipFill rotWithShape="1">
          <a:blip r:embed="rId3">
            <a:alphaModFix/>
          </a:blip>
          <a:srcRect b="0" l="0" r="0" t="0"/>
          <a:stretch/>
        </p:blipFill>
        <p:spPr>
          <a:xfrm>
            <a:off x="5257800" y="1312463"/>
            <a:ext cx="3886200" cy="3774619"/>
          </a:xfrm>
          <a:prstGeom prst="rect">
            <a:avLst/>
          </a:prstGeom>
          <a:noFill/>
          <a:ln>
            <a:noFill/>
          </a:ln>
        </p:spPr>
      </p:pic>
      <p:sp>
        <p:nvSpPr>
          <p:cNvPr id="157" name="Google Shape;157;p25"/>
          <p:cNvSpPr txBox="1"/>
          <p:nvPr/>
        </p:nvSpPr>
        <p:spPr>
          <a:xfrm>
            <a:off x="213125" y="1312463"/>
            <a:ext cx="4801800" cy="188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500">
              <a:latin typeface="Verdana"/>
              <a:ea typeface="Verdana"/>
              <a:cs typeface="Verdana"/>
              <a:sym typeface="Verdana"/>
            </a:endParaRPr>
          </a:p>
          <a:p>
            <a:pPr indent="0" lvl="0" marL="0" rtl="0" algn="ctr">
              <a:spcBef>
                <a:spcPts val="0"/>
              </a:spcBef>
              <a:spcAft>
                <a:spcPts val="0"/>
              </a:spcAft>
              <a:buNone/>
            </a:pPr>
            <a:r>
              <a:rPr lang="en" sz="2500">
                <a:latin typeface="Verdana"/>
                <a:ea typeface="Verdana"/>
                <a:cs typeface="Verdana"/>
                <a:sym typeface="Verdana"/>
              </a:rPr>
              <a:t>La ley de RI ahora exige que las aseguradoras cubran el costo de la naloxona genérica (excepto el copago)</a:t>
            </a:r>
            <a:endParaRPr sz="2500">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1028700" y="514350"/>
            <a:ext cx="7200900" cy="726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Arial"/>
              <a:buNone/>
            </a:pPr>
            <a:r>
              <a:rPr b="1" lang="en" sz="3959">
                <a:latin typeface="Arial"/>
                <a:ea typeface="Arial"/>
                <a:cs typeface="Arial"/>
                <a:sym typeface="Arial"/>
              </a:rPr>
              <a:t>Entrenamiento de Naloxona </a:t>
            </a:r>
            <a:endParaRPr/>
          </a:p>
        </p:txBody>
      </p:sp>
      <p:sp>
        <p:nvSpPr>
          <p:cNvPr id="163" name="Google Shape;163;p26"/>
          <p:cNvSpPr txBox="1"/>
          <p:nvPr/>
        </p:nvSpPr>
        <p:spPr>
          <a:xfrm>
            <a:off x="242675" y="1241371"/>
            <a:ext cx="8282400" cy="1884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Arial"/>
              <a:ea typeface="Arial"/>
              <a:cs typeface="Arial"/>
              <a:sym typeface="Arial"/>
            </a:endParaRPr>
          </a:p>
        </p:txBody>
      </p:sp>
      <p:pic>
        <p:nvPicPr>
          <p:cNvPr id="164" name="Google Shape;164;p26"/>
          <p:cNvPicPr preferRelativeResize="0"/>
          <p:nvPr/>
        </p:nvPicPr>
        <p:blipFill>
          <a:blip r:embed="rId3">
            <a:alphaModFix/>
          </a:blip>
          <a:stretch>
            <a:fillRect/>
          </a:stretch>
        </p:blipFill>
        <p:spPr>
          <a:xfrm>
            <a:off x="242675" y="1513894"/>
            <a:ext cx="2714156" cy="2792738"/>
          </a:xfrm>
          <a:prstGeom prst="rect">
            <a:avLst/>
          </a:prstGeom>
          <a:noFill/>
          <a:ln>
            <a:noFill/>
          </a:ln>
        </p:spPr>
      </p:pic>
      <p:pic>
        <p:nvPicPr>
          <p:cNvPr id="165" name="Google Shape;165;p26"/>
          <p:cNvPicPr preferRelativeResize="0"/>
          <p:nvPr/>
        </p:nvPicPr>
        <p:blipFill>
          <a:blip r:embed="rId4">
            <a:alphaModFix/>
          </a:blip>
          <a:stretch>
            <a:fillRect/>
          </a:stretch>
        </p:blipFill>
        <p:spPr>
          <a:xfrm>
            <a:off x="5303075" y="1560075"/>
            <a:ext cx="3460625" cy="27003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457200" y="205985"/>
            <a:ext cx="8229600" cy="655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
                <a:latin typeface="Verdana"/>
                <a:ea typeface="Verdana"/>
                <a:cs typeface="Verdana"/>
                <a:sym typeface="Verdana"/>
              </a:rPr>
              <a:t>Factores de Riesgo</a:t>
            </a:r>
            <a:endParaRPr>
              <a:latin typeface="Verdana"/>
              <a:ea typeface="Verdana"/>
              <a:cs typeface="Verdana"/>
              <a:sym typeface="Verdana"/>
            </a:endParaRPr>
          </a:p>
        </p:txBody>
      </p:sp>
      <p:sp>
        <p:nvSpPr>
          <p:cNvPr id="171" name="Google Shape;171;p27"/>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None/>
            </a:pPr>
            <a:r>
              <a:t/>
            </a:r>
            <a:endParaRPr sz="2800">
              <a:latin typeface="Arial"/>
              <a:ea typeface="Arial"/>
              <a:cs typeface="Arial"/>
              <a:sym typeface="Arial"/>
            </a:endParaRPr>
          </a:p>
          <a:p>
            <a:pPr indent="-406400" lvl="0" marL="457200" rtl="0" algn="l">
              <a:spcBef>
                <a:spcPts val="0"/>
              </a:spcBef>
              <a:spcAft>
                <a:spcPts val="0"/>
              </a:spcAft>
              <a:buClr>
                <a:srgbClr val="000000"/>
              </a:buClr>
              <a:buSzPts val="2800"/>
              <a:buFont typeface="Verdana"/>
              <a:buChar char="●"/>
            </a:pPr>
            <a:r>
              <a:rPr lang="en" sz="2800">
                <a:solidFill>
                  <a:srgbClr val="000000"/>
                </a:solidFill>
              </a:rPr>
              <a:t>Mezclando drogas</a:t>
            </a:r>
            <a:endParaRPr sz="2800">
              <a:solidFill>
                <a:srgbClr val="000000"/>
              </a:solidFill>
            </a:endParaRPr>
          </a:p>
          <a:p>
            <a:pPr indent="-406400" lvl="0" marL="457200" rtl="0" algn="l">
              <a:lnSpc>
                <a:spcPct val="115000"/>
              </a:lnSpc>
              <a:spcBef>
                <a:spcPts val="0"/>
              </a:spcBef>
              <a:spcAft>
                <a:spcPts val="0"/>
              </a:spcAft>
              <a:buClr>
                <a:srgbClr val="000000"/>
              </a:buClr>
              <a:buSzPts val="2800"/>
              <a:buFont typeface="Verdana"/>
              <a:buChar char="●"/>
            </a:pPr>
            <a:r>
              <a:rPr lang="en" sz="2800">
                <a:solidFill>
                  <a:srgbClr val="000000"/>
                </a:solidFill>
              </a:rPr>
              <a:t>Cambio en / baja tolerancia</a:t>
            </a:r>
            <a:endParaRPr sz="2800">
              <a:solidFill>
                <a:srgbClr val="000000"/>
              </a:solidFill>
            </a:endParaRPr>
          </a:p>
          <a:p>
            <a:pPr indent="-406400" lvl="0" marL="457200" rtl="0" algn="l">
              <a:lnSpc>
                <a:spcPct val="115000"/>
              </a:lnSpc>
              <a:spcBef>
                <a:spcPts val="0"/>
              </a:spcBef>
              <a:spcAft>
                <a:spcPts val="0"/>
              </a:spcAft>
              <a:buClr>
                <a:srgbClr val="000000"/>
              </a:buClr>
              <a:buSzPts val="2800"/>
              <a:buFont typeface="Verdana"/>
              <a:buChar char="●"/>
            </a:pPr>
            <a:r>
              <a:rPr lang="en" sz="2800">
                <a:solidFill>
                  <a:srgbClr val="000000"/>
                </a:solidFill>
              </a:rPr>
              <a:t>Usando solo</a:t>
            </a:r>
            <a:endParaRPr sz="2800">
              <a:solidFill>
                <a:srgbClr val="000000"/>
              </a:solidFill>
            </a:endParaRPr>
          </a:p>
          <a:p>
            <a:pPr indent="-406400" lvl="0" marL="457200" rtl="0" algn="l">
              <a:lnSpc>
                <a:spcPct val="115000"/>
              </a:lnSpc>
              <a:spcBef>
                <a:spcPts val="0"/>
              </a:spcBef>
              <a:spcAft>
                <a:spcPts val="0"/>
              </a:spcAft>
              <a:buClr>
                <a:srgbClr val="000000"/>
              </a:buClr>
              <a:buSzPts val="2800"/>
              <a:buFont typeface="Verdana"/>
              <a:buChar char="●"/>
            </a:pPr>
            <a:r>
              <a:rPr lang="en" sz="2800">
                <a:solidFill>
                  <a:srgbClr val="000000"/>
                </a:solidFill>
              </a:rPr>
              <a:t>Cambio de administración (oral a inyectable)</a:t>
            </a:r>
            <a:endParaRPr sz="2800">
              <a:solidFill>
                <a:srgbClr val="000000"/>
              </a:solidFill>
            </a:endParaRPr>
          </a:p>
          <a:p>
            <a:pPr indent="-406400" lvl="0" marL="457200" rtl="0" algn="l">
              <a:lnSpc>
                <a:spcPct val="115000"/>
              </a:lnSpc>
              <a:spcBef>
                <a:spcPts val="0"/>
              </a:spcBef>
              <a:spcAft>
                <a:spcPts val="0"/>
              </a:spcAft>
              <a:buClr>
                <a:srgbClr val="000000"/>
              </a:buClr>
              <a:buSzPts val="2800"/>
              <a:buFont typeface="Verdana"/>
              <a:buChar char="●"/>
            </a:pPr>
            <a:r>
              <a:rPr lang="en" sz="2800">
                <a:solidFill>
                  <a:srgbClr val="000000"/>
                </a:solidFill>
              </a:rPr>
              <a:t>Salud personal / antecedentes de sobredosis</a:t>
            </a:r>
            <a:endParaRPr sz="2800">
              <a:solidFill>
                <a:srgbClr val="000000"/>
              </a:solidFill>
            </a:endParaRPr>
          </a:p>
          <a:p>
            <a:pPr indent="-406400" lvl="0" marL="457200" rtl="0" algn="l">
              <a:lnSpc>
                <a:spcPct val="115000"/>
              </a:lnSpc>
              <a:spcBef>
                <a:spcPts val="0"/>
              </a:spcBef>
              <a:spcAft>
                <a:spcPts val="0"/>
              </a:spcAft>
              <a:buClr>
                <a:srgbClr val="000000"/>
              </a:buClr>
              <a:buSzPts val="2800"/>
              <a:buFont typeface="Verdana"/>
              <a:buChar char="●"/>
            </a:pPr>
            <a:r>
              <a:rPr lang="en" sz="2800">
                <a:solidFill>
                  <a:srgbClr val="000000"/>
                </a:solidFill>
              </a:rPr>
              <a:t>Pureza / dosis</a:t>
            </a:r>
            <a:endParaRPr sz="2800">
              <a:solidFill>
                <a:srgbClr val="000000"/>
              </a:solidFill>
            </a:endParaRPr>
          </a:p>
          <a:p>
            <a:pPr indent="0" lvl="0" marL="457200" rtl="0" algn="l">
              <a:lnSpc>
                <a:spcPct val="115000"/>
              </a:lnSpc>
              <a:spcBef>
                <a:spcPts val="0"/>
              </a:spcBef>
              <a:spcAft>
                <a:spcPts val="0"/>
              </a:spcAft>
              <a:buNone/>
            </a:pPr>
            <a:r>
              <a:t/>
            </a:r>
            <a:endParaRPr b="1" sz="2800">
              <a:solidFill>
                <a:srgbClr val="000000"/>
              </a:solidFill>
              <a:latin typeface="Arial"/>
              <a:ea typeface="Arial"/>
              <a:cs typeface="Arial"/>
              <a:sym typeface="Arial"/>
            </a:endParaRPr>
          </a:p>
          <a:p>
            <a:pPr indent="0" lvl="0" marL="0" rtl="0" algn="l">
              <a:spcBef>
                <a:spcPts val="640"/>
              </a:spcBef>
              <a:spcAft>
                <a:spcPts val="0"/>
              </a:spcAft>
              <a:buClr>
                <a:schemeClr val="dk1"/>
              </a:buClr>
              <a:buSzPts val="3200"/>
              <a:buNone/>
            </a:pPr>
            <a:r>
              <a:t/>
            </a:r>
            <a:endParaRPr b="1">
              <a:solidFill>
                <a:srgbClr val="000000"/>
              </a:solidFill>
            </a:endParaRPr>
          </a:p>
          <a:p>
            <a:pPr indent="0" lvl="0" marL="0" rtl="0" algn="l">
              <a:spcBef>
                <a:spcPts val="640"/>
              </a:spcBef>
              <a:spcAft>
                <a:spcPts val="1600"/>
              </a:spcAft>
              <a:buClr>
                <a:schemeClr val="dk1"/>
              </a:buClr>
              <a:buSzPts val="3200"/>
              <a:buNone/>
            </a:pPr>
            <a:r>
              <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457200" y="154484"/>
            <a:ext cx="8229600" cy="642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4800">
                <a:latin typeface="Verdana"/>
                <a:ea typeface="Verdana"/>
                <a:cs typeface="Verdana"/>
                <a:sym typeface="Verdana"/>
              </a:rPr>
              <a:t>Medicamentos Recetados </a:t>
            </a:r>
            <a:endParaRPr sz="4800">
              <a:latin typeface="Verdana"/>
              <a:ea typeface="Verdana"/>
              <a:cs typeface="Verdana"/>
              <a:sym typeface="Verdana"/>
            </a:endParaRPr>
          </a:p>
        </p:txBody>
      </p:sp>
      <p:sp>
        <p:nvSpPr>
          <p:cNvPr id="178" name="Google Shape;178;p28"/>
          <p:cNvSpPr txBox="1"/>
          <p:nvPr>
            <p:ph idx="1" type="body"/>
          </p:nvPr>
        </p:nvSpPr>
        <p:spPr>
          <a:xfrm>
            <a:off x="82900" y="1200150"/>
            <a:ext cx="8604000" cy="3868500"/>
          </a:xfrm>
          <a:prstGeom prst="rect">
            <a:avLst/>
          </a:prstGeom>
        </p:spPr>
        <p:txBody>
          <a:bodyPr anchorCtr="0" anchor="t" bIns="45700" lIns="91425" spcFirstLastPara="1" rIns="91425" wrap="square" tIns="45700">
            <a:noAutofit/>
          </a:bodyPr>
          <a:lstStyle/>
          <a:p>
            <a:pPr indent="-381000" lvl="0" marL="457200" rtl="0" algn="l">
              <a:lnSpc>
                <a:spcPct val="150000"/>
              </a:lnSpc>
              <a:spcBef>
                <a:spcPts val="0"/>
              </a:spcBef>
              <a:spcAft>
                <a:spcPts val="0"/>
              </a:spcAft>
              <a:buClr>
                <a:srgbClr val="000000"/>
              </a:buClr>
              <a:buSzPts val="2400"/>
              <a:buChar char="●"/>
            </a:pPr>
            <a:r>
              <a:rPr lang="en" sz="2400">
                <a:solidFill>
                  <a:srgbClr val="000000"/>
                </a:solidFill>
              </a:rPr>
              <a:t>El paciente toma los medicamentos en forma distinta a la que se le recetó </a:t>
            </a:r>
            <a:endParaRPr sz="2400">
              <a:solidFill>
                <a:srgbClr val="000000"/>
              </a:solidFill>
            </a:endParaRPr>
          </a:p>
          <a:p>
            <a:pPr indent="-381000" lvl="0" marL="457200" rtl="0" algn="l">
              <a:lnSpc>
                <a:spcPct val="150000"/>
              </a:lnSpc>
              <a:spcBef>
                <a:spcPts val="0"/>
              </a:spcBef>
              <a:spcAft>
                <a:spcPts val="0"/>
              </a:spcAft>
              <a:buClr>
                <a:srgbClr val="000000"/>
              </a:buClr>
              <a:buSzPts val="2400"/>
              <a:buChar char="●"/>
            </a:pPr>
            <a:r>
              <a:rPr lang="en" sz="2400">
                <a:solidFill>
                  <a:srgbClr val="000000"/>
                </a:solidFill>
              </a:rPr>
              <a:t>Otra persona tiene acceso al medicamento recetado </a:t>
            </a:r>
            <a:endParaRPr sz="2400">
              <a:solidFill>
                <a:srgbClr val="000000"/>
              </a:solidFill>
            </a:endParaRPr>
          </a:p>
          <a:p>
            <a:pPr indent="-381000" lvl="0" marL="457200" rtl="0" algn="l">
              <a:lnSpc>
                <a:spcPct val="150000"/>
              </a:lnSpc>
              <a:spcBef>
                <a:spcPts val="0"/>
              </a:spcBef>
              <a:spcAft>
                <a:spcPts val="0"/>
              </a:spcAft>
              <a:buClr>
                <a:srgbClr val="000000"/>
              </a:buClr>
              <a:buSzPts val="2400"/>
              <a:buChar char="●"/>
            </a:pPr>
            <a:r>
              <a:rPr lang="en" sz="2400">
                <a:solidFill>
                  <a:srgbClr val="000000"/>
                </a:solidFill>
              </a:rPr>
              <a:t>Los opioides recetados y la heroína son químicamente similares y pueden producir una euforia similar</a:t>
            </a:r>
            <a:endParaRPr sz="2400">
              <a:solidFill>
                <a:srgbClr val="0000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311700" y="333769"/>
            <a:ext cx="8520600" cy="42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
              <a:t>Reconocer los síntomas de una sobredosis </a:t>
            </a:r>
            <a:endParaRPr/>
          </a:p>
        </p:txBody>
      </p:sp>
      <p:sp>
        <p:nvSpPr>
          <p:cNvPr id="184" name="Google Shape;184;p29"/>
          <p:cNvSpPr txBox="1"/>
          <p:nvPr/>
        </p:nvSpPr>
        <p:spPr>
          <a:xfrm>
            <a:off x="250750" y="1368881"/>
            <a:ext cx="8663400" cy="35919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50000"/>
              </a:lnSpc>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Labios, uñas o uñas de los pies azules o gris</a:t>
            </a:r>
            <a:endParaRPr sz="2400">
              <a:solidFill>
                <a:schemeClr val="dk1"/>
              </a:solidFill>
              <a:latin typeface="Verdana"/>
              <a:ea typeface="Verdana"/>
              <a:cs typeface="Verdana"/>
              <a:sym typeface="Verdana"/>
            </a:endParaRPr>
          </a:p>
          <a:p>
            <a:pPr indent="-381000" lvl="0" marL="457200" marR="0" rtl="0" algn="l">
              <a:lnSpc>
                <a:spcPct val="150000"/>
              </a:lnSpc>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Respiración lenta y superficial, o sin respiración</a:t>
            </a:r>
            <a:endParaRPr sz="2400">
              <a:solidFill>
                <a:schemeClr val="dk1"/>
              </a:solidFill>
              <a:latin typeface="Verdana"/>
              <a:ea typeface="Verdana"/>
              <a:cs typeface="Verdana"/>
              <a:sym typeface="Verdana"/>
            </a:endParaRPr>
          </a:p>
          <a:p>
            <a:pPr indent="-381000" lvl="0" marL="457200" marR="0" rtl="0" algn="l">
              <a:lnSpc>
                <a:spcPct val="150000"/>
              </a:lnSpc>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Piel pálida y húmeda</a:t>
            </a:r>
            <a:endParaRPr sz="2400">
              <a:solidFill>
                <a:schemeClr val="dk1"/>
              </a:solidFill>
              <a:latin typeface="Verdana"/>
              <a:ea typeface="Verdana"/>
              <a:cs typeface="Verdana"/>
              <a:sym typeface="Verdana"/>
            </a:endParaRPr>
          </a:p>
          <a:p>
            <a:pPr indent="-381000" lvl="0" marL="457200" marR="0" rtl="0" algn="l">
              <a:lnSpc>
                <a:spcPct val="150000"/>
              </a:lnSpc>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Ronquidos o ruidos de gorgoteo</a:t>
            </a:r>
            <a:endParaRPr sz="2400">
              <a:solidFill>
                <a:schemeClr val="dk1"/>
              </a:solidFill>
              <a:latin typeface="Verdana"/>
              <a:ea typeface="Verdana"/>
              <a:cs typeface="Verdana"/>
              <a:sym typeface="Verdana"/>
            </a:endParaRPr>
          </a:p>
          <a:p>
            <a:pPr indent="-381000" lvl="0" marL="457200" marR="0" rtl="0" algn="l">
              <a:lnSpc>
                <a:spcPct val="150000"/>
              </a:lnSpc>
              <a:spcBef>
                <a:spcPts val="0"/>
              </a:spcBef>
              <a:spcAft>
                <a:spcPts val="0"/>
              </a:spcAft>
              <a:buClr>
                <a:schemeClr val="dk1"/>
              </a:buClr>
              <a:buSzPts val="2400"/>
              <a:buFont typeface="Verdana"/>
              <a:buChar char="●"/>
            </a:pPr>
            <a:r>
              <a:rPr lang="en" sz="2400">
                <a:solidFill>
                  <a:schemeClr val="dk1"/>
                </a:solidFill>
                <a:latin typeface="Verdana"/>
                <a:ea typeface="Verdana"/>
                <a:cs typeface="Verdana"/>
                <a:sym typeface="Verdana"/>
              </a:rPr>
              <a:t>La persona no responde</a:t>
            </a:r>
            <a:endParaRPr sz="2400">
              <a:solidFill>
                <a:schemeClr val="dk1"/>
              </a:solidFill>
              <a:latin typeface="Verdana"/>
              <a:ea typeface="Verdana"/>
              <a:cs typeface="Verdana"/>
              <a:sym typeface="Verdana"/>
            </a:endParaRPr>
          </a:p>
          <a:p>
            <a:pPr indent="0" lvl="0" marL="457200" marR="0" rtl="0" algn="l">
              <a:lnSpc>
                <a:spcPct val="200000"/>
              </a:lnSpc>
              <a:spcBef>
                <a:spcPts val="0"/>
              </a:spcBef>
              <a:spcAft>
                <a:spcPts val="0"/>
              </a:spcAft>
              <a:buNone/>
            </a:pPr>
            <a:r>
              <a:t/>
            </a:r>
            <a:endParaRPr sz="2800">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Videos de como Administrar Narcan </a:t>
            </a:r>
            <a:endParaRPr/>
          </a:p>
        </p:txBody>
      </p:sp>
      <p:sp>
        <p:nvSpPr>
          <p:cNvPr id="190" name="Google Shape;190;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a:solidFill>
                  <a:schemeClr val="dk1"/>
                </a:solidFill>
                <a:latin typeface="Verdana"/>
                <a:ea typeface="Verdana"/>
                <a:cs typeface="Verdana"/>
                <a:sym typeface="Verdana"/>
              </a:rPr>
              <a:t>Spanish language OEND videos</a:t>
            </a:r>
            <a:endParaRPr b="1"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t/>
            </a:r>
            <a:endParaRPr b="1"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rPr lang="en" sz="1500">
                <a:solidFill>
                  <a:srgbClr val="404040"/>
                </a:solidFill>
                <a:latin typeface="Verdana"/>
                <a:ea typeface="Verdana"/>
                <a:cs typeface="Verdana"/>
                <a:sym typeface="Verdana"/>
              </a:rPr>
              <a:t>Cómo la naloxona salva vidas por sobredosis de opioides</a:t>
            </a:r>
            <a:r>
              <a:rPr b="1" lang="en" sz="1500">
                <a:solidFill>
                  <a:srgbClr val="404040"/>
                </a:solidFill>
                <a:latin typeface="Verdana"/>
                <a:ea typeface="Verdana"/>
                <a:cs typeface="Verdana"/>
                <a:sym typeface="Verdana"/>
              </a:rPr>
              <a:t> </a:t>
            </a:r>
            <a:r>
              <a:rPr lang="en" sz="1500">
                <a:solidFill>
                  <a:srgbClr val="404040"/>
                </a:solidFill>
                <a:latin typeface="Verdana"/>
                <a:ea typeface="Verdana"/>
                <a:cs typeface="Verdana"/>
                <a:sym typeface="Verdana"/>
              </a:rPr>
              <a:t>(7 min)</a:t>
            </a:r>
            <a:endParaRPr sz="1500">
              <a:solidFill>
                <a:srgbClr val="404040"/>
              </a:solidFill>
              <a:latin typeface="Verdana"/>
              <a:ea typeface="Verdana"/>
              <a:cs typeface="Verdana"/>
              <a:sym typeface="Verdana"/>
            </a:endParaRPr>
          </a:p>
          <a:p>
            <a:pPr indent="0" lvl="0" marL="0" rtl="0" algn="l">
              <a:lnSpc>
                <a:spcPct val="100000"/>
              </a:lnSpc>
              <a:spcBef>
                <a:spcPts val="0"/>
              </a:spcBef>
              <a:spcAft>
                <a:spcPts val="0"/>
              </a:spcAft>
              <a:buNone/>
            </a:pPr>
            <a:r>
              <a:rPr lang="en" sz="1500" u="sng">
                <a:solidFill>
                  <a:srgbClr val="0000FF"/>
                </a:solidFill>
                <a:latin typeface="Verdana"/>
                <a:ea typeface="Verdana"/>
                <a:cs typeface="Verdana"/>
                <a:sym typeface="Verdana"/>
                <a:hlinkClick r:id="rId3"/>
              </a:rPr>
              <a:t>https://medlineplus.gov/spanish/videos-de-medlineplus/como-la-naloxona-salva-vidas-por-sobredosis-de-opioides/</a:t>
            </a:r>
            <a:r>
              <a:rPr lang="en" sz="1500">
                <a:solidFill>
                  <a:schemeClr val="dk1"/>
                </a:solidFill>
                <a:latin typeface="Verdana"/>
                <a:ea typeface="Verdana"/>
                <a:cs typeface="Verdana"/>
                <a:sym typeface="Verdana"/>
              </a:rPr>
              <a:t> </a:t>
            </a:r>
            <a:endParaRPr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latin typeface="Verdana"/>
                <a:ea typeface="Verdana"/>
                <a:cs typeface="Verdana"/>
                <a:sym typeface="Verdana"/>
              </a:rPr>
              <a:t>PREVENCIÓN DE ESPACIOS VACÍOS: USO DE LA NALOXONA PARA REVERTIR LA SOBREDOSIS DE OPIOIDES (12 min)</a:t>
            </a:r>
            <a:endParaRPr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rPr lang="en" sz="1500" u="sng">
                <a:solidFill>
                  <a:srgbClr val="0000FF"/>
                </a:solidFill>
                <a:latin typeface="Verdana"/>
                <a:ea typeface="Verdana"/>
                <a:cs typeface="Verdana"/>
                <a:sym typeface="Verdana"/>
                <a:hlinkClick r:id="rId4"/>
              </a:rPr>
              <a:t>https://www.youtube.com/watch?v=IoKi3b4IFfo</a:t>
            </a:r>
            <a:endParaRPr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latin typeface="Verdana"/>
              <a:ea typeface="Verdana"/>
              <a:cs typeface="Verdana"/>
              <a:sym typeface="Verdana"/>
            </a:endParaRPr>
          </a:p>
          <a:p>
            <a:pPr indent="0" lvl="0" marL="0" rtl="0" algn="l">
              <a:spcBef>
                <a:spcPts val="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500">
                <a:solidFill>
                  <a:schemeClr val="dk1"/>
                </a:solidFill>
                <a:latin typeface="Verdana"/>
                <a:ea typeface="Verdana"/>
                <a:cs typeface="Verdana"/>
                <a:sym typeface="Verdana"/>
              </a:rPr>
              <a:t>Cómo administrar Narcan en caso de una sobredosis de opioides - Fondo de Prevención de Sobredosis (10 min)</a:t>
            </a:r>
            <a:endParaRPr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rPr lang="en" sz="1500" u="sng">
                <a:solidFill>
                  <a:srgbClr val="0000FF"/>
                </a:solidFill>
                <a:latin typeface="Verdana"/>
                <a:ea typeface="Verdana"/>
                <a:cs typeface="Verdana"/>
                <a:sym typeface="Verdana"/>
                <a:hlinkClick r:id="rId3"/>
              </a:rPr>
              <a:t>https://www.youtube.com/watch?v=nRp8hOJ3Sxo</a:t>
            </a:r>
            <a:endParaRPr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latin typeface="Verdana"/>
                <a:ea typeface="Verdana"/>
                <a:cs typeface="Verdana"/>
                <a:sym typeface="Verdana"/>
              </a:rPr>
              <a:t>Cómo contrarrestar una sobredosis de opioides con Naloxona nasal (Narcan® Nasal Spray) (4 min) </a:t>
            </a:r>
            <a:endParaRPr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rPr lang="en" sz="1500" u="sng">
                <a:solidFill>
                  <a:srgbClr val="0000FF"/>
                </a:solidFill>
                <a:latin typeface="Verdana"/>
                <a:ea typeface="Verdana"/>
                <a:cs typeface="Verdana"/>
                <a:sym typeface="Verdana"/>
                <a:hlinkClick r:id="rId4"/>
              </a:rPr>
              <a:t>https://www.youtube.com/watch?v=A684ac5kL84</a:t>
            </a:r>
            <a:endParaRPr sz="1500">
              <a:solidFill>
                <a:schemeClr val="dk1"/>
              </a:solidFill>
              <a:latin typeface="Verdana"/>
              <a:ea typeface="Verdana"/>
              <a:cs typeface="Verdana"/>
              <a:sym typeface="Verdana"/>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latin typeface="Verdana"/>
                <a:ea typeface="Verdana"/>
                <a:cs typeface="Verdana"/>
                <a:sym typeface="Verdana"/>
              </a:rPr>
              <a:t>Some of the information is specific to NY but pretty good instructions.</a:t>
            </a:r>
            <a:endParaRPr sz="1500">
              <a:solidFill>
                <a:schemeClr val="dk1"/>
              </a:solidFill>
              <a:latin typeface="Verdana"/>
              <a:ea typeface="Verdana"/>
              <a:cs typeface="Verdana"/>
              <a:sym typeface="Verdana"/>
            </a:endParaRPr>
          </a:p>
          <a:p>
            <a:pPr indent="0" lvl="0" marL="0" rtl="0" algn="l">
              <a:lnSpc>
                <a:spcPct val="107916"/>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8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457200" y="154484"/>
            <a:ext cx="8229600" cy="642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Intervención por sobredosis</a:t>
            </a:r>
            <a:endParaRPr/>
          </a:p>
        </p:txBody>
      </p:sp>
      <p:sp>
        <p:nvSpPr>
          <p:cNvPr id="202" name="Google Shape;202;p32"/>
          <p:cNvSpPr txBox="1"/>
          <p:nvPr>
            <p:ph idx="1" type="body"/>
          </p:nvPr>
        </p:nvSpPr>
        <p:spPr>
          <a:xfrm>
            <a:off x="457200" y="900129"/>
            <a:ext cx="8229600" cy="32709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a:solidFill>
                  <a:srgbClr val="000000"/>
                </a:solidFill>
              </a:rPr>
              <a:t>Por sospecha de sobredosis:</a:t>
            </a:r>
            <a:endParaRPr/>
          </a:p>
          <a:p>
            <a:pPr indent="-355600" lvl="0" marL="457200" rtl="0" algn="l">
              <a:lnSpc>
                <a:spcPct val="200000"/>
              </a:lnSpc>
              <a:spcBef>
                <a:spcPts val="1600"/>
              </a:spcBef>
              <a:spcAft>
                <a:spcPts val="0"/>
              </a:spcAft>
              <a:buClr>
                <a:srgbClr val="000000"/>
              </a:buClr>
              <a:buSzPts val="2000"/>
              <a:buAutoNum type="arabicPeriod"/>
            </a:pPr>
            <a:r>
              <a:rPr lang="en" sz="2000">
                <a:solidFill>
                  <a:srgbClr val="000000"/>
                </a:solidFill>
              </a:rPr>
              <a:t>911</a:t>
            </a:r>
            <a:endParaRPr sz="2000">
              <a:solidFill>
                <a:srgbClr val="000000"/>
              </a:solidFill>
            </a:endParaRPr>
          </a:p>
          <a:p>
            <a:pPr indent="-355600" lvl="0" marL="457200" rtl="0" algn="l">
              <a:lnSpc>
                <a:spcPct val="200000"/>
              </a:lnSpc>
              <a:spcBef>
                <a:spcPts val="0"/>
              </a:spcBef>
              <a:spcAft>
                <a:spcPts val="0"/>
              </a:spcAft>
              <a:buClr>
                <a:srgbClr val="000000"/>
              </a:buClr>
              <a:buSzPts val="2000"/>
              <a:buAutoNum type="arabicPeriod"/>
            </a:pPr>
            <a:r>
              <a:rPr lang="en" sz="2000">
                <a:solidFill>
                  <a:srgbClr val="000000"/>
                </a:solidFill>
              </a:rPr>
              <a:t>Naloxona *</a:t>
            </a:r>
            <a:endParaRPr sz="2000">
              <a:solidFill>
                <a:srgbClr val="000000"/>
              </a:solidFill>
            </a:endParaRPr>
          </a:p>
          <a:p>
            <a:pPr indent="-355600" lvl="0" marL="457200" rtl="0" algn="l">
              <a:lnSpc>
                <a:spcPct val="200000"/>
              </a:lnSpc>
              <a:spcBef>
                <a:spcPts val="0"/>
              </a:spcBef>
              <a:spcAft>
                <a:spcPts val="0"/>
              </a:spcAft>
              <a:buClr>
                <a:srgbClr val="000000"/>
              </a:buClr>
              <a:buSzPts val="2000"/>
              <a:buAutoNum type="arabicPeriod"/>
            </a:pPr>
            <a:r>
              <a:rPr lang="en" sz="2000">
                <a:solidFill>
                  <a:srgbClr val="000000"/>
                </a:solidFill>
              </a:rPr>
              <a:t>Respiración de rescate o la RCP</a:t>
            </a:r>
            <a:endParaRPr sz="2000">
              <a:solidFill>
                <a:srgbClr val="000000"/>
              </a:solidFill>
            </a:endParaRPr>
          </a:p>
          <a:p>
            <a:pPr indent="0" lvl="0" marL="457200" rtl="0" algn="l">
              <a:lnSpc>
                <a:spcPct val="150000"/>
              </a:lnSpc>
              <a:spcBef>
                <a:spcPts val="1600"/>
              </a:spcBef>
              <a:spcAft>
                <a:spcPts val="0"/>
              </a:spcAft>
              <a:buNone/>
            </a:pPr>
            <a:r>
              <a:t/>
            </a:r>
            <a:endParaRPr>
              <a:solidFill>
                <a:srgbClr val="000000"/>
              </a:solidFill>
            </a:endParaRPr>
          </a:p>
          <a:p>
            <a:pPr indent="0" lvl="0" marL="0" rtl="0" algn="l">
              <a:spcBef>
                <a:spcPts val="1600"/>
              </a:spcBef>
              <a:spcAft>
                <a:spcPts val="1600"/>
              </a:spcAft>
              <a:buNone/>
            </a:pPr>
            <a:r>
              <a:rPr lang="en" sz="2000">
                <a:solidFill>
                  <a:srgbClr val="000000"/>
                </a:solidFill>
              </a:rPr>
              <a:t>*Es posible que sea necesario repetir la naloxona, especialmente si está el fentanilo está involucrado.</a:t>
            </a:r>
            <a:endParaRPr sz="2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457200" y="2059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Muertes por sobredosis en RI: Alcance</a:t>
            </a:r>
            <a:endParaRPr/>
          </a:p>
        </p:txBody>
      </p:sp>
      <p:pic>
        <p:nvPicPr>
          <p:cNvPr id="68" name="Google Shape;68;p15"/>
          <p:cNvPicPr preferRelativeResize="0"/>
          <p:nvPr/>
        </p:nvPicPr>
        <p:blipFill rotWithShape="1">
          <a:blip r:embed="rId3">
            <a:alphaModFix/>
          </a:blip>
          <a:srcRect b="15949" l="34934" r="36860" t="30203"/>
          <a:stretch/>
        </p:blipFill>
        <p:spPr>
          <a:xfrm>
            <a:off x="5754700" y="1464244"/>
            <a:ext cx="3322426" cy="3064670"/>
          </a:xfrm>
          <a:prstGeom prst="rect">
            <a:avLst/>
          </a:prstGeom>
          <a:noFill/>
          <a:ln>
            <a:noFill/>
          </a:ln>
        </p:spPr>
      </p:pic>
      <p:sp>
        <p:nvSpPr>
          <p:cNvPr id="69" name="Google Shape;69;p15"/>
          <p:cNvSpPr txBox="1"/>
          <p:nvPr/>
        </p:nvSpPr>
        <p:spPr>
          <a:xfrm>
            <a:off x="137900" y="1372856"/>
            <a:ext cx="4651500" cy="110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Verdana"/>
                <a:ea typeface="Verdana"/>
                <a:cs typeface="Verdana"/>
                <a:sym typeface="Verdana"/>
              </a:rPr>
              <a:t>Muertes por sobredosis por ciudad/condado</a:t>
            </a:r>
            <a:endParaRPr sz="3000">
              <a:latin typeface="Verdana"/>
              <a:ea typeface="Verdana"/>
              <a:cs typeface="Verdana"/>
              <a:sym typeface="Verdana"/>
            </a:endParaRPr>
          </a:p>
          <a:p>
            <a:pPr indent="0" lvl="0" marL="0" rtl="0" algn="ctr">
              <a:spcBef>
                <a:spcPts val="0"/>
              </a:spcBef>
              <a:spcAft>
                <a:spcPts val="0"/>
              </a:spcAft>
              <a:buNone/>
            </a:pPr>
            <a:r>
              <a:rPr lang="en" sz="3000">
                <a:latin typeface="Verdana"/>
                <a:ea typeface="Verdana"/>
                <a:cs typeface="Verdana"/>
                <a:sym typeface="Verdana"/>
              </a:rPr>
              <a:t>2014-2018</a:t>
            </a:r>
            <a:endParaRPr sz="3000">
              <a:latin typeface="Verdana"/>
              <a:ea typeface="Verdana"/>
              <a:cs typeface="Verdana"/>
              <a:sym typeface="Verdana"/>
            </a:endParaRPr>
          </a:p>
        </p:txBody>
      </p:sp>
      <p:sp>
        <p:nvSpPr>
          <p:cNvPr id="70" name="Google Shape;70;p15"/>
          <p:cNvSpPr txBox="1"/>
          <p:nvPr/>
        </p:nvSpPr>
        <p:spPr>
          <a:xfrm>
            <a:off x="325975" y="4673344"/>
            <a:ext cx="44634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erdana"/>
                <a:ea typeface="Verdana"/>
                <a:cs typeface="Verdana"/>
                <a:sym typeface="Verdana"/>
              </a:rPr>
              <a:t>http://preventoverdoseri.org/overdose-deaths/</a:t>
            </a:r>
            <a:endParaRPr>
              <a:latin typeface="Verdana"/>
              <a:ea typeface="Verdana"/>
              <a:cs typeface="Verdana"/>
              <a:sym typeface="Verdana"/>
            </a:endParaRPr>
          </a:p>
        </p:txBody>
      </p:sp>
      <p:sp>
        <p:nvSpPr>
          <p:cNvPr id="71" name="Google Shape;71;p15"/>
          <p:cNvSpPr txBox="1"/>
          <p:nvPr/>
        </p:nvSpPr>
        <p:spPr>
          <a:xfrm>
            <a:off x="413725" y="3554381"/>
            <a:ext cx="4839600" cy="7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Verdana"/>
              <a:ea typeface="Verdana"/>
              <a:cs typeface="Verdana"/>
              <a:sym typeface="Verdana"/>
            </a:endParaRPr>
          </a:p>
        </p:txBody>
      </p:sp>
      <p:pic>
        <p:nvPicPr>
          <p:cNvPr id="72" name="Google Shape;72;p15"/>
          <p:cNvPicPr preferRelativeResize="0"/>
          <p:nvPr/>
        </p:nvPicPr>
        <p:blipFill rotWithShape="1">
          <a:blip r:embed="rId3">
            <a:alphaModFix/>
          </a:blip>
          <a:srcRect b="8545" l="24037" r="51355" t="83761"/>
          <a:stretch/>
        </p:blipFill>
        <p:spPr>
          <a:xfrm>
            <a:off x="325975" y="3408731"/>
            <a:ext cx="5078410" cy="751283"/>
          </a:xfrm>
          <a:prstGeom prst="rect">
            <a:avLst/>
          </a:prstGeom>
          <a:noFill/>
          <a:ln>
            <a:noFill/>
          </a:ln>
        </p:spPr>
      </p:pic>
      <p:sp>
        <p:nvSpPr>
          <p:cNvPr id="73" name="Google Shape;73;p15"/>
          <p:cNvSpPr txBox="1"/>
          <p:nvPr/>
        </p:nvSpPr>
        <p:spPr>
          <a:xfrm>
            <a:off x="576725" y="3544969"/>
            <a:ext cx="50100" cy="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Verdana"/>
              <a:ea typeface="Verdana"/>
              <a:cs typeface="Verdana"/>
              <a:sym typeface="Verdana"/>
            </a:endParaRPr>
          </a:p>
        </p:txBody>
      </p:sp>
      <p:sp>
        <p:nvSpPr>
          <p:cNvPr id="74" name="Google Shape;74;p15"/>
          <p:cNvSpPr txBox="1"/>
          <p:nvPr/>
        </p:nvSpPr>
        <p:spPr>
          <a:xfrm>
            <a:off x="457200" y="3338100"/>
            <a:ext cx="3053400" cy="3387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erdana"/>
                <a:ea typeface="Verdana"/>
                <a:cs typeface="Verdana"/>
                <a:sym typeface="Verdana"/>
              </a:rPr>
              <a:t>Número de Sobredosis </a:t>
            </a:r>
            <a:endParaRPr>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50150" y="103425"/>
            <a:ext cx="6431700" cy="723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Naloxona=Narcan</a:t>
            </a:r>
            <a:endParaRPr/>
          </a:p>
        </p:txBody>
      </p:sp>
      <p:pic>
        <p:nvPicPr>
          <p:cNvPr id="209" name="Google Shape;209;p33"/>
          <p:cNvPicPr preferRelativeResize="0"/>
          <p:nvPr/>
        </p:nvPicPr>
        <p:blipFill rotWithShape="1">
          <a:blip r:embed="rId3">
            <a:alphaModFix/>
          </a:blip>
          <a:srcRect b="0" l="0" r="0" t="0"/>
          <a:stretch/>
        </p:blipFill>
        <p:spPr>
          <a:xfrm>
            <a:off x="6812250" y="0"/>
            <a:ext cx="2331750" cy="1439625"/>
          </a:xfrm>
          <a:prstGeom prst="rect">
            <a:avLst/>
          </a:prstGeom>
          <a:noFill/>
          <a:ln>
            <a:noFill/>
          </a:ln>
        </p:spPr>
      </p:pic>
      <p:sp>
        <p:nvSpPr>
          <p:cNvPr id="210" name="Google Shape;210;p33"/>
          <p:cNvSpPr txBox="1"/>
          <p:nvPr/>
        </p:nvSpPr>
        <p:spPr>
          <a:xfrm>
            <a:off x="100300" y="1560925"/>
            <a:ext cx="8654100" cy="3503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Verdana"/>
              <a:buChar char="●"/>
            </a:pPr>
            <a:r>
              <a:rPr lang="en" sz="1800">
                <a:latin typeface="Verdana"/>
                <a:ea typeface="Verdana"/>
                <a:cs typeface="Verdana"/>
                <a:sym typeface="Verdana"/>
              </a:rPr>
              <a:t>La naloxona expulsa los opioides del cerebro al bloquear los receptores de opioides</a:t>
            </a:r>
            <a:endParaRPr sz="1800">
              <a:latin typeface="Verdana"/>
              <a:ea typeface="Verdana"/>
              <a:cs typeface="Verdana"/>
              <a:sym typeface="Verdana"/>
            </a:endParaRPr>
          </a:p>
          <a:p>
            <a:pPr indent="-342900" lvl="0" marL="457200" rtl="0" algn="l">
              <a:lnSpc>
                <a:spcPct val="115000"/>
              </a:lnSpc>
              <a:spcBef>
                <a:spcPts val="0"/>
              </a:spcBef>
              <a:spcAft>
                <a:spcPts val="0"/>
              </a:spcAft>
              <a:buSzPts val="1800"/>
              <a:buFont typeface="Verdana"/>
              <a:buChar char="●"/>
            </a:pPr>
            <a:r>
              <a:rPr lang="en" sz="1800">
                <a:latin typeface="Verdana"/>
                <a:ea typeface="Verdana"/>
                <a:cs typeface="Verdana"/>
                <a:sym typeface="Verdana"/>
              </a:rPr>
              <a:t>Produce un inicio rápido de los síntomas de abstinencia</a:t>
            </a:r>
            <a:endParaRPr sz="1800">
              <a:latin typeface="Verdana"/>
              <a:ea typeface="Verdana"/>
              <a:cs typeface="Verdana"/>
              <a:sym typeface="Verdana"/>
            </a:endParaRPr>
          </a:p>
          <a:p>
            <a:pPr indent="-342900" lvl="0" marL="457200" rtl="0" algn="l">
              <a:lnSpc>
                <a:spcPct val="115000"/>
              </a:lnSpc>
              <a:spcBef>
                <a:spcPts val="0"/>
              </a:spcBef>
              <a:spcAft>
                <a:spcPts val="0"/>
              </a:spcAft>
              <a:buSzPts val="1800"/>
              <a:buFont typeface="Verdana"/>
              <a:buChar char="●"/>
            </a:pPr>
            <a:r>
              <a:rPr lang="en" sz="1800">
                <a:latin typeface="Verdana"/>
                <a:ea typeface="Verdana"/>
                <a:cs typeface="Verdana"/>
                <a:sym typeface="Verdana"/>
              </a:rPr>
              <a:t>Restaura la respiración y la conciencia.</a:t>
            </a:r>
            <a:endParaRPr sz="1800">
              <a:latin typeface="Verdana"/>
              <a:ea typeface="Verdana"/>
              <a:cs typeface="Verdana"/>
              <a:sym typeface="Verdana"/>
            </a:endParaRPr>
          </a:p>
          <a:p>
            <a:pPr indent="-342900" lvl="0" marL="457200" rtl="0" algn="l">
              <a:lnSpc>
                <a:spcPct val="115000"/>
              </a:lnSpc>
              <a:spcBef>
                <a:spcPts val="0"/>
              </a:spcBef>
              <a:spcAft>
                <a:spcPts val="0"/>
              </a:spcAft>
              <a:buSzPts val="1800"/>
              <a:buFont typeface="Verdana"/>
              <a:buChar char="●"/>
            </a:pPr>
            <a:r>
              <a:rPr lang="en" sz="1800">
                <a:latin typeface="Verdana"/>
                <a:ea typeface="Verdana"/>
                <a:cs typeface="Verdana"/>
                <a:sym typeface="Verdana"/>
              </a:rPr>
              <a:t>Funciona solo con opioides (heroína, metadona, analgésicos), incluido el fentanilo. Puede tomar varias dosis para contrarrestar el fentanilo.</a:t>
            </a:r>
            <a:endParaRPr sz="1800">
              <a:latin typeface="Verdana"/>
              <a:ea typeface="Verdana"/>
              <a:cs typeface="Verdana"/>
              <a:sym typeface="Verdana"/>
            </a:endParaRPr>
          </a:p>
          <a:p>
            <a:pPr indent="-342900" lvl="0" marL="457200" rtl="0" algn="l">
              <a:lnSpc>
                <a:spcPct val="115000"/>
              </a:lnSpc>
              <a:spcBef>
                <a:spcPts val="0"/>
              </a:spcBef>
              <a:spcAft>
                <a:spcPts val="0"/>
              </a:spcAft>
              <a:buSzPts val="1800"/>
              <a:buFont typeface="Verdana"/>
              <a:buChar char="●"/>
            </a:pPr>
            <a:r>
              <a:rPr lang="en" sz="1800">
                <a:latin typeface="Verdana"/>
                <a:ea typeface="Verdana"/>
                <a:cs typeface="Verdana"/>
                <a:sym typeface="Verdana"/>
              </a:rPr>
              <a:t>No tiene efecto a menos que haya opioides presentes</a:t>
            </a:r>
            <a:endParaRPr sz="1800">
              <a:latin typeface="Verdana"/>
              <a:ea typeface="Verdana"/>
              <a:cs typeface="Verdana"/>
              <a:sym typeface="Verdana"/>
            </a:endParaRPr>
          </a:p>
          <a:p>
            <a:pPr indent="-342900" lvl="0" marL="457200" rtl="0" algn="l">
              <a:lnSpc>
                <a:spcPct val="115000"/>
              </a:lnSpc>
              <a:spcBef>
                <a:spcPts val="0"/>
              </a:spcBef>
              <a:spcAft>
                <a:spcPts val="0"/>
              </a:spcAft>
              <a:buSzPts val="1800"/>
              <a:buFont typeface="Verdana"/>
              <a:buChar char="●"/>
            </a:pPr>
            <a:r>
              <a:rPr lang="en" sz="1800">
                <a:latin typeface="Verdana"/>
                <a:ea typeface="Verdana"/>
                <a:cs typeface="Verdana"/>
                <a:sym typeface="Verdana"/>
              </a:rPr>
              <a:t>Dura 30-90 minutos.</a:t>
            </a:r>
            <a:endParaRPr sz="1800">
              <a:latin typeface="Verdana"/>
              <a:ea typeface="Verdana"/>
              <a:cs typeface="Verdana"/>
              <a:sym typeface="Verdana"/>
            </a:endParaRPr>
          </a:p>
          <a:p>
            <a:pPr indent="-342900" lvl="0" marL="457200" rtl="0" algn="l">
              <a:lnSpc>
                <a:spcPct val="115000"/>
              </a:lnSpc>
              <a:spcBef>
                <a:spcPts val="0"/>
              </a:spcBef>
              <a:spcAft>
                <a:spcPts val="0"/>
              </a:spcAft>
              <a:buSzPts val="1800"/>
              <a:buFont typeface="Verdana"/>
              <a:buChar char="●"/>
            </a:pPr>
            <a:r>
              <a:rPr lang="en" sz="1800">
                <a:latin typeface="Verdana"/>
                <a:ea typeface="Verdana"/>
                <a:cs typeface="Verdana"/>
                <a:sym typeface="Verdana"/>
              </a:rPr>
              <a:t>Almacenar a temperatura ambiente</a:t>
            </a:r>
            <a:endParaRPr sz="1800">
              <a:latin typeface="Verdana"/>
              <a:ea typeface="Verdana"/>
              <a:cs typeface="Verdana"/>
              <a:sym typeface="Verdana"/>
            </a:endParaRPr>
          </a:p>
          <a:p>
            <a:pPr indent="0" lvl="0" marL="0" rtl="0" algn="l">
              <a:lnSpc>
                <a:spcPct val="115000"/>
              </a:lnSpc>
              <a:spcBef>
                <a:spcPts val="0"/>
              </a:spcBef>
              <a:spcAft>
                <a:spcPts val="0"/>
              </a:spcAft>
              <a:buNone/>
            </a:pPr>
            <a:r>
              <a:t/>
            </a:r>
            <a:endParaRPr sz="1800">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457200" y="205986"/>
            <a:ext cx="8229600" cy="687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Administración de Naloxona</a:t>
            </a:r>
            <a:endParaRPr/>
          </a:p>
        </p:txBody>
      </p:sp>
      <p:sp>
        <p:nvSpPr>
          <p:cNvPr id="217" name="Google Shape;217;p34"/>
          <p:cNvSpPr txBox="1"/>
          <p:nvPr>
            <p:ph idx="1" type="body"/>
          </p:nvPr>
        </p:nvSpPr>
        <p:spPr>
          <a:xfrm>
            <a:off x="100300" y="893275"/>
            <a:ext cx="8851500" cy="2491800"/>
          </a:xfrm>
          <a:prstGeom prst="rect">
            <a:avLst/>
          </a:prstGeom>
        </p:spPr>
        <p:txBody>
          <a:bodyPr anchorCtr="0" anchor="t" bIns="45700" lIns="91425" spcFirstLastPara="1" rIns="91425" wrap="square" tIns="45700">
            <a:noAutofit/>
          </a:bodyPr>
          <a:lstStyle/>
          <a:p>
            <a:pPr indent="-381000" lvl="0" marL="457200" rtl="0" algn="l">
              <a:spcBef>
                <a:spcPts val="360"/>
              </a:spcBef>
              <a:spcAft>
                <a:spcPts val="0"/>
              </a:spcAft>
              <a:buClr>
                <a:srgbClr val="000000"/>
              </a:buClr>
              <a:buSzPts val="2400"/>
              <a:buChar char="●"/>
            </a:pPr>
            <a:r>
              <a:rPr lang="en" sz="2400">
                <a:solidFill>
                  <a:srgbClr val="000000"/>
                </a:solidFill>
              </a:rPr>
              <a:t>Intramuscular (1 cc)</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Inyecte 1 cc en cualquier músculo principal (parte superior del brazo, muslo, glúteos)</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No es necesario preparar el sitio de inyección: puede inyectarse a través de la ropa</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Almacene la Naloxona a temperatura ambiente</a:t>
            </a:r>
            <a:endParaRPr sz="2400">
              <a:solidFill>
                <a:srgbClr val="000000"/>
              </a:solidFill>
            </a:endParaRPr>
          </a:p>
          <a:p>
            <a:pPr indent="0" lvl="0" marL="0" rtl="0" algn="l">
              <a:spcBef>
                <a:spcPts val="1600"/>
              </a:spcBef>
              <a:spcAft>
                <a:spcPts val="1600"/>
              </a:spcAft>
              <a:buNone/>
            </a:pPr>
            <a:r>
              <a:t/>
            </a:r>
            <a:endParaRPr sz="2400"/>
          </a:p>
        </p:txBody>
      </p:sp>
      <p:pic>
        <p:nvPicPr>
          <p:cNvPr id="218" name="Google Shape;218;p34"/>
          <p:cNvPicPr preferRelativeResize="0"/>
          <p:nvPr/>
        </p:nvPicPr>
        <p:blipFill rotWithShape="1">
          <a:blip r:embed="rId3">
            <a:alphaModFix/>
          </a:blip>
          <a:srcRect b="0" l="0" r="0" t="0"/>
          <a:stretch/>
        </p:blipFill>
        <p:spPr>
          <a:xfrm>
            <a:off x="1828800" y="3553425"/>
            <a:ext cx="5486400" cy="1543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457200" y="154484"/>
            <a:ext cx="8229600" cy="642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Administración de Narcan</a:t>
            </a:r>
            <a:endParaRPr/>
          </a:p>
        </p:txBody>
      </p:sp>
      <p:pic>
        <p:nvPicPr>
          <p:cNvPr id="225" name="Google Shape;225;p35"/>
          <p:cNvPicPr preferRelativeResize="0"/>
          <p:nvPr/>
        </p:nvPicPr>
        <p:blipFill>
          <a:blip r:embed="rId3">
            <a:alphaModFix/>
          </a:blip>
          <a:stretch>
            <a:fillRect/>
          </a:stretch>
        </p:blipFill>
        <p:spPr>
          <a:xfrm>
            <a:off x="588800" y="1200150"/>
            <a:ext cx="2987400" cy="1830987"/>
          </a:xfrm>
          <a:prstGeom prst="rect">
            <a:avLst/>
          </a:prstGeom>
          <a:noFill/>
          <a:ln>
            <a:noFill/>
          </a:ln>
        </p:spPr>
      </p:pic>
      <p:pic>
        <p:nvPicPr>
          <p:cNvPr id="226" name="Google Shape;226;p35"/>
          <p:cNvPicPr preferRelativeResize="0"/>
          <p:nvPr/>
        </p:nvPicPr>
        <p:blipFill>
          <a:blip r:embed="rId4">
            <a:alphaModFix/>
          </a:blip>
          <a:stretch>
            <a:fillRect/>
          </a:stretch>
        </p:blipFill>
        <p:spPr>
          <a:xfrm>
            <a:off x="4797125" y="2777156"/>
            <a:ext cx="2872913" cy="1760812"/>
          </a:xfrm>
          <a:prstGeom prst="rect">
            <a:avLst/>
          </a:prstGeom>
          <a:noFill/>
          <a:ln>
            <a:noFill/>
          </a:ln>
        </p:spPr>
      </p:pic>
      <p:sp>
        <p:nvSpPr>
          <p:cNvPr id="227" name="Google Shape;227;p35"/>
          <p:cNvSpPr txBox="1"/>
          <p:nvPr/>
        </p:nvSpPr>
        <p:spPr>
          <a:xfrm>
            <a:off x="5138750" y="1652700"/>
            <a:ext cx="2735700" cy="919200"/>
          </a:xfrm>
          <a:prstGeom prst="rect">
            <a:avLst/>
          </a:prstGeom>
          <a:noFill/>
          <a:ln>
            <a:noFill/>
          </a:ln>
        </p:spPr>
        <p:txBody>
          <a:bodyPr anchorCtr="0" anchor="t" bIns="91425" lIns="91425" spcFirstLastPara="1" rIns="91425" wrap="square" tIns="91425">
            <a:noAutofit/>
          </a:bodyPr>
          <a:lstStyle/>
          <a:p>
            <a:pPr indent="-314325" lvl="0" marL="457200" rtl="0" algn="l">
              <a:spcBef>
                <a:spcPts val="0"/>
              </a:spcBef>
              <a:spcAft>
                <a:spcPts val="0"/>
              </a:spcAft>
              <a:buClr>
                <a:srgbClr val="454545"/>
              </a:buClr>
              <a:buSzPts val="1350"/>
              <a:buAutoNum type="arabicParenR"/>
            </a:pPr>
            <a:r>
              <a:rPr lang="en" sz="1350">
                <a:solidFill>
                  <a:srgbClr val="454545"/>
                </a:solidFill>
                <a:highlight>
                  <a:srgbClr val="FFFFFF"/>
                </a:highlight>
              </a:rPr>
              <a:t>Inclinar la cabeza hacia atrás </a:t>
            </a:r>
            <a:endParaRPr sz="1350">
              <a:solidFill>
                <a:srgbClr val="454545"/>
              </a:solidFill>
              <a:highlight>
                <a:srgbClr val="FFFFFF"/>
              </a:highlight>
            </a:endParaRPr>
          </a:p>
          <a:p>
            <a:pPr indent="-314325" lvl="0" marL="457200" rtl="0" algn="l">
              <a:spcBef>
                <a:spcPts val="0"/>
              </a:spcBef>
              <a:spcAft>
                <a:spcPts val="0"/>
              </a:spcAft>
              <a:buClr>
                <a:srgbClr val="454545"/>
              </a:buClr>
              <a:buSzPts val="1350"/>
              <a:buAutoNum type="arabicParenR"/>
            </a:pPr>
            <a:r>
              <a:rPr lang="en" sz="1350">
                <a:solidFill>
                  <a:srgbClr val="454545"/>
                </a:solidFill>
                <a:highlight>
                  <a:srgbClr val="FFFFFF"/>
                </a:highlight>
              </a:rPr>
              <a:t>Insertar la boquilla en una fosa nasal</a:t>
            </a:r>
            <a:endParaRPr sz="1350">
              <a:solidFill>
                <a:srgbClr val="454545"/>
              </a:solidFill>
              <a:highlight>
                <a:srgbClr val="FFFFFF"/>
              </a:highlight>
            </a:endParaRPr>
          </a:p>
          <a:p>
            <a:pPr indent="-314325" lvl="0" marL="457200" rtl="0" algn="l">
              <a:spcBef>
                <a:spcPts val="0"/>
              </a:spcBef>
              <a:spcAft>
                <a:spcPts val="0"/>
              </a:spcAft>
              <a:buClr>
                <a:srgbClr val="454545"/>
              </a:buClr>
              <a:buSzPts val="1350"/>
              <a:buAutoNum type="arabicParenR"/>
            </a:pPr>
            <a:r>
              <a:rPr lang="en" sz="1350">
                <a:solidFill>
                  <a:srgbClr val="454545"/>
                </a:solidFill>
                <a:highlight>
                  <a:srgbClr val="FFFFFF"/>
                </a:highlight>
              </a:rPr>
              <a:t>Presione el émbolo</a:t>
            </a:r>
            <a:endParaRPr sz="1350">
              <a:solidFill>
                <a:srgbClr val="454545"/>
              </a:solidFill>
              <a:highlight>
                <a:srgbClr val="FFFFFF"/>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6"/>
          <p:cNvSpPr txBox="1"/>
          <p:nvPr>
            <p:ph type="title"/>
          </p:nvPr>
        </p:nvSpPr>
        <p:spPr>
          <a:xfrm>
            <a:off x="457200" y="154484"/>
            <a:ext cx="8229600" cy="642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Respiración de Rescate</a:t>
            </a:r>
            <a:endParaRPr/>
          </a:p>
        </p:txBody>
      </p:sp>
      <p:pic>
        <p:nvPicPr>
          <p:cNvPr id="234" name="Google Shape;234;p36"/>
          <p:cNvPicPr preferRelativeResize="0"/>
          <p:nvPr/>
        </p:nvPicPr>
        <p:blipFill rotWithShape="1">
          <a:blip r:embed="rId3">
            <a:alphaModFix/>
          </a:blip>
          <a:srcRect b="26219" l="34999" r="43997" t="32888"/>
          <a:stretch/>
        </p:blipFill>
        <p:spPr>
          <a:xfrm>
            <a:off x="213275" y="2306250"/>
            <a:ext cx="3200400" cy="2628900"/>
          </a:xfrm>
          <a:prstGeom prst="rect">
            <a:avLst/>
          </a:prstGeom>
          <a:noFill/>
          <a:ln>
            <a:noFill/>
          </a:ln>
        </p:spPr>
      </p:pic>
      <p:pic>
        <p:nvPicPr>
          <p:cNvPr id="235" name="Google Shape;235;p36"/>
          <p:cNvPicPr preferRelativeResize="0"/>
          <p:nvPr/>
        </p:nvPicPr>
        <p:blipFill rotWithShape="1">
          <a:blip r:embed="rId4">
            <a:alphaModFix/>
          </a:blip>
          <a:srcRect b="0" l="0" r="0" t="0"/>
          <a:stretch/>
        </p:blipFill>
        <p:spPr>
          <a:xfrm>
            <a:off x="5622350" y="2464631"/>
            <a:ext cx="2470519" cy="2470519"/>
          </a:xfrm>
          <a:prstGeom prst="rect">
            <a:avLst/>
          </a:prstGeom>
          <a:noFill/>
          <a:ln>
            <a:noFill/>
          </a:ln>
        </p:spPr>
      </p:pic>
      <p:sp>
        <p:nvSpPr>
          <p:cNvPr id="236" name="Google Shape;236;p36"/>
          <p:cNvSpPr txBox="1"/>
          <p:nvPr/>
        </p:nvSpPr>
        <p:spPr>
          <a:xfrm>
            <a:off x="363575" y="1006125"/>
            <a:ext cx="8552700" cy="11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Verdana"/>
                <a:ea typeface="Verdana"/>
                <a:cs typeface="Verdana"/>
                <a:sym typeface="Verdana"/>
              </a:rPr>
              <a:t>Acueste a la persona boca arriba, limpie la boca, incline la cabeza, pellizque la nariz, dé 2 respiraciones rápidas para ver si el pecho está subiendo, luego 1 respiración cada 5 segundos.</a:t>
            </a:r>
            <a:endParaRPr sz="2200">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457200" y="169256"/>
            <a:ext cx="8005500" cy="592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Posicion de Recuperacion </a:t>
            </a:r>
            <a:endParaRPr/>
          </a:p>
        </p:txBody>
      </p:sp>
      <p:pic>
        <p:nvPicPr>
          <p:cNvPr id="243" name="Google Shape;243;p37"/>
          <p:cNvPicPr preferRelativeResize="0"/>
          <p:nvPr/>
        </p:nvPicPr>
        <p:blipFill rotWithShape="1">
          <a:blip r:embed="rId3">
            <a:alphaModFix/>
          </a:blip>
          <a:srcRect b="0" l="0" r="0" t="0"/>
          <a:stretch/>
        </p:blipFill>
        <p:spPr>
          <a:xfrm>
            <a:off x="228600" y="1166194"/>
            <a:ext cx="2566975" cy="1297425"/>
          </a:xfrm>
          <a:prstGeom prst="rect">
            <a:avLst/>
          </a:prstGeom>
          <a:noFill/>
          <a:ln>
            <a:noFill/>
          </a:ln>
        </p:spPr>
      </p:pic>
      <p:pic>
        <p:nvPicPr>
          <p:cNvPr id="244" name="Google Shape;244;p37"/>
          <p:cNvPicPr preferRelativeResize="0"/>
          <p:nvPr/>
        </p:nvPicPr>
        <p:blipFill rotWithShape="1">
          <a:blip r:embed="rId4">
            <a:alphaModFix/>
          </a:blip>
          <a:srcRect b="0" l="0" r="0" t="0"/>
          <a:stretch/>
        </p:blipFill>
        <p:spPr>
          <a:xfrm>
            <a:off x="3513850" y="1166184"/>
            <a:ext cx="2286000" cy="1263253"/>
          </a:xfrm>
          <a:prstGeom prst="rect">
            <a:avLst/>
          </a:prstGeom>
          <a:noFill/>
          <a:ln>
            <a:noFill/>
          </a:ln>
        </p:spPr>
      </p:pic>
      <p:pic>
        <p:nvPicPr>
          <p:cNvPr id="245" name="Google Shape;245;p37"/>
          <p:cNvPicPr preferRelativeResize="0"/>
          <p:nvPr/>
        </p:nvPicPr>
        <p:blipFill rotWithShape="1">
          <a:blip r:embed="rId5">
            <a:alphaModFix/>
          </a:blip>
          <a:srcRect b="0" l="0" r="0" t="0"/>
          <a:stretch/>
        </p:blipFill>
        <p:spPr>
          <a:xfrm>
            <a:off x="6202975" y="1166194"/>
            <a:ext cx="2686075" cy="1143000"/>
          </a:xfrm>
          <a:prstGeom prst="rect">
            <a:avLst/>
          </a:prstGeom>
          <a:noFill/>
          <a:ln>
            <a:noFill/>
          </a:ln>
        </p:spPr>
      </p:pic>
      <p:pic>
        <p:nvPicPr>
          <p:cNvPr id="246" name="Google Shape;246;p37"/>
          <p:cNvPicPr preferRelativeResize="0"/>
          <p:nvPr/>
        </p:nvPicPr>
        <p:blipFill rotWithShape="1">
          <a:blip r:embed="rId6">
            <a:alphaModFix/>
          </a:blip>
          <a:srcRect b="0" l="0" r="0" t="0"/>
          <a:stretch/>
        </p:blipFill>
        <p:spPr>
          <a:xfrm>
            <a:off x="2513725" y="2636494"/>
            <a:ext cx="3214688" cy="1400175"/>
          </a:xfrm>
          <a:prstGeom prst="rect">
            <a:avLst/>
          </a:prstGeom>
          <a:noFill/>
          <a:ln cap="flat" cmpd="sng" w="9525">
            <a:solidFill>
              <a:srgbClr val="FF0000"/>
            </a:solidFill>
            <a:prstDash val="solid"/>
            <a:miter lim="800000"/>
            <a:headEnd len="sm" w="sm" type="none"/>
            <a:tailEnd len="sm" w="sm" type="none"/>
          </a:ln>
        </p:spPr>
      </p:pic>
      <p:sp>
        <p:nvSpPr>
          <p:cNvPr id="247" name="Google Shape;247;p37"/>
          <p:cNvSpPr txBox="1"/>
          <p:nvPr/>
        </p:nvSpPr>
        <p:spPr>
          <a:xfrm>
            <a:off x="200600" y="4457081"/>
            <a:ext cx="8688600" cy="59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Verdana"/>
                <a:ea typeface="Verdana"/>
                <a:cs typeface="Verdana"/>
                <a:sym typeface="Verdana"/>
              </a:rPr>
              <a:t>Esta posición evita que la víctima se atragante con el vómito. Las mujeres embarazadas deben colocarse sobre su lado izquierdo debido al flujo sanguíneo.</a:t>
            </a:r>
            <a:endParaRPr sz="1600">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8"/>
          <p:cNvSpPr txBox="1"/>
          <p:nvPr>
            <p:ph type="title"/>
          </p:nvPr>
        </p:nvSpPr>
        <p:spPr>
          <a:xfrm>
            <a:off x="457200" y="118275"/>
            <a:ext cx="8005500" cy="742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La Ley de Buen Samaritano </a:t>
            </a:r>
            <a:endParaRPr/>
          </a:p>
        </p:txBody>
      </p:sp>
      <p:sp>
        <p:nvSpPr>
          <p:cNvPr id="254" name="Google Shape;254;p38"/>
          <p:cNvSpPr txBox="1"/>
          <p:nvPr>
            <p:ph idx="1" type="body"/>
          </p:nvPr>
        </p:nvSpPr>
        <p:spPr>
          <a:xfrm>
            <a:off x="94025" y="1200150"/>
            <a:ext cx="8907900" cy="3873600"/>
          </a:xfrm>
          <a:prstGeom prst="rect">
            <a:avLst/>
          </a:prstGeom>
        </p:spPr>
        <p:txBody>
          <a:bodyPr anchorCtr="0" anchor="t" bIns="45700" lIns="91425" spcFirstLastPara="1" rIns="91425" wrap="square" tIns="45700">
            <a:noAutofit/>
          </a:bodyPr>
          <a:lstStyle/>
          <a:p>
            <a:pPr indent="-355600" lvl="0" marL="457200" rtl="0" algn="l">
              <a:spcBef>
                <a:spcPts val="360"/>
              </a:spcBef>
              <a:spcAft>
                <a:spcPts val="0"/>
              </a:spcAft>
              <a:buClr>
                <a:srgbClr val="000000"/>
              </a:buClr>
              <a:buSzPts val="2000"/>
              <a:buChar char="●"/>
            </a:pPr>
            <a:r>
              <a:rPr lang="en" sz="2000">
                <a:solidFill>
                  <a:srgbClr val="000000"/>
                </a:solidFill>
              </a:rPr>
              <a:t>Protecciones otorgadas por Good Sam</a:t>
            </a:r>
            <a:endParaRPr sz="2000">
              <a:solidFill>
                <a:srgbClr val="000000"/>
              </a:solidFill>
            </a:endParaRPr>
          </a:p>
          <a:p>
            <a:pPr indent="0" lvl="0" marL="457200" rtl="0" algn="l">
              <a:spcBef>
                <a:spcPts val="360"/>
              </a:spcBef>
              <a:spcAft>
                <a:spcPts val="0"/>
              </a:spcAft>
              <a:buNone/>
            </a:pPr>
            <a:r>
              <a:t/>
            </a:r>
            <a:endParaRPr sz="2000">
              <a:solidFill>
                <a:srgbClr val="000000"/>
              </a:solidFill>
            </a:endParaRPr>
          </a:p>
          <a:p>
            <a:pPr indent="-355600" lvl="0" marL="457200" rtl="0" algn="l">
              <a:spcBef>
                <a:spcPts val="360"/>
              </a:spcBef>
              <a:spcAft>
                <a:spcPts val="0"/>
              </a:spcAft>
              <a:buClr>
                <a:srgbClr val="000000"/>
              </a:buClr>
              <a:buSzPts val="2000"/>
              <a:buChar char="●"/>
            </a:pPr>
            <a:r>
              <a:rPr lang="en" sz="2000">
                <a:solidFill>
                  <a:srgbClr val="000000"/>
                </a:solidFill>
              </a:rPr>
              <a:t>Protección civil y penal si usa naloxona para salvar una vida</a:t>
            </a:r>
            <a:endParaRPr sz="2000">
              <a:solidFill>
                <a:srgbClr val="000000"/>
              </a:solidFill>
            </a:endParaRPr>
          </a:p>
          <a:p>
            <a:pPr indent="0" lvl="0" marL="457200" rtl="0" algn="l">
              <a:spcBef>
                <a:spcPts val="360"/>
              </a:spcBef>
              <a:spcAft>
                <a:spcPts val="0"/>
              </a:spcAft>
              <a:buNone/>
            </a:pPr>
            <a:r>
              <a:t/>
            </a:r>
            <a:endParaRPr sz="2000">
              <a:solidFill>
                <a:srgbClr val="000000"/>
              </a:solidFill>
            </a:endParaRPr>
          </a:p>
          <a:p>
            <a:pPr indent="-355600" lvl="0" marL="457200" rtl="0" algn="l">
              <a:spcBef>
                <a:spcPts val="360"/>
              </a:spcBef>
              <a:spcAft>
                <a:spcPts val="0"/>
              </a:spcAft>
              <a:buClr>
                <a:srgbClr val="000000"/>
              </a:buClr>
              <a:buSzPts val="2000"/>
              <a:buChar char="●"/>
            </a:pPr>
            <a:r>
              <a:rPr lang="en" sz="2000">
                <a:solidFill>
                  <a:srgbClr val="000000"/>
                </a:solidFill>
              </a:rPr>
              <a:t>No es necesario que esté "certificado" y no es necesario que le recete</a:t>
            </a:r>
            <a:endParaRPr sz="2000">
              <a:solidFill>
                <a:srgbClr val="000000"/>
              </a:solidFill>
            </a:endParaRPr>
          </a:p>
          <a:p>
            <a:pPr indent="0" lvl="0" marL="457200" rtl="0" algn="l">
              <a:spcBef>
                <a:spcPts val="360"/>
              </a:spcBef>
              <a:spcAft>
                <a:spcPts val="0"/>
              </a:spcAft>
              <a:buNone/>
            </a:pPr>
            <a:r>
              <a:t/>
            </a:r>
            <a:endParaRPr sz="2000">
              <a:solidFill>
                <a:srgbClr val="000000"/>
              </a:solidFill>
            </a:endParaRPr>
          </a:p>
          <a:p>
            <a:pPr indent="-355600" lvl="0" marL="457200" rtl="0" algn="l">
              <a:spcBef>
                <a:spcPts val="360"/>
              </a:spcBef>
              <a:spcAft>
                <a:spcPts val="0"/>
              </a:spcAft>
              <a:buClr>
                <a:srgbClr val="000000"/>
              </a:buClr>
              <a:buSzPts val="2000"/>
              <a:buChar char="●"/>
            </a:pPr>
            <a:r>
              <a:rPr lang="en" sz="2000">
                <a:solidFill>
                  <a:srgbClr val="000000"/>
                </a:solidFill>
              </a:rPr>
              <a:t>Protegido de enjuiciamiento por posesión de drogas ilícitas en el lugar de una sobredosis si la policía está allí porque alguien llamó al 911</a:t>
            </a:r>
            <a:endParaRPr sz="2000">
              <a:solidFill>
                <a:srgbClr val="000000"/>
              </a:solidFill>
            </a:endParaRPr>
          </a:p>
          <a:p>
            <a:pPr indent="0" lvl="0" marL="457200" rtl="0" algn="l">
              <a:spcBef>
                <a:spcPts val="360"/>
              </a:spcBef>
              <a:spcAft>
                <a:spcPts val="1600"/>
              </a:spcAft>
              <a:buNone/>
            </a:pPr>
            <a:r>
              <a:t/>
            </a:r>
            <a:endParaRPr sz="20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9"/>
          <p:cNvSpPr txBox="1"/>
          <p:nvPr>
            <p:ph type="title"/>
          </p:nvPr>
        </p:nvSpPr>
        <p:spPr>
          <a:xfrm>
            <a:off x="457200" y="154484"/>
            <a:ext cx="8229600" cy="642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La Ley del Buen Samaritano </a:t>
            </a:r>
            <a:endParaRPr/>
          </a:p>
        </p:txBody>
      </p:sp>
      <p:sp>
        <p:nvSpPr>
          <p:cNvPr id="261" name="Google Shape;261;p39"/>
          <p:cNvSpPr txBox="1"/>
          <p:nvPr>
            <p:ph idx="1" type="body"/>
          </p:nvPr>
        </p:nvSpPr>
        <p:spPr>
          <a:xfrm>
            <a:off x="457200" y="1200150"/>
            <a:ext cx="8532300" cy="3394500"/>
          </a:xfrm>
          <a:prstGeom prst="rect">
            <a:avLst/>
          </a:prstGeom>
        </p:spPr>
        <p:txBody>
          <a:bodyPr anchorCtr="0" anchor="t" bIns="45700" lIns="91425" spcFirstLastPara="1" rIns="91425" wrap="square" tIns="45700">
            <a:noAutofit/>
          </a:bodyPr>
          <a:lstStyle/>
          <a:p>
            <a:pPr indent="-355600" lvl="0" marL="457200" rtl="0" algn="l">
              <a:spcBef>
                <a:spcPts val="360"/>
              </a:spcBef>
              <a:spcAft>
                <a:spcPts val="0"/>
              </a:spcAft>
              <a:buClr>
                <a:srgbClr val="000000"/>
              </a:buClr>
              <a:buSzPts val="2000"/>
              <a:buChar char="●"/>
            </a:pPr>
            <a:r>
              <a:rPr lang="en" sz="2000">
                <a:solidFill>
                  <a:srgbClr val="000000"/>
                </a:solidFill>
              </a:rPr>
              <a:t>No protege de todos los cargos (entrega, una orden ...)</a:t>
            </a:r>
            <a:endParaRPr sz="2000">
              <a:solidFill>
                <a:srgbClr val="000000"/>
              </a:solidFill>
            </a:endParaRPr>
          </a:p>
          <a:p>
            <a:pPr indent="0" lvl="0" marL="457200" rtl="0" algn="l">
              <a:spcBef>
                <a:spcPts val="360"/>
              </a:spcBef>
              <a:spcAft>
                <a:spcPts val="0"/>
              </a:spcAft>
              <a:buNone/>
            </a:pPr>
            <a:r>
              <a:t/>
            </a:r>
            <a:endParaRPr sz="2000">
              <a:solidFill>
                <a:srgbClr val="000000"/>
              </a:solidFill>
            </a:endParaRPr>
          </a:p>
          <a:p>
            <a:pPr indent="-355600" lvl="0" marL="457200" rtl="0" algn="l">
              <a:spcBef>
                <a:spcPts val="360"/>
              </a:spcBef>
              <a:spcAft>
                <a:spcPts val="0"/>
              </a:spcAft>
              <a:buClr>
                <a:srgbClr val="000000"/>
              </a:buClr>
              <a:buSzPts val="2000"/>
              <a:buChar char="●"/>
            </a:pPr>
            <a:r>
              <a:rPr lang="en" sz="2000">
                <a:solidFill>
                  <a:srgbClr val="000000"/>
                </a:solidFill>
              </a:rPr>
              <a:t>Las personas en libertad condicional / libertad condicional no pueden ser violadas por posesión si la policía está allí porque alguien llamó al 911</a:t>
            </a:r>
            <a:endParaRPr sz="2000">
              <a:solidFill>
                <a:srgbClr val="000000"/>
              </a:solidFill>
            </a:endParaRPr>
          </a:p>
          <a:p>
            <a:pPr indent="-355600" lvl="0" marL="457200" rtl="0" algn="l">
              <a:spcBef>
                <a:spcPts val="360"/>
              </a:spcBef>
              <a:spcAft>
                <a:spcPts val="0"/>
              </a:spcAft>
              <a:buClr>
                <a:srgbClr val="000000"/>
              </a:buClr>
              <a:buSzPts val="2000"/>
              <a:buChar char="●"/>
            </a:pPr>
            <a:r>
              <a:rPr lang="en" sz="2000">
                <a:solidFill>
                  <a:srgbClr val="000000"/>
                </a:solidFill>
              </a:rPr>
              <a:t>También cubre la distribución, posesión y uso de dispositivos de prueba de drogas.</a:t>
            </a:r>
            <a:endParaRPr sz="2000">
              <a:solidFill>
                <a:srgbClr val="000000"/>
              </a:solidFill>
            </a:endParaRPr>
          </a:p>
          <a:p>
            <a:pPr indent="0" lvl="0" marL="457200" rtl="0" algn="l">
              <a:spcBef>
                <a:spcPts val="360"/>
              </a:spcBef>
              <a:spcAft>
                <a:spcPts val="0"/>
              </a:spcAft>
              <a:buNone/>
            </a:pPr>
            <a:r>
              <a:t/>
            </a:r>
            <a:endParaRPr sz="2800">
              <a:solidFill>
                <a:srgbClr val="000000"/>
              </a:solidFill>
            </a:endParaRPr>
          </a:p>
          <a:p>
            <a:pPr indent="0" lvl="0" marL="0" rtl="0" algn="l">
              <a:spcBef>
                <a:spcPts val="1600"/>
              </a:spcBef>
              <a:spcAft>
                <a:spcPts val="1600"/>
              </a:spcAft>
              <a:buNone/>
            </a:pPr>
            <a:r>
              <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1212575" y="118271"/>
            <a:ext cx="6756600" cy="705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320"/>
              <a:buFont typeface="Arial"/>
              <a:buNone/>
            </a:pPr>
            <a:r>
              <a:rPr b="1" lang="en" sz="4320">
                <a:latin typeface="Arial"/>
                <a:ea typeface="Arial"/>
                <a:cs typeface="Arial"/>
                <a:sym typeface="Arial"/>
              </a:rPr>
              <a:t>¿Cómo llegamos </a:t>
            </a:r>
            <a:r>
              <a:rPr b="1" lang="en" sz="4320"/>
              <a:t>aquí</a:t>
            </a:r>
            <a:r>
              <a:rPr b="1" lang="en" sz="4320">
                <a:latin typeface="Arial"/>
                <a:ea typeface="Arial"/>
                <a:cs typeface="Arial"/>
                <a:sym typeface="Arial"/>
              </a:rPr>
              <a:t>?</a:t>
            </a:r>
            <a:endParaRPr/>
          </a:p>
        </p:txBody>
      </p:sp>
      <p:sp>
        <p:nvSpPr>
          <p:cNvPr id="80" name="Google Shape;80;p16"/>
          <p:cNvSpPr txBox="1"/>
          <p:nvPr>
            <p:ph idx="1" type="body"/>
          </p:nvPr>
        </p:nvSpPr>
        <p:spPr>
          <a:xfrm>
            <a:off x="162975" y="748275"/>
            <a:ext cx="8881800" cy="4201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t/>
            </a:r>
            <a:endParaRPr>
              <a:solidFill>
                <a:schemeClr val="dk1"/>
              </a:solidFill>
              <a:latin typeface="Arial"/>
              <a:ea typeface="Arial"/>
              <a:cs typeface="Arial"/>
              <a:sym typeface="Arial"/>
            </a:endParaRPr>
          </a:p>
          <a:p>
            <a:pPr indent="-330200" lvl="0" marL="457200" rtl="0" algn="l">
              <a:spcBef>
                <a:spcPts val="320"/>
              </a:spcBef>
              <a:spcAft>
                <a:spcPts val="0"/>
              </a:spcAft>
              <a:buClr>
                <a:srgbClr val="000000"/>
              </a:buClr>
              <a:buSzPts val="1600"/>
              <a:buChar char="●"/>
            </a:pPr>
            <a:r>
              <a:rPr lang="en" sz="1600">
                <a:solidFill>
                  <a:srgbClr val="000000"/>
                </a:solidFill>
              </a:rPr>
              <a:t>A principios del año 2000,  la prescripción de Opioides se convirtió en la práctica estándar del cuidado para el dolor agudo y crónico, aumentando dramáticamente el número de personas expuestas a estos. </a:t>
            </a:r>
            <a:endParaRPr sz="1600">
              <a:solidFill>
                <a:srgbClr val="000000"/>
              </a:solidFill>
            </a:endParaRPr>
          </a:p>
          <a:p>
            <a:pPr indent="0" lvl="0" marL="0" rtl="0" algn="l">
              <a:spcBef>
                <a:spcPts val="320"/>
              </a:spcBef>
              <a:spcAft>
                <a:spcPts val="0"/>
              </a:spcAft>
              <a:buNone/>
            </a:pPr>
            <a:r>
              <a:t/>
            </a:r>
            <a:endParaRPr sz="1600">
              <a:solidFill>
                <a:srgbClr val="000000"/>
              </a:solidFill>
            </a:endParaRPr>
          </a:p>
          <a:p>
            <a:pPr indent="-330200" lvl="0" marL="457200" rtl="0" algn="l">
              <a:lnSpc>
                <a:spcPct val="80000"/>
              </a:lnSpc>
              <a:spcBef>
                <a:spcPts val="320"/>
              </a:spcBef>
              <a:spcAft>
                <a:spcPts val="0"/>
              </a:spcAft>
              <a:buClr>
                <a:srgbClr val="000000"/>
              </a:buClr>
              <a:buSzPts val="1600"/>
              <a:buChar char="●"/>
            </a:pPr>
            <a:r>
              <a:rPr lang="en" sz="1600">
                <a:solidFill>
                  <a:srgbClr val="000000"/>
                </a:solidFill>
              </a:rPr>
              <a:t>A medida que aumentaba la prescripción, los daños asociados con el consumo de opioides aumentaron - incluyendo las muertes relacionadas con los opiáceos recetados. </a:t>
            </a:r>
            <a:endParaRPr sz="1600">
              <a:solidFill>
                <a:srgbClr val="000000"/>
              </a:solidFill>
            </a:endParaRPr>
          </a:p>
          <a:p>
            <a:pPr indent="0" lvl="0" marL="0" rtl="0" algn="l">
              <a:lnSpc>
                <a:spcPct val="80000"/>
              </a:lnSpc>
              <a:spcBef>
                <a:spcPts val="320"/>
              </a:spcBef>
              <a:spcAft>
                <a:spcPts val="0"/>
              </a:spcAft>
              <a:buNone/>
            </a:pPr>
            <a:r>
              <a:t/>
            </a:r>
            <a:endParaRPr sz="1600">
              <a:solidFill>
                <a:srgbClr val="000000"/>
              </a:solidFill>
            </a:endParaRPr>
          </a:p>
          <a:p>
            <a:pPr indent="-330200" lvl="0" marL="457200" rtl="0" algn="l">
              <a:lnSpc>
                <a:spcPct val="80000"/>
              </a:lnSpc>
              <a:spcBef>
                <a:spcPts val="320"/>
              </a:spcBef>
              <a:spcAft>
                <a:spcPts val="0"/>
              </a:spcAft>
              <a:buClr>
                <a:srgbClr val="000000"/>
              </a:buClr>
              <a:buSzPts val="1600"/>
              <a:buChar char="●"/>
            </a:pPr>
            <a:r>
              <a:rPr lang="en" sz="1600">
                <a:solidFill>
                  <a:srgbClr val="000000"/>
                </a:solidFill>
              </a:rPr>
              <a:t>Al reconocerse los daños asociados con la prescripción de opioides para el 2012, prácticas de prescripción más conservadoras fueron adoptadas. Esto, junto a la progresión natural del uso de Opiáceos no tratado, incrementó el uso ilícito de los mismos.  </a:t>
            </a:r>
            <a:endParaRPr sz="1600">
              <a:solidFill>
                <a:srgbClr val="000000"/>
              </a:solidFill>
            </a:endParaRPr>
          </a:p>
          <a:p>
            <a:pPr indent="0" lvl="0" marL="0" rtl="0" algn="l">
              <a:lnSpc>
                <a:spcPct val="80000"/>
              </a:lnSpc>
              <a:spcBef>
                <a:spcPts val="320"/>
              </a:spcBef>
              <a:spcAft>
                <a:spcPts val="0"/>
              </a:spcAft>
              <a:buNone/>
            </a:pPr>
            <a:r>
              <a:t/>
            </a:r>
            <a:endParaRPr sz="1600">
              <a:solidFill>
                <a:srgbClr val="000000"/>
              </a:solidFill>
            </a:endParaRPr>
          </a:p>
          <a:p>
            <a:pPr indent="-330200" lvl="0" marL="457200" rtl="0" algn="l">
              <a:spcBef>
                <a:spcPts val="320"/>
              </a:spcBef>
              <a:spcAft>
                <a:spcPts val="0"/>
              </a:spcAft>
              <a:buClr>
                <a:srgbClr val="000000"/>
              </a:buClr>
              <a:buSzPts val="1600"/>
              <a:buChar char="●"/>
            </a:pPr>
            <a:r>
              <a:rPr lang="en" sz="1600">
                <a:solidFill>
                  <a:srgbClr val="000000"/>
                </a:solidFill>
              </a:rPr>
              <a:t>Aunque la mayoría del uso de opiáceos todavía comienza con analgésicos recetados, la mayoría de las muertes están ahora relacionadas con el uso de opiáceos ilegales. </a:t>
            </a:r>
            <a:endParaRPr sz="1600">
              <a:solidFill>
                <a:srgbClr val="000000"/>
              </a:solidFill>
            </a:endParaRPr>
          </a:p>
          <a:p>
            <a:pPr indent="0" lvl="0" marL="0" rtl="0" algn="l">
              <a:lnSpc>
                <a:spcPct val="80000"/>
              </a:lnSpc>
              <a:spcBef>
                <a:spcPts val="320"/>
              </a:spcBef>
              <a:spcAft>
                <a:spcPts val="0"/>
              </a:spcAft>
              <a:buNone/>
            </a:pPr>
            <a:r>
              <a:t/>
            </a:r>
            <a:endParaRPr sz="1600">
              <a:solidFill>
                <a:srgbClr val="000000"/>
              </a:solidFill>
            </a:endParaRPr>
          </a:p>
          <a:p>
            <a:pPr indent="-241300" lvl="0" marL="342900" rtl="0" algn="l">
              <a:lnSpc>
                <a:spcPct val="80000"/>
              </a:lnSpc>
              <a:spcBef>
                <a:spcPts val="320"/>
              </a:spcBef>
              <a:spcAft>
                <a:spcPts val="0"/>
              </a:spcAft>
              <a:buClr>
                <a:schemeClr val="dk1"/>
              </a:buClr>
              <a:buSzPts val="1600"/>
              <a:buNone/>
            </a:pPr>
            <a:r>
              <a:t/>
            </a:r>
            <a:endParaRPr sz="1600">
              <a:solidFill>
                <a:srgbClr val="000000"/>
              </a:solidFill>
            </a:endParaRPr>
          </a:p>
          <a:p>
            <a:pPr indent="-241300" lvl="0" marL="342900" rtl="0" algn="l">
              <a:lnSpc>
                <a:spcPct val="80000"/>
              </a:lnSpc>
              <a:spcBef>
                <a:spcPts val="320"/>
              </a:spcBef>
              <a:spcAft>
                <a:spcPts val="0"/>
              </a:spcAft>
              <a:buClr>
                <a:schemeClr val="dk1"/>
              </a:buClr>
              <a:buSzPts val="1600"/>
              <a:buNone/>
            </a:pPr>
            <a:r>
              <a:t/>
            </a:r>
            <a:endParaRPr sz="1600"/>
          </a:p>
          <a:p>
            <a:pPr indent="-241300" lvl="0" marL="342900" rtl="0" algn="ctr">
              <a:lnSpc>
                <a:spcPct val="80000"/>
              </a:lnSpc>
              <a:spcBef>
                <a:spcPts val="320"/>
              </a:spcBef>
              <a:spcAft>
                <a:spcPts val="0"/>
              </a:spcAft>
              <a:buClr>
                <a:schemeClr val="dk1"/>
              </a:buClr>
              <a:buSzPts val="1600"/>
              <a:buNone/>
            </a:pPr>
            <a:r>
              <a:t/>
            </a:r>
            <a:endParaRPr sz="1600"/>
          </a:p>
          <a:p>
            <a:pPr indent="-241300" lvl="0" marL="342900" rtl="0" algn="ctr">
              <a:lnSpc>
                <a:spcPct val="80000"/>
              </a:lnSpc>
              <a:spcBef>
                <a:spcPts val="320"/>
              </a:spcBef>
              <a:spcAft>
                <a:spcPts val="0"/>
              </a:spcAft>
              <a:buClr>
                <a:schemeClr val="dk1"/>
              </a:buClr>
              <a:buSzPts val="1600"/>
              <a:buNone/>
            </a:pPr>
            <a:r>
              <a:t/>
            </a:r>
            <a:endParaRPr sz="1600"/>
          </a:p>
          <a:p>
            <a:pPr indent="-241300" lvl="0" marL="342900" rtl="0" algn="l">
              <a:lnSpc>
                <a:spcPct val="80000"/>
              </a:lnSpc>
              <a:spcBef>
                <a:spcPts val="320"/>
              </a:spcBef>
              <a:spcAft>
                <a:spcPts val="0"/>
              </a:spcAft>
              <a:buClr>
                <a:schemeClr val="dk1"/>
              </a:buClr>
              <a:buSzPts val="1600"/>
              <a:buNone/>
            </a:pPr>
            <a:r>
              <a:t/>
            </a:r>
            <a:endParaRPr sz="1600"/>
          </a:p>
          <a:p>
            <a:pPr indent="-241300" lvl="0" marL="342900" rtl="0" algn="l">
              <a:lnSpc>
                <a:spcPct val="80000"/>
              </a:lnSpc>
              <a:spcBef>
                <a:spcPts val="320"/>
              </a:spcBef>
              <a:spcAft>
                <a:spcPts val="0"/>
              </a:spcAft>
              <a:buClr>
                <a:schemeClr val="dk1"/>
              </a:buClr>
              <a:buSzPts val="1600"/>
              <a:buNone/>
            </a:pPr>
            <a:r>
              <a:t/>
            </a:r>
            <a:endParaRPr sz="1600">
              <a:latin typeface="Tahoma"/>
              <a:ea typeface="Tahoma"/>
              <a:cs typeface="Tahoma"/>
              <a:sym typeface="Tahoma"/>
            </a:endParaRPr>
          </a:p>
          <a:p>
            <a:pPr indent="-241300" lvl="0" marL="342900" rtl="0" algn="l">
              <a:lnSpc>
                <a:spcPct val="80000"/>
              </a:lnSpc>
              <a:spcBef>
                <a:spcPts val="320"/>
              </a:spcBef>
              <a:spcAft>
                <a:spcPts val="0"/>
              </a:spcAft>
              <a:buClr>
                <a:schemeClr val="dk1"/>
              </a:buClr>
              <a:buSzPts val="1600"/>
              <a:buNone/>
            </a:pPr>
            <a:r>
              <a:t/>
            </a:r>
            <a:endParaRPr sz="1600">
              <a:latin typeface="Tahoma"/>
              <a:ea typeface="Tahoma"/>
              <a:cs typeface="Tahoma"/>
              <a:sym typeface="Tahoma"/>
            </a:endParaRPr>
          </a:p>
          <a:p>
            <a:pPr indent="-241300" lvl="0" marL="342900" rtl="0" algn="l">
              <a:lnSpc>
                <a:spcPct val="80000"/>
              </a:lnSpc>
              <a:spcBef>
                <a:spcPts val="320"/>
              </a:spcBef>
              <a:spcAft>
                <a:spcPts val="0"/>
              </a:spcAft>
              <a:buClr>
                <a:schemeClr val="dk1"/>
              </a:buClr>
              <a:buSzPts val="1600"/>
              <a:buNone/>
            </a:pPr>
            <a:r>
              <a:t/>
            </a:r>
            <a:endParaRPr sz="1600"/>
          </a:p>
          <a:p>
            <a:pPr indent="-241300" lvl="0" marL="342900" rtl="0" algn="l">
              <a:lnSpc>
                <a:spcPct val="80000"/>
              </a:lnSpc>
              <a:spcBef>
                <a:spcPts val="320"/>
              </a:spcBef>
              <a:spcAft>
                <a:spcPts val="0"/>
              </a:spcAft>
              <a:buClr>
                <a:schemeClr val="dk1"/>
              </a:buClr>
              <a:buSzPts val="1600"/>
              <a:buNone/>
            </a:pPr>
            <a:r>
              <a:t/>
            </a:r>
            <a:endParaRPr sz="1600">
              <a:latin typeface="Tahoma"/>
              <a:ea typeface="Tahoma"/>
              <a:cs typeface="Tahoma"/>
              <a:sym typeface="Tahoma"/>
            </a:endParaRPr>
          </a:p>
          <a:p>
            <a:pPr indent="-241300" lvl="0" marL="342900" rtl="0" algn="l">
              <a:lnSpc>
                <a:spcPct val="80000"/>
              </a:lnSpc>
              <a:spcBef>
                <a:spcPts val="320"/>
              </a:spcBef>
              <a:spcAft>
                <a:spcPts val="0"/>
              </a:spcAft>
              <a:buClr>
                <a:schemeClr val="dk1"/>
              </a:buClr>
              <a:buSzPts val="1600"/>
              <a:buNone/>
            </a:pPr>
            <a:r>
              <a:t/>
            </a:r>
            <a:endParaRPr sz="1600">
              <a:latin typeface="Tahoma"/>
              <a:ea typeface="Tahoma"/>
              <a:cs typeface="Tahoma"/>
              <a:sym typeface="Tahoma"/>
            </a:endParaRPr>
          </a:p>
          <a:p>
            <a:pPr indent="-241300" lvl="0" marL="342900" rtl="0" algn="l">
              <a:lnSpc>
                <a:spcPct val="80000"/>
              </a:lnSpc>
              <a:spcBef>
                <a:spcPts val="320"/>
              </a:spcBef>
              <a:spcAft>
                <a:spcPts val="1600"/>
              </a:spcAft>
              <a:buClr>
                <a:schemeClr val="dk1"/>
              </a:buClr>
              <a:buSzPts val="1600"/>
              <a:buNone/>
            </a:pPr>
            <a:r>
              <a:t/>
            </a:r>
            <a:endParaRPr sz="1600">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152400" y="56419"/>
            <a:ext cx="8534400" cy="742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775F55"/>
              </a:buClr>
              <a:buSzPts val="4400"/>
              <a:buFont typeface="Tahoma"/>
              <a:buNone/>
            </a:pPr>
            <a:r>
              <a:rPr lang="en">
                <a:solidFill>
                  <a:srgbClr val="073763"/>
                </a:solidFill>
                <a:latin typeface="Tahoma"/>
                <a:ea typeface="Tahoma"/>
                <a:cs typeface="Tahoma"/>
                <a:sym typeface="Tahoma"/>
              </a:rPr>
              <a:t>Definiendo el problema</a:t>
            </a:r>
            <a:endParaRPr>
              <a:solidFill>
                <a:srgbClr val="073763"/>
              </a:solidFill>
            </a:endParaRPr>
          </a:p>
        </p:txBody>
      </p:sp>
      <p:pic>
        <p:nvPicPr>
          <p:cNvPr id="87" name="Google Shape;87;p17"/>
          <p:cNvPicPr preferRelativeResize="0"/>
          <p:nvPr/>
        </p:nvPicPr>
        <p:blipFill rotWithShape="1">
          <a:blip r:embed="rId3">
            <a:alphaModFix/>
          </a:blip>
          <a:srcRect b="0" l="0" r="0" t="0"/>
          <a:stretch/>
        </p:blipFill>
        <p:spPr>
          <a:xfrm>
            <a:off x="484650" y="1900369"/>
            <a:ext cx="2902744" cy="2227659"/>
          </a:xfrm>
          <a:prstGeom prst="rect">
            <a:avLst/>
          </a:prstGeom>
          <a:noFill/>
          <a:ln>
            <a:noFill/>
          </a:ln>
        </p:spPr>
      </p:pic>
      <p:pic>
        <p:nvPicPr>
          <p:cNvPr id="88" name="Google Shape;88;p17"/>
          <p:cNvPicPr preferRelativeResize="0"/>
          <p:nvPr/>
        </p:nvPicPr>
        <p:blipFill rotWithShape="1">
          <a:blip r:embed="rId4">
            <a:alphaModFix/>
          </a:blip>
          <a:srcRect b="0" l="0" r="0" t="0"/>
          <a:stretch/>
        </p:blipFill>
        <p:spPr>
          <a:xfrm>
            <a:off x="5181925" y="2231950"/>
            <a:ext cx="3504874" cy="1376375"/>
          </a:xfrm>
          <a:prstGeom prst="rect">
            <a:avLst/>
          </a:prstGeom>
          <a:noFill/>
          <a:ln>
            <a:noFill/>
          </a:ln>
        </p:spPr>
      </p:pic>
      <p:sp>
        <p:nvSpPr>
          <p:cNvPr id="89" name="Google Shape;89;p17"/>
          <p:cNvSpPr txBox="1"/>
          <p:nvPr/>
        </p:nvSpPr>
        <p:spPr>
          <a:xfrm>
            <a:off x="300900" y="752250"/>
            <a:ext cx="8763600" cy="108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latin typeface="Tahoma"/>
                <a:ea typeface="Tahoma"/>
                <a:cs typeface="Tahoma"/>
                <a:sym typeface="Tahoma"/>
              </a:rPr>
              <a:t>Las muertes por sobredosis relacionadas con opioides caen en dos amplias categorías:</a:t>
            </a:r>
            <a:endParaRPr sz="2800">
              <a:latin typeface="Tahoma"/>
              <a:ea typeface="Tahoma"/>
              <a:cs typeface="Tahoma"/>
              <a:sym typeface="Tahoma"/>
            </a:endParaRPr>
          </a:p>
          <a:p>
            <a:pPr indent="0" lvl="0" marL="0" rtl="0" algn="l">
              <a:spcBef>
                <a:spcPts val="0"/>
              </a:spcBef>
              <a:spcAft>
                <a:spcPts val="0"/>
              </a:spcAft>
              <a:buNone/>
            </a:pPr>
            <a:r>
              <a:t/>
            </a:r>
            <a:endParaRPr sz="2800">
              <a:latin typeface="Tahoma"/>
              <a:ea typeface="Tahoma"/>
              <a:cs typeface="Tahoma"/>
              <a:sym typeface="Tahoma"/>
            </a:endParaRPr>
          </a:p>
        </p:txBody>
      </p:sp>
      <p:sp>
        <p:nvSpPr>
          <p:cNvPr id="90" name="Google Shape;90;p17"/>
          <p:cNvSpPr txBox="1"/>
          <p:nvPr/>
        </p:nvSpPr>
        <p:spPr>
          <a:xfrm flipH="1">
            <a:off x="202400" y="4363050"/>
            <a:ext cx="2944500" cy="3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Verdana"/>
                <a:ea typeface="Verdana"/>
                <a:cs typeface="Verdana"/>
                <a:sym typeface="Verdana"/>
              </a:rPr>
              <a:t>Opioides ilícitos</a:t>
            </a:r>
            <a:endParaRPr sz="1200">
              <a:latin typeface="Verdana"/>
              <a:ea typeface="Verdana"/>
              <a:cs typeface="Verdana"/>
              <a:sym typeface="Verdana"/>
            </a:endParaRPr>
          </a:p>
          <a:p>
            <a:pPr indent="0" lvl="0" marL="0" rtl="0" algn="l">
              <a:spcBef>
                <a:spcPts val="0"/>
              </a:spcBef>
              <a:spcAft>
                <a:spcPts val="0"/>
              </a:spcAft>
              <a:buNone/>
            </a:pPr>
            <a:r>
              <a:rPr lang="en" sz="1200">
                <a:latin typeface="Verdana"/>
                <a:ea typeface="Verdana"/>
                <a:cs typeface="Verdana"/>
                <a:sym typeface="Verdana"/>
              </a:rPr>
              <a:t>(heroína, fentanilo)</a:t>
            </a:r>
            <a:endParaRPr sz="1200">
              <a:latin typeface="Verdana"/>
              <a:ea typeface="Verdana"/>
              <a:cs typeface="Verdana"/>
              <a:sym typeface="Verdana"/>
            </a:endParaRPr>
          </a:p>
        </p:txBody>
      </p:sp>
      <p:sp>
        <p:nvSpPr>
          <p:cNvPr id="91" name="Google Shape;91;p17"/>
          <p:cNvSpPr txBox="1"/>
          <p:nvPr/>
        </p:nvSpPr>
        <p:spPr>
          <a:xfrm>
            <a:off x="288350" y="4829231"/>
            <a:ext cx="2457300" cy="2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Gill Sans"/>
              <a:buNone/>
            </a:pPr>
            <a:r>
              <a:rPr lang="en">
                <a:latin typeface="Gill Sans"/>
                <a:ea typeface="Gill Sans"/>
                <a:cs typeface="Gill Sans"/>
                <a:sym typeface="Gill Sans"/>
              </a:rPr>
              <a:t>https://en.wikipedia.org</a:t>
            </a:r>
            <a:endParaRPr>
              <a:latin typeface="Verdana"/>
              <a:ea typeface="Verdana"/>
              <a:cs typeface="Verdana"/>
              <a:sym typeface="Verdana"/>
            </a:endParaRPr>
          </a:p>
        </p:txBody>
      </p:sp>
      <p:sp>
        <p:nvSpPr>
          <p:cNvPr id="92" name="Google Shape;92;p17"/>
          <p:cNvSpPr txBox="1"/>
          <p:nvPr/>
        </p:nvSpPr>
        <p:spPr>
          <a:xfrm>
            <a:off x="4588725" y="4415494"/>
            <a:ext cx="4362900" cy="51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Tahoma"/>
                <a:ea typeface="Tahoma"/>
                <a:cs typeface="Tahoma"/>
                <a:sym typeface="Tahoma"/>
              </a:rPr>
              <a:t>Uso indebido de</a:t>
            </a:r>
            <a:r>
              <a:rPr b="1" lang="en" sz="1200">
                <a:latin typeface="Tahoma"/>
                <a:ea typeface="Tahoma"/>
                <a:cs typeface="Tahoma"/>
                <a:sym typeface="Tahoma"/>
              </a:rPr>
              <a:t> opioides recetados</a:t>
            </a:r>
            <a:endParaRPr b="1" sz="1200">
              <a:latin typeface="Tahoma"/>
              <a:ea typeface="Tahoma"/>
              <a:cs typeface="Tahoma"/>
              <a:sym typeface="Tahoma"/>
            </a:endParaRPr>
          </a:p>
          <a:p>
            <a:pPr indent="0" lvl="0" marL="0" rtl="0" algn="ctr">
              <a:spcBef>
                <a:spcPts val="0"/>
              </a:spcBef>
              <a:spcAft>
                <a:spcPts val="0"/>
              </a:spcAft>
              <a:buNone/>
            </a:pPr>
            <a:r>
              <a:rPr lang="en" sz="1200">
                <a:latin typeface="Tahoma"/>
                <a:ea typeface="Tahoma"/>
                <a:cs typeface="Tahoma"/>
                <a:sym typeface="Tahoma"/>
              </a:rPr>
              <a:t>(por ejemplo, oxicodona, hidrocodona)</a:t>
            </a:r>
            <a:endParaRPr sz="1200">
              <a:latin typeface="Tahoma"/>
              <a:ea typeface="Tahoma"/>
              <a:cs typeface="Tahoma"/>
              <a:sym typeface="Tahoma"/>
            </a:endParaRPr>
          </a:p>
          <a:p>
            <a:pPr indent="0" lvl="0" marL="0" rtl="0" algn="ctr">
              <a:spcBef>
                <a:spcPts val="0"/>
              </a:spcBef>
              <a:spcAft>
                <a:spcPts val="0"/>
              </a:spcAft>
              <a:buClr>
                <a:srgbClr val="000000"/>
              </a:buClr>
              <a:buSzPts val="2800"/>
              <a:buFont typeface="Tahoma"/>
              <a:buNone/>
            </a:pPr>
            <a:r>
              <a:t/>
            </a:r>
            <a:endParaRPr sz="1200"/>
          </a:p>
          <a:p>
            <a:pPr indent="0" lvl="0" marL="0" rtl="0" algn="l">
              <a:spcBef>
                <a:spcPts val="0"/>
              </a:spcBef>
              <a:spcAft>
                <a:spcPts val="0"/>
              </a:spcAft>
              <a:buNone/>
            </a:pPr>
            <a:r>
              <a:t/>
            </a:r>
            <a:endParaRPr sz="120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457200" y="154484"/>
            <a:ext cx="8229600" cy="642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Muertes por sobredosis en RI: Alcance</a:t>
            </a:r>
            <a:endParaRPr/>
          </a:p>
          <a:p>
            <a:pPr indent="0" lvl="0" marL="0" rtl="0" algn="ctr">
              <a:spcBef>
                <a:spcPts val="0"/>
              </a:spcBef>
              <a:spcAft>
                <a:spcPts val="0"/>
              </a:spcAft>
              <a:buNone/>
            </a:pPr>
            <a:r>
              <a:t/>
            </a:r>
            <a:endParaRPr/>
          </a:p>
        </p:txBody>
      </p:sp>
      <p:sp>
        <p:nvSpPr>
          <p:cNvPr id="99" name="Google Shape;99;p18"/>
          <p:cNvSpPr txBox="1"/>
          <p:nvPr>
            <p:ph idx="1" type="body"/>
          </p:nvPr>
        </p:nvSpPr>
        <p:spPr>
          <a:xfrm>
            <a:off x="238200" y="1241213"/>
            <a:ext cx="8686800" cy="3353400"/>
          </a:xfrm>
          <a:prstGeom prst="rect">
            <a:avLst/>
          </a:prstGeom>
        </p:spPr>
        <p:txBody>
          <a:bodyPr anchorCtr="0" anchor="t" bIns="45700" lIns="91425" spcFirstLastPara="1" rIns="91425" wrap="square" tIns="45700">
            <a:noAutofit/>
          </a:bodyPr>
          <a:lstStyle/>
          <a:p>
            <a:pPr indent="0" lvl="0" marL="457200" rtl="0" algn="l">
              <a:spcBef>
                <a:spcPts val="360"/>
              </a:spcBef>
              <a:spcAft>
                <a:spcPts val="0"/>
              </a:spcAft>
              <a:buNone/>
            </a:pPr>
            <a:r>
              <a:t/>
            </a:r>
            <a:endParaRPr/>
          </a:p>
          <a:p>
            <a:pPr indent="-368300" lvl="0" marL="457200" rtl="0" algn="l">
              <a:lnSpc>
                <a:spcPct val="150000"/>
              </a:lnSpc>
              <a:spcBef>
                <a:spcPts val="1600"/>
              </a:spcBef>
              <a:spcAft>
                <a:spcPts val="0"/>
              </a:spcAft>
              <a:buClr>
                <a:srgbClr val="000000"/>
              </a:buClr>
              <a:buSzPts val="2200"/>
              <a:buChar char="●"/>
            </a:pPr>
            <a:r>
              <a:rPr lang="en" sz="2200">
                <a:solidFill>
                  <a:srgbClr val="000000"/>
                </a:solidFill>
              </a:rPr>
              <a:t>En 2016, hubo 336 sobredosis fatales</a:t>
            </a:r>
            <a:endParaRPr sz="2200">
              <a:solidFill>
                <a:srgbClr val="000000"/>
              </a:solidFill>
            </a:endParaRPr>
          </a:p>
          <a:p>
            <a:pPr indent="-368300" lvl="0" marL="457200" rtl="0" algn="l">
              <a:lnSpc>
                <a:spcPct val="150000"/>
              </a:lnSpc>
              <a:spcBef>
                <a:spcPts val="0"/>
              </a:spcBef>
              <a:spcAft>
                <a:spcPts val="0"/>
              </a:spcAft>
              <a:buClr>
                <a:srgbClr val="000000"/>
              </a:buClr>
              <a:buSzPts val="2200"/>
              <a:buChar char="●"/>
            </a:pPr>
            <a:r>
              <a:rPr lang="en" sz="2200">
                <a:solidFill>
                  <a:srgbClr val="000000"/>
                </a:solidFill>
              </a:rPr>
              <a:t>En 2017, hubo 323 sobredosis fatales</a:t>
            </a:r>
            <a:endParaRPr sz="2200">
              <a:solidFill>
                <a:srgbClr val="000000"/>
              </a:solidFill>
            </a:endParaRPr>
          </a:p>
          <a:p>
            <a:pPr indent="-368300" lvl="0" marL="457200" rtl="0" algn="l">
              <a:lnSpc>
                <a:spcPct val="150000"/>
              </a:lnSpc>
              <a:spcBef>
                <a:spcPts val="0"/>
              </a:spcBef>
              <a:spcAft>
                <a:spcPts val="0"/>
              </a:spcAft>
              <a:buClr>
                <a:srgbClr val="000000"/>
              </a:buClr>
              <a:buSzPts val="2200"/>
              <a:buChar char="●"/>
            </a:pPr>
            <a:r>
              <a:rPr lang="en" sz="2200">
                <a:solidFill>
                  <a:srgbClr val="000000"/>
                </a:solidFill>
              </a:rPr>
              <a:t>En 2018, hubo </a:t>
            </a:r>
            <a:r>
              <a:rPr lang="en" sz="2200">
                <a:solidFill>
                  <a:srgbClr val="980000"/>
                </a:solidFill>
              </a:rPr>
              <a:t>314 </a:t>
            </a:r>
            <a:r>
              <a:rPr lang="en" sz="2200">
                <a:solidFill>
                  <a:srgbClr val="000000"/>
                </a:solidFill>
              </a:rPr>
              <a:t>sobredosis fatales</a:t>
            </a:r>
            <a:endParaRPr sz="2200">
              <a:solidFill>
                <a:srgbClr val="000000"/>
              </a:solidFill>
            </a:endParaRPr>
          </a:p>
          <a:p>
            <a:pPr indent="0" lvl="0" marL="0" rtl="0" algn="l">
              <a:spcBef>
                <a:spcPts val="1600"/>
              </a:spcBef>
              <a:spcAft>
                <a:spcPts val="0"/>
              </a:spcAft>
              <a:buNone/>
            </a:pPr>
            <a:r>
              <a:rPr lang="en" sz="2200">
                <a:solidFill>
                  <a:srgbClr val="000000"/>
                </a:solidFill>
              </a:rPr>
              <a:t>Aunque mínima, la tasa de sobredosis está bajando.</a:t>
            </a:r>
            <a:endParaRPr sz="2200">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a:off x="1416725" y="1536950"/>
            <a:ext cx="6528900" cy="3436150"/>
          </a:xfrm>
          <a:prstGeom prst="rect">
            <a:avLst/>
          </a:prstGeom>
          <a:noFill/>
          <a:ln>
            <a:noFill/>
          </a:ln>
        </p:spPr>
      </p:pic>
      <p:pic>
        <p:nvPicPr>
          <p:cNvPr id="106" name="Google Shape;106;p19"/>
          <p:cNvPicPr preferRelativeResize="0"/>
          <p:nvPr/>
        </p:nvPicPr>
        <p:blipFill>
          <a:blip r:embed="rId4">
            <a:alphaModFix/>
          </a:blip>
          <a:stretch>
            <a:fillRect/>
          </a:stretch>
        </p:blipFill>
        <p:spPr>
          <a:xfrm>
            <a:off x="1495100" y="557150"/>
            <a:ext cx="6488149" cy="979800"/>
          </a:xfrm>
          <a:prstGeom prst="rect">
            <a:avLst/>
          </a:prstGeom>
          <a:noFill/>
          <a:ln>
            <a:noFill/>
          </a:ln>
        </p:spPr>
      </p:pic>
      <p:sp>
        <p:nvSpPr>
          <p:cNvPr id="107" name="Google Shape;107;p19"/>
          <p:cNvSpPr txBox="1"/>
          <p:nvPr/>
        </p:nvSpPr>
        <p:spPr>
          <a:xfrm>
            <a:off x="1454350" y="557150"/>
            <a:ext cx="5532000" cy="979800"/>
          </a:xfrm>
          <a:prstGeom prst="rect">
            <a:avLst/>
          </a:prstGeom>
          <a:solidFill>
            <a:srgbClr val="4A86E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Verdana"/>
                <a:ea typeface="Verdana"/>
                <a:cs typeface="Verdana"/>
                <a:sym typeface="Verdana"/>
              </a:rPr>
              <a:t>Tendencias Fatales de Sobredosis de Drogas</a:t>
            </a:r>
            <a:endParaRPr sz="3000">
              <a:solidFill>
                <a:srgbClr val="FFFFFF"/>
              </a:solidFill>
              <a:latin typeface="Verdana"/>
              <a:ea typeface="Verdana"/>
              <a:cs typeface="Verdana"/>
              <a:sym typeface="Verdana"/>
            </a:endParaRPr>
          </a:p>
        </p:txBody>
      </p:sp>
      <p:sp>
        <p:nvSpPr>
          <p:cNvPr id="108" name="Google Shape;108;p19"/>
          <p:cNvSpPr txBox="1"/>
          <p:nvPr/>
        </p:nvSpPr>
        <p:spPr>
          <a:xfrm>
            <a:off x="3121825" y="4269019"/>
            <a:ext cx="1450200" cy="235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highlight>
                  <a:srgbClr val="FFFFFF"/>
                </a:highlight>
                <a:latin typeface="Verdana"/>
                <a:ea typeface="Verdana"/>
                <a:cs typeface="Verdana"/>
                <a:sym typeface="Verdana"/>
              </a:rPr>
              <a:t>Opioides envueltos </a:t>
            </a:r>
            <a:endParaRPr sz="900">
              <a:highlight>
                <a:srgbClr val="FFFFFF"/>
              </a:highlight>
              <a:latin typeface="Verdana"/>
              <a:ea typeface="Verdana"/>
              <a:cs typeface="Verdana"/>
              <a:sym typeface="Verdana"/>
            </a:endParaRPr>
          </a:p>
        </p:txBody>
      </p:sp>
      <p:sp>
        <p:nvSpPr>
          <p:cNvPr id="109" name="Google Shape;109;p19"/>
          <p:cNvSpPr txBox="1"/>
          <p:nvPr/>
        </p:nvSpPr>
        <p:spPr>
          <a:xfrm>
            <a:off x="4776775" y="4269019"/>
            <a:ext cx="1818000" cy="150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highlight>
                  <a:srgbClr val="FFFFFF"/>
                </a:highlight>
                <a:latin typeface="Verdana"/>
                <a:ea typeface="Verdana"/>
                <a:cs typeface="Verdana"/>
                <a:sym typeface="Verdana"/>
              </a:rPr>
              <a:t>Opioides no envueltos  </a:t>
            </a:r>
            <a:endParaRPr sz="900">
              <a:highlight>
                <a:srgbClr val="FFFFFF"/>
              </a:highlight>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457200" y="205985"/>
            <a:ext cx="8229600" cy="630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000"/>
              <a:t>Muertes OD por tipo de droga, 2009-2018</a:t>
            </a:r>
            <a:endParaRPr sz="3000"/>
          </a:p>
        </p:txBody>
      </p:sp>
      <p:pic>
        <p:nvPicPr>
          <p:cNvPr id="116" name="Google Shape;116;p20"/>
          <p:cNvPicPr preferRelativeResize="0"/>
          <p:nvPr/>
        </p:nvPicPr>
        <p:blipFill rotWithShape="1">
          <a:blip r:embed="rId3">
            <a:alphaModFix/>
          </a:blip>
          <a:srcRect b="15100" l="23235" r="25482" t="40641"/>
          <a:stretch/>
        </p:blipFill>
        <p:spPr>
          <a:xfrm>
            <a:off x="1780850" y="1090775"/>
            <a:ext cx="5933352" cy="3102999"/>
          </a:xfrm>
          <a:prstGeom prst="rect">
            <a:avLst/>
          </a:prstGeom>
          <a:noFill/>
          <a:ln>
            <a:noFill/>
          </a:ln>
        </p:spPr>
      </p:pic>
      <p:pic>
        <p:nvPicPr>
          <p:cNvPr id="117" name="Google Shape;117;p20"/>
          <p:cNvPicPr preferRelativeResize="0"/>
          <p:nvPr/>
        </p:nvPicPr>
        <p:blipFill rotWithShape="1">
          <a:blip r:embed="rId3">
            <a:alphaModFix/>
          </a:blip>
          <a:srcRect b="59565" l="25029" r="46444" t="35724"/>
          <a:stretch/>
        </p:blipFill>
        <p:spPr>
          <a:xfrm>
            <a:off x="1890037" y="4259597"/>
            <a:ext cx="5715000" cy="456008"/>
          </a:xfrm>
          <a:prstGeom prst="rect">
            <a:avLst/>
          </a:prstGeom>
          <a:noFill/>
          <a:ln>
            <a:noFill/>
          </a:ln>
        </p:spPr>
      </p:pic>
      <p:sp>
        <p:nvSpPr>
          <p:cNvPr id="118" name="Google Shape;118;p20"/>
          <p:cNvSpPr txBox="1"/>
          <p:nvPr/>
        </p:nvSpPr>
        <p:spPr>
          <a:xfrm>
            <a:off x="2306900" y="4363050"/>
            <a:ext cx="827400" cy="300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erdana"/>
                <a:ea typeface="Verdana"/>
                <a:cs typeface="Verdana"/>
                <a:sym typeface="Verdana"/>
              </a:rPr>
              <a:t>Ilícito</a:t>
            </a:r>
            <a:endParaRPr>
              <a:latin typeface="Verdana"/>
              <a:ea typeface="Verdana"/>
              <a:cs typeface="Verdana"/>
              <a:sym typeface="Verdana"/>
            </a:endParaRPr>
          </a:p>
        </p:txBody>
      </p:sp>
      <p:sp>
        <p:nvSpPr>
          <p:cNvPr id="119" name="Google Shape;119;p20"/>
          <p:cNvSpPr txBox="1"/>
          <p:nvPr/>
        </p:nvSpPr>
        <p:spPr>
          <a:xfrm>
            <a:off x="6318900" y="4363050"/>
            <a:ext cx="1542300" cy="413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Verdana"/>
                <a:ea typeface="Verdana"/>
                <a:cs typeface="Verdana"/>
                <a:sym typeface="Verdana"/>
              </a:rPr>
              <a:t>prescripción</a:t>
            </a:r>
            <a:endParaRPr>
              <a:latin typeface="Verdana"/>
              <a:ea typeface="Verdana"/>
              <a:cs typeface="Verdana"/>
              <a:sym typeface="Verdana"/>
            </a:endParaRPr>
          </a:p>
        </p:txBody>
      </p:sp>
      <p:sp>
        <p:nvSpPr>
          <p:cNvPr id="120" name="Google Shape;120;p20"/>
          <p:cNvSpPr txBox="1"/>
          <p:nvPr/>
        </p:nvSpPr>
        <p:spPr>
          <a:xfrm>
            <a:off x="4275275" y="4363031"/>
            <a:ext cx="1830600" cy="413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Verdana"/>
                <a:ea typeface="Verdana"/>
                <a:cs typeface="Verdana"/>
                <a:sym typeface="Verdana"/>
              </a:rPr>
              <a:t>ilícito y prescripción</a:t>
            </a:r>
            <a:endParaRPr sz="1300">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nvSpPr>
        <p:spPr>
          <a:xfrm>
            <a:off x="413725" y="1118963"/>
            <a:ext cx="8575500" cy="3482400"/>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t/>
            </a:r>
            <a:endParaRPr sz="2000">
              <a:latin typeface="Verdana"/>
              <a:ea typeface="Verdana"/>
              <a:cs typeface="Verdana"/>
              <a:sym typeface="Verdana"/>
            </a:endParaRPr>
          </a:p>
          <a:p>
            <a:pPr indent="-355600" lvl="0" marL="457200" marR="0" rtl="0" algn="l">
              <a:lnSpc>
                <a:spcPct val="200000"/>
              </a:lnSpc>
              <a:spcBef>
                <a:spcPts val="0"/>
              </a:spcBef>
              <a:spcAft>
                <a:spcPts val="0"/>
              </a:spcAft>
              <a:buClr>
                <a:schemeClr val="dk1"/>
              </a:buClr>
              <a:buSzPts val="2000"/>
              <a:buFont typeface="Verdana"/>
              <a:buChar char="●"/>
            </a:pPr>
            <a:r>
              <a:rPr lang="en" sz="2000">
                <a:solidFill>
                  <a:schemeClr val="dk1"/>
                </a:solidFill>
                <a:latin typeface="Verdana"/>
                <a:ea typeface="Verdana"/>
                <a:cs typeface="Verdana"/>
                <a:sym typeface="Verdana"/>
              </a:rPr>
              <a:t>De acuerdo a un estudio realizado por el Trust of America’s Health y el Wellbeing Fund, se determinó que los Latinos vieron un incremento en la taza de sobredosis a causa de opiáceos en un 35 por ciento y por opiáceos sintéticos en un 183 por ciento entre 2015- 2016.</a:t>
            </a:r>
            <a:endParaRPr sz="2000">
              <a:latin typeface="Verdana"/>
              <a:ea typeface="Verdana"/>
              <a:cs typeface="Verdana"/>
              <a:sym typeface="Verdana"/>
            </a:endParaRPr>
          </a:p>
          <a:p>
            <a:pPr indent="0" lvl="0" marL="457200" marR="0" rtl="0" algn="l">
              <a:spcBef>
                <a:spcPts val="0"/>
              </a:spcBef>
              <a:spcAft>
                <a:spcPts val="0"/>
              </a:spcAft>
              <a:buNone/>
            </a:pPr>
            <a:r>
              <a:t/>
            </a:r>
            <a:endParaRPr sz="2000">
              <a:solidFill>
                <a:schemeClr val="dk1"/>
              </a:solidFill>
              <a:latin typeface="Verdana"/>
              <a:ea typeface="Verdana"/>
              <a:cs typeface="Verdana"/>
              <a:sym typeface="Verdana"/>
            </a:endParaRPr>
          </a:p>
        </p:txBody>
      </p:sp>
      <p:sp>
        <p:nvSpPr>
          <p:cNvPr id="126" name="Google Shape;126;p21"/>
          <p:cNvSpPr txBox="1"/>
          <p:nvPr/>
        </p:nvSpPr>
        <p:spPr>
          <a:xfrm>
            <a:off x="275825" y="206869"/>
            <a:ext cx="8713500" cy="5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3600">
                <a:solidFill>
                  <a:schemeClr val="accent2"/>
                </a:solidFill>
                <a:latin typeface="Arial"/>
                <a:ea typeface="Arial"/>
                <a:cs typeface="Arial"/>
                <a:sym typeface="Arial"/>
              </a:rPr>
              <a:t>Efecto en la Comunidad Latinx</a:t>
            </a:r>
            <a:endParaRPr sz="3600">
              <a:solidFill>
                <a:schemeClr val="accent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457200" y="154484"/>
            <a:ext cx="8229600" cy="642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Factores Contribuyentes</a:t>
            </a:r>
            <a:endParaRPr/>
          </a:p>
        </p:txBody>
      </p:sp>
      <p:sp>
        <p:nvSpPr>
          <p:cNvPr id="133" name="Google Shape;133;p22"/>
          <p:cNvSpPr txBox="1"/>
          <p:nvPr>
            <p:ph idx="1" type="body"/>
          </p:nvPr>
        </p:nvSpPr>
        <p:spPr>
          <a:xfrm>
            <a:off x="388650" y="1105594"/>
            <a:ext cx="8298300" cy="3968100"/>
          </a:xfrm>
          <a:prstGeom prst="rect">
            <a:avLst/>
          </a:prstGeom>
        </p:spPr>
        <p:txBody>
          <a:bodyPr anchorCtr="0" anchor="t" bIns="45700" lIns="91425" spcFirstLastPara="1" rIns="91425" wrap="square" tIns="45700">
            <a:noAutofit/>
          </a:bodyPr>
          <a:lstStyle/>
          <a:p>
            <a:pPr indent="-323850" lvl="0" marL="457200" rtl="0" algn="l">
              <a:spcBef>
                <a:spcPts val="360"/>
              </a:spcBef>
              <a:spcAft>
                <a:spcPts val="0"/>
              </a:spcAft>
              <a:buClr>
                <a:srgbClr val="000000"/>
              </a:buClr>
              <a:buSzPts val="1500"/>
              <a:buChar char="●"/>
            </a:pPr>
            <a:r>
              <a:rPr lang="en" sz="1500">
                <a:solidFill>
                  <a:srgbClr val="000000"/>
                </a:solidFill>
              </a:rPr>
              <a:t>El fentanilo estuvo involucrado en el 70% de las muertes por sobredosis en 2018</a:t>
            </a:r>
            <a:endParaRPr sz="1500">
              <a:solidFill>
                <a:srgbClr val="000000"/>
              </a:solidFill>
            </a:endParaRPr>
          </a:p>
          <a:p>
            <a:pPr indent="0" lvl="0" marL="914400" rtl="0" algn="l">
              <a:spcBef>
                <a:spcPts val="1600"/>
              </a:spcBef>
              <a:spcAft>
                <a:spcPts val="0"/>
              </a:spcAft>
              <a:buNone/>
            </a:pPr>
            <a:r>
              <a:t/>
            </a:r>
            <a:endParaRPr sz="1500">
              <a:solidFill>
                <a:srgbClr val="000000"/>
              </a:solidFill>
            </a:endParaRPr>
          </a:p>
          <a:p>
            <a:pPr indent="-323850" lvl="0" marL="457200" rtl="0" algn="l">
              <a:spcBef>
                <a:spcPts val="1600"/>
              </a:spcBef>
              <a:spcAft>
                <a:spcPts val="0"/>
              </a:spcAft>
              <a:buClr>
                <a:srgbClr val="000000"/>
              </a:buClr>
              <a:buSzPts val="1500"/>
              <a:buChar char="●"/>
            </a:pPr>
            <a:r>
              <a:rPr lang="en" sz="1500">
                <a:solidFill>
                  <a:srgbClr val="000000"/>
                </a:solidFill>
              </a:rPr>
              <a:t>Hay un aumento en las muertes de cocaína / fentanilo (y otros estimulantes) (no hay otros opioides presentes); esto ha afectado particularmente a las comunidades de color</a:t>
            </a:r>
            <a:endParaRPr sz="1500">
              <a:solidFill>
                <a:srgbClr val="000000"/>
              </a:solidFill>
            </a:endParaRPr>
          </a:p>
          <a:p>
            <a:pPr indent="0" lvl="0" marL="914400" rtl="0" algn="l">
              <a:spcBef>
                <a:spcPts val="1600"/>
              </a:spcBef>
              <a:spcAft>
                <a:spcPts val="0"/>
              </a:spcAft>
              <a:buNone/>
            </a:pPr>
            <a:r>
              <a:t/>
            </a:r>
            <a:endParaRPr sz="1500">
              <a:solidFill>
                <a:srgbClr val="000000"/>
              </a:solidFill>
            </a:endParaRPr>
          </a:p>
          <a:p>
            <a:pPr indent="-323850" lvl="0" marL="457200" rtl="0" algn="l">
              <a:spcBef>
                <a:spcPts val="1600"/>
              </a:spcBef>
              <a:spcAft>
                <a:spcPts val="0"/>
              </a:spcAft>
              <a:buClr>
                <a:srgbClr val="000000"/>
              </a:buClr>
              <a:buSzPts val="1500"/>
              <a:buChar char="●"/>
            </a:pPr>
            <a:r>
              <a:rPr lang="en" sz="1500">
                <a:solidFill>
                  <a:srgbClr val="000000"/>
                </a:solidFill>
              </a:rPr>
              <a:t>Enero-Septiembre de 2018 las muertes por sobredosis entre las personas de </a:t>
            </a:r>
            <a:r>
              <a:rPr b="1" lang="en" sz="1500">
                <a:solidFill>
                  <a:srgbClr val="000000"/>
                </a:solidFill>
              </a:rPr>
              <a:t>55 años de edad y mayores eran estadísticamente significativamente más propensas a involucrar medicamentos recetados</a:t>
            </a:r>
            <a:endParaRPr b="1" sz="1500">
              <a:solidFill>
                <a:srgbClr val="000000"/>
              </a:solidFill>
            </a:endParaRPr>
          </a:p>
          <a:p>
            <a:pPr indent="0" lvl="0" marL="914400" rtl="0" algn="l">
              <a:spcBef>
                <a:spcPts val="1600"/>
              </a:spcBef>
              <a:spcAft>
                <a:spcPts val="1600"/>
              </a:spcAft>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