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lose-up of the top of a hot-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ot-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-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on Soske, 29 March 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Jon Soske, 29 March 2023</a:t>
            </a:r>
          </a:p>
        </p:txBody>
      </p:sp>
      <p:sp>
        <p:nvSpPr>
          <p:cNvPr id="152" name="You can’t do Harm Reduction without fighting stigma"/>
          <p:cNvSpPr txBox="1"/>
          <p:nvPr>
            <p:ph type="ctrTitle"/>
          </p:nvPr>
        </p:nvSpPr>
        <p:spPr>
          <a:xfrm>
            <a:off x="1206498" y="4533900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You can’t do </a:t>
            </a:r>
            <a:r>
              <a:rPr>
                <a:solidFill>
                  <a:srgbClr val="000000"/>
                </a:solidFill>
              </a:rPr>
              <a:t>Harm Reduction</a:t>
            </a:r>
            <a:r>
              <a:t> without fighting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stigma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What is stigm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stigma?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tigma is related to, but is not…."/>
          <p:cNvSpPr txBox="1"/>
          <p:nvPr>
            <p:ph type="title"/>
          </p:nvPr>
        </p:nvSpPr>
        <p:spPr>
          <a:xfrm>
            <a:off x="1206500" y="1998154"/>
            <a:ext cx="21971001" cy="1435101"/>
          </a:xfrm>
          <a:prstGeom prst="rect">
            <a:avLst/>
          </a:prstGeom>
        </p:spPr>
        <p:txBody>
          <a:bodyPr/>
          <a:lstStyle/>
          <a:p>
            <a:pPr/>
            <a:r>
              <a:t>Stigma is related to, but is not….</a:t>
            </a:r>
          </a:p>
        </p:txBody>
      </p:sp>
      <p:sp>
        <p:nvSpPr>
          <p:cNvPr id="184" name="Stereotype we can fix stereotypes in fighting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71475">
              <a:spcBef>
                <a:spcPts val="800"/>
              </a:spcBef>
              <a:defRPr spc="-63"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Stereotype </a:t>
            </a:r>
            <a:r>
              <a:rPr>
                <a:solidFill>
                  <a:schemeClr val="accent1"/>
                </a:solidFill>
              </a:rPr>
              <a:t>we can fix stereotypes in fighting them</a:t>
            </a:r>
            <a:endParaRPr>
              <a:solidFill>
                <a:schemeClr val="accent1"/>
              </a:solidFill>
            </a:endParaRPr>
          </a:p>
          <a:p>
            <a:pPr defTabSz="371475">
              <a:spcBef>
                <a:spcPts val="800"/>
              </a:spcBef>
              <a:defRPr spc="-63"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defTabSz="371475">
              <a:spcBef>
                <a:spcPts val="800"/>
              </a:spcBef>
              <a:defRPr spc="-63" sz="6300"/>
            </a:pPr>
            <a:r>
              <a:t>Bias </a:t>
            </a:r>
            <a:r>
              <a:rPr>
                <a:solidFill>
                  <a:schemeClr val="accent1"/>
                </a:solidFill>
              </a:rPr>
              <a:t>we have no proven tools to reduce bias</a:t>
            </a:r>
          </a:p>
          <a:p>
            <a:pPr defTabSz="371475">
              <a:spcBef>
                <a:spcPts val="800"/>
              </a:spcBef>
              <a:defRPr spc="-63"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</a:p>
          <a:p>
            <a:pPr defTabSz="371475">
              <a:spcBef>
                <a:spcPts val="800"/>
              </a:spcBef>
              <a:defRPr spc="-63" sz="6300"/>
            </a:pPr>
            <a:r>
              <a:t>Discrimination </a:t>
            </a:r>
            <a:r>
              <a:rPr>
                <a:solidFill>
                  <a:schemeClr val="accent1"/>
                </a:solidFill>
              </a:rPr>
              <a:t>fighting discrimination requires legal, social, &amp; political change</a:t>
            </a:r>
          </a:p>
          <a:p>
            <a:pPr defTabSz="371475">
              <a:spcBef>
                <a:spcPts val="800"/>
              </a:spcBef>
              <a:defRPr spc="-24" sz="2475"/>
            </a:pPr>
          </a:p>
          <a:p>
            <a:pPr defTabSz="371475">
              <a:spcBef>
                <a:spcPts val="800"/>
              </a:spcBef>
              <a:defRPr spc="-24" sz="2475"/>
            </a:pPr>
          </a:p>
          <a:p>
            <a:pPr defTabSz="371475">
              <a:spcBef>
                <a:spcPts val="800"/>
              </a:spcBef>
              <a:defRPr spc="-24" sz="2475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tereotype/Bias + Power = Discriminati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09600" indent="-609600">
              <a:defRPr sz="5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Stereotype/Bias</a:t>
            </a:r>
            <a:r>
              <a:t> + Power = </a:t>
            </a:r>
            <a:r>
              <a:rPr>
                <a:solidFill>
                  <a:schemeClr val="accent1"/>
                </a:solidFill>
              </a:rPr>
              <a:t>Discrimination</a:t>
            </a:r>
          </a:p>
          <a:p>
            <a:pPr marL="609600" indent="-609600">
              <a:defRPr sz="5700"/>
            </a:pPr>
            <a:r>
              <a:t>Together these form a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vicious cycle </a:t>
            </a:r>
            <a:r>
              <a:t> </a:t>
            </a:r>
          </a:p>
          <a:p>
            <a:pPr marL="609600" indent="-609600">
              <a:defRPr sz="5700"/>
            </a:pPr>
            <a:r>
              <a:t>The cycle </a:t>
            </a:r>
            <a:r>
              <a:rPr>
                <a:solidFill>
                  <a:schemeClr val="accent1"/>
                </a:solidFill>
              </a:rPr>
              <a:t>is difficult to </a:t>
            </a:r>
            <a:r>
              <a:t>break at one point </a:t>
            </a:r>
          </a:p>
        </p:txBody>
      </p:sp>
      <p:pic>
        <p:nvPicPr>
          <p:cNvPr id="187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192000" y="1550091"/>
            <a:ext cx="10916874" cy="10615719"/>
          </a:xfrm>
          <a:prstGeom prst="rect">
            <a:avLst/>
          </a:prstGeom>
        </p:spPr>
      </p:pic>
      <p:sp>
        <p:nvSpPr>
          <p:cNvPr id="188" name="Stigma is a Cycle"/>
          <p:cNvSpPr txBox="1"/>
          <p:nvPr>
            <p:ph type="title"/>
          </p:nvPr>
        </p:nvSpPr>
        <p:spPr>
          <a:xfrm>
            <a:off x="1206499" y="1996231"/>
            <a:ext cx="9779001" cy="1435101"/>
          </a:xfrm>
          <a:prstGeom prst="rect">
            <a:avLst/>
          </a:prstGeom>
        </p:spPr>
        <p:txBody>
          <a:bodyPr/>
          <a:lstStyle/>
          <a:p>
            <a:pPr/>
            <a:r>
              <a:t>Stigma is a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Hot-air balloons viewed from below against a blue sky" descr="Hot-air balloons viewed from below against a blue sky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171627" y="0"/>
            <a:ext cx="16040746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tate…"/>
          <p:cNvSpPr txBox="1"/>
          <p:nvPr>
            <p:ph type="body" sz="half" idx="1"/>
          </p:nvPr>
        </p:nvSpPr>
        <p:spPr>
          <a:xfrm>
            <a:off x="1206500" y="4210404"/>
            <a:ext cx="9779000" cy="8256630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5300"/>
            </a:pPr>
            <a:r>
              <a:t>State</a:t>
            </a:r>
          </a:p>
          <a:p>
            <a:pPr marL="609600" indent="-609600">
              <a:defRPr sz="5300"/>
            </a:pPr>
            <a:r>
              <a:t>Media</a:t>
            </a:r>
          </a:p>
          <a:p>
            <a:pPr marL="609600" indent="-609600">
              <a:defRPr sz="5300"/>
            </a:pPr>
            <a:r>
              <a:t>Institutions</a:t>
            </a:r>
          </a:p>
          <a:p>
            <a:pPr marL="609600" indent="-609600">
              <a:defRPr sz="5300"/>
            </a:pPr>
            <a:r>
              <a:t>Community</a:t>
            </a:r>
          </a:p>
          <a:p>
            <a:pPr marL="609600" indent="-609600">
              <a:defRPr sz="5300"/>
            </a:pPr>
            <a:r>
              <a:t>Family</a:t>
            </a:r>
          </a:p>
          <a:p>
            <a:pPr marL="609600" indent="-609600">
              <a:defRPr sz="5300"/>
            </a:pPr>
            <a:r>
              <a:t>Individuals</a:t>
            </a:r>
          </a:p>
        </p:txBody>
      </p:sp>
      <p:pic>
        <p:nvPicPr>
          <p:cNvPr id="193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6156" t="0" r="481" b="4866"/>
          <a:stretch>
            <a:fillRect/>
          </a:stretch>
        </p:blipFill>
        <p:spPr>
          <a:xfrm>
            <a:off x="12192000" y="1359989"/>
            <a:ext cx="10916874" cy="11092064"/>
          </a:xfrm>
          <a:prstGeom prst="rect">
            <a:avLst/>
          </a:prstGeom>
        </p:spPr>
      </p:pic>
      <p:sp>
        <p:nvSpPr>
          <p:cNvPr id="194" name="Stigma System"/>
          <p:cNvSpPr txBox="1"/>
          <p:nvPr>
            <p:ph type="title"/>
          </p:nvPr>
        </p:nvSpPr>
        <p:spPr>
          <a:xfrm>
            <a:off x="1084379" y="1594853"/>
            <a:ext cx="10023242" cy="2237858"/>
          </a:xfrm>
          <a:prstGeom prst="rect">
            <a:avLst/>
          </a:prstGeom>
        </p:spPr>
        <p:txBody>
          <a:bodyPr/>
          <a:lstStyle/>
          <a:p>
            <a:pPr/>
            <a:r>
              <a:t>Stigma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estigmatize wha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Destigmatize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what?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906" t="0" r="14016" b="0"/>
          <a:stretch>
            <a:fillRect/>
          </a:stretch>
        </p:blipFill>
        <p:spPr>
          <a:xfrm>
            <a:off x="12192000" y="1270000"/>
            <a:ext cx="10922000" cy="11188700"/>
          </a:xfrm>
          <a:prstGeom prst="rect">
            <a:avLst/>
          </a:prstGeom>
        </p:spPr>
      </p:pic>
      <p:sp>
        <p:nvSpPr>
          <p:cNvPr id="199" name="Substance use is not addi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Substance use is not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addiction</a:t>
            </a:r>
          </a:p>
        </p:txBody>
      </p:sp>
      <p:sp>
        <p:nvSpPr>
          <p:cNvPr id="200" name="We need to end a fear &amp; morality based approach to drugs"/>
          <p:cNvSpPr txBox="1"/>
          <p:nvPr>
            <p:ph type="body" sz="quarter" idx="1"/>
          </p:nvPr>
        </p:nvSpPr>
        <p:spPr>
          <a:xfrm>
            <a:off x="1206500" y="7344938"/>
            <a:ext cx="9779001" cy="5385424"/>
          </a:xfrm>
          <a:prstGeom prst="rect">
            <a:avLst/>
          </a:prstGeom>
        </p:spPr>
        <p:txBody>
          <a:bodyPr/>
          <a:lstStyle/>
          <a:p>
            <a:pPr/>
            <a:r>
              <a:t>We need to end a fear &amp; morality based approach to drugs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1406" t="0" r="23660" b="1694"/>
          <a:stretch>
            <a:fillRect/>
          </a:stretch>
        </p:blipFill>
        <p:spPr>
          <a:xfrm>
            <a:off x="12192000" y="1459574"/>
            <a:ext cx="10922000" cy="10999126"/>
          </a:xfrm>
          <a:prstGeom prst="rect">
            <a:avLst/>
          </a:prstGeom>
        </p:spPr>
      </p:pic>
      <p:sp>
        <p:nvSpPr>
          <p:cNvPr id="203" name="But it’s more complicated than that…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 it’s more complicated than that….</a:t>
            </a:r>
          </a:p>
        </p:txBody>
      </p:sp>
      <p:sp>
        <p:nvSpPr>
          <p:cNvPr id="204" name="In 2021, 1.1 million people used heroin. 1 million met criteria for OUD"/>
          <p:cNvSpPr txBox="1"/>
          <p:nvPr>
            <p:ph type="body" sz="quarter" idx="1"/>
          </p:nvPr>
        </p:nvSpPr>
        <p:spPr>
          <a:xfrm>
            <a:off x="1206500" y="7321241"/>
            <a:ext cx="9779000" cy="5385424"/>
          </a:xfrm>
          <a:prstGeom prst="rect">
            <a:avLst/>
          </a:prstGeom>
        </p:spPr>
        <p:txBody>
          <a:bodyPr/>
          <a:lstStyle/>
          <a:p>
            <a:pPr/>
            <a:r>
              <a:t>In 2021, 1.1 million people used heroin.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1 million</a:t>
            </a:r>
            <a:r>
              <a:t> met criteria for OUD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732" t="0" r="11903" b="0"/>
          <a:stretch>
            <a:fillRect/>
          </a:stretch>
        </p:blipFill>
        <p:spPr>
          <a:xfrm>
            <a:off x="11314181" y="1951695"/>
            <a:ext cx="13055749" cy="9812475"/>
          </a:xfrm>
          <a:prstGeom prst="rect">
            <a:avLst/>
          </a:prstGeom>
        </p:spPr>
      </p:pic>
      <p:sp>
        <p:nvSpPr>
          <p:cNvPr id="207" name="It’s never been about addiction or drugs"/>
          <p:cNvSpPr txBox="1"/>
          <p:nvPr>
            <p:ph type="title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/>
          <a:lstStyle/>
          <a:p>
            <a:pPr/>
            <a:r>
              <a:t>It’s never been about addiction or drugs</a:t>
            </a:r>
          </a:p>
        </p:txBody>
      </p:sp>
      <p:sp>
        <p:nvSpPr>
          <p:cNvPr id="208" name="HR allows us to embrace complexity"/>
          <p:cNvSpPr txBox="1"/>
          <p:nvPr>
            <p:ph type="body" sz="quarter" idx="1"/>
          </p:nvPr>
        </p:nvSpPr>
        <p:spPr>
          <a:xfrm>
            <a:off x="1206500" y="7392331"/>
            <a:ext cx="9779000" cy="5385425"/>
          </a:xfrm>
          <a:prstGeom prst="rect">
            <a:avLst/>
          </a:prstGeom>
        </p:spPr>
        <p:txBody>
          <a:bodyPr/>
          <a:lstStyle/>
          <a:p>
            <a:pPr/>
            <a:r>
              <a:t>HR allows us to embrace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complexity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What work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works?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arm Reduction fights stigma b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2" sz="10100"/>
            </a:pPr>
            <a:r>
              <a:t>Harm Reduction fights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stigma</a:t>
            </a:r>
            <a:r>
              <a:t> by…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eneral Principles"/>
          <p:cNvSpPr txBox="1"/>
          <p:nvPr>
            <p:ph type="body" idx="21"/>
          </p:nvPr>
        </p:nvSpPr>
        <p:spPr>
          <a:xfrm>
            <a:off x="1206499" y="2625540"/>
            <a:ext cx="9779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General Principles</a:t>
            </a:r>
          </a:p>
        </p:txBody>
      </p:sp>
      <p:sp>
        <p:nvSpPr>
          <p:cNvPr id="213" name="Leadership Suppor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Leadership Support</a:t>
            </a:r>
          </a:p>
          <a:p>
            <a:pPr/>
            <a:r>
              <a:t>Equal Status</a:t>
            </a:r>
          </a:p>
          <a:p>
            <a:pPr/>
            <a:r>
              <a:t>Common Goal </a:t>
            </a:r>
          </a:p>
          <a:p>
            <a:pPr/>
            <a:r>
              <a:t>Trainings show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little effectiveness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/>
            <a:r>
              <a:t>We can start fighting for </a:t>
            </a:r>
            <a:r>
              <a:rPr>
                <a:solidFill>
                  <a:schemeClr val="accent1"/>
                </a:solidFill>
              </a:rPr>
              <a:t>anti-stigma policies</a:t>
            </a:r>
          </a:p>
        </p:txBody>
      </p:sp>
      <p:pic>
        <p:nvPicPr>
          <p:cNvPr id="214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2558" t="0" r="2558" b="0"/>
          <a:stretch>
            <a:fillRect/>
          </a:stretch>
        </p:blipFill>
        <p:spPr>
          <a:xfrm>
            <a:off x="12192000" y="1263848"/>
            <a:ext cx="10916874" cy="11188205"/>
          </a:xfrm>
          <a:prstGeom prst="rect">
            <a:avLst/>
          </a:prstGeom>
        </p:spPr>
      </p:pic>
      <p:sp>
        <p:nvSpPr>
          <p:cNvPr id="215" name="Organizational Change?"/>
          <p:cNvSpPr txBox="1"/>
          <p:nvPr>
            <p:ph type="title"/>
          </p:nvPr>
        </p:nvSpPr>
        <p:spPr>
          <a:xfrm>
            <a:off x="1206499" y="1568616"/>
            <a:ext cx="9779001" cy="1435101"/>
          </a:xfrm>
          <a:prstGeom prst="rect">
            <a:avLst/>
          </a:prstGeom>
        </p:spPr>
        <p:txBody>
          <a:bodyPr/>
          <a:lstStyle>
            <a:lvl1pPr defTabSz="1975054">
              <a:defRPr spc="-137" sz="6885"/>
            </a:lvl1pPr>
          </a:lstStyle>
          <a:p>
            <a:pPr/>
            <a:r>
              <a:t>Organizational Change?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69" t="517" r="0" b="7208"/>
          <a:stretch>
            <a:fillRect/>
          </a:stretch>
        </p:blipFill>
        <p:spPr>
          <a:xfrm>
            <a:off x="10928858" y="-85366"/>
            <a:ext cx="13447260" cy="16156830"/>
          </a:xfrm>
          <a:prstGeom prst="rect">
            <a:avLst/>
          </a:prstGeom>
        </p:spPr>
      </p:pic>
      <p:sp>
        <p:nvSpPr>
          <p:cNvPr id="218" name="Change Our Language"/>
          <p:cNvSpPr txBox="1"/>
          <p:nvPr>
            <p:ph type="title"/>
          </p:nvPr>
        </p:nvSpPr>
        <p:spPr>
          <a:xfrm>
            <a:off x="827351" y="1269045"/>
            <a:ext cx="9779001" cy="5882274"/>
          </a:xfrm>
          <a:prstGeom prst="rect">
            <a:avLst/>
          </a:prstGeom>
        </p:spPr>
        <p:txBody>
          <a:bodyPr/>
          <a:lstStyle/>
          <a:p>
            <a:pPr/>
            <a:r>
              <a:t>Change Our Language</a:t>
            </a:r>
          </a:p>
        </p:txBody>
      </p:sp>
      <p:sp>
        <p:nvSpPr>
          <p:cNvPr id="219" name="Evidence shows stigmatizing language promotes discrimination."/>
          <p:cNvSpPr txBox="1"/>
          <p:nvPr>
            <p:ph type="body" sz="quarter" idx="1"/>
          </p:nvPr>
        </p:nvSpPr>
        <p:spPr>
          <a:xfrm>
            <a:off x="827351" y="7057052"/>
            <a:ext cx="9779001" cy="5385424"/>
          </a:xfrm>
          <a:prstGeom prst="rect">
            <a:avLst/>
          </a:prstGeom>
        </p:spPr>
        <p:txBody>
          <a:bodyPr/>
          <a:lstStyle/>
          <a:p>
            <a:pPr/>
            <a:r>
              <a:t>Evidence shows stigmatizing language promotes discrimination.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595" t="0" r="25595" b="0"/>
          <a:stretch>
            <a:fillRect/>
          </a:stretch>
        </p:blipFill>
        <p:spPr>
          <a:xfrm>
            <a:off x="12192000" y="1270000"/>
            <a:ext cx="10922000" cy="11188700"/>
          </a:xfrm>
          <a:prstGeom prst="rect">
            <a:avLst/>
          </a:prstGeom>
        </p:spPr>
      </p:pic>
      <p:sp>
        <p:nvSpPr>
          <p:cNvPr id="222" name="Fight Back"/>
          <p:cNvSpPr txBox="1"/>
          <p:nvPr>
            <p:ph type="title"/>
          </p:nvPr>
        </p:nvSpPr>
        <p:spPr>
          <a:xfrm>
            <a:off x="1549939" y="1269045"/>
            <a:ext cx="9779001" cy="5882274"/>
          </a:xfrm>
          <a:prstGeom prst="rect">
            <a:avLst/>
          </a:prstGeom>
        </p:spPr>
        <p:txBody>
          <a:bodyPr/>
          <a:lstStyle/>
          <a:p>
            <a:pPr/>
            <a:r>
              <a:t>Fight Back</a:t>
            </a:r>
          </a:p>
        </p:txBody>
      </p:sp>
      <p:sp>
        <p:nvSpPr>
          <p:cNvPr id="223" name="Self-advocacy can counter internalized stigma &amp; learned helplessness"/>
          <p:cNvSpPr txBox="1"/>
          <p:nvPr>
            <p:ph type="body" sz="quarter" idx="1"/>
          </p:nvPr>
        </p:nvSpPr>
        <p:spPr>
          <a:xfrm>
            <a:off x="1549939" y="7057052"/>
            <a:ext cx="9779001" cy="5385424"/>
          </a:xfrm>
          <a:prstGeom prst="rect">
            <a:avLst/>
          </a:prstGeom>
        </p:spPr>
        <p:txBody>
          <a:bodyPr/>
          <a:lstStyle/>
          <a:p>
            <a:pPr/>
            <a:r>
              <a:t>Self-advocacy can counter internalized stigma &amp; learned helplessness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191" t="0" r="1191" b="0"/>
          <a:stretch>
            <a:fillRect/>
          </a:stretch>
        </p:blipFill>
        <p:spPr>
          <a:xfrm>
            <a:off x="978439" y="1265832"/>
            <a:ext cx="10922001" cy="11188701"/>
          </a:xfrm>
          <a:prstGeom prst="rect">
            <a:avLst/>
          </a:prstGeom>
        </p:spPr>
      </p:pic>
      <p:sp>
        <p:nvSpPr>
          <p:cNvPr id="226" name="Know the Law"/>
          <p:cNvSpPr txBox="1"/>
          <p:nvPr>
            <p:ph type="title"/>
          </p:nvPr>
        </p:nvSpPr>
        <p:spPr>
          <a:xfrm>
            <a:off x="13718406" y="1269045"/>
            <a:ext cx="9779001" cy="5882274"/>
          </a:xfrm>
          <a:prstGeom prst="rect">
            <a:avLst/>
          </a:prstGeom>
        </p:spPr>
        <p:txBody>
          <a:bodyPr/>
          <a:lstStyle/>
          <a:p>
            <a:pPr/>
            <a:r>
              <a:t>Know the Law</a:t>
            </a:r>
          </a:p>
        </p:txBody>
      </p:sp>
      <p:sp>
        <p:nvSpPr>
          <p:cNvPr id="227" name="New guidelines for the American with Disabilities Act clarify discrimination is illegal."/>
          <p:cNvSpPr txBox="1"/>
          <p:nvPr>
            <p:ph type="body" sz="quarter" idx="1"/>
          </p:nvPr>
        </p:nvSpPr>
        <p:spPr>
          <a:xfrm>
            <a:off x="13718406" y="7057052"/>
            <a:ext cx="9779001" cy="5385424"/>
          </a:xfrm>
          <a:prstGeom prst="rect">
            <a:avLst/>
          </a:prstGeom>
        </p:spPr>
        <p:txBody>
          <a:bodyPr/>
          <a:lstStyle/>
          <a:p>
            <a:pPr/>
            <a:r>
              <a:t>New guidelines for the </a:t>
            </a:r>
            <a:r>
              <a:rPr>
                <a:solidFill>
                  <a:schemeClr val="accent1"/>
                </a:solidFill>
              </a:rPr>
              <a:t>American with Disabilities Act</a:t>
            </a:r>
            <a:r>
              <a:t> clarify discrimination is illegal.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30" t="734" r="0" b="314"/>
          <a:stretch>
            <a:fillRect/>
          </a:stretch>
        </p:blipFill>
        <p:spPr>
          <a:xfrm>
            <a:off x="9583280" y="979090"/>
            <a:ext cx="14943403" cy="11757639"/>
          </a:xfrm>
          <a:prstGeom prst="rect">
            <a:avLst/>
          </a:prstGeom>
        </p:spPr>
      </p:pic>
      <p:sp>
        <p:nvSpPr>
          <p:cNvPr id="230" name="Be Objective"/>
          <p:cNvSpPr txBox="1"/>
          <p:nvPr>
            <p:ph type="title"/>
          </p:nvPr>
        </p:nvSpPr>
        <p:spPr>
          <a:xfrm>
            <a:off x="756260" y="1269045"/>
            <a:ext cx="9779001" cy="5882274"/>
          </a:xfrm>
          <a:prstGeom prst="rect">
            <a:avLst/>
          </a:prstGeom>
        </p:spPr>
        <p:txBody>
          <a:bodyPr/>
          <a:lstStyle/>
          <a:p>
            <a:pPr/>
            <a:r>
              <a:t>Be Objective </a:t>
            </a:r>
          </a:p>
        </p:txBody>
      </p:sp>
      <p:sp>
        <p:nvSpPr>
          <p:cNvPr id="231" name="We can reinforce each other’s trauma &amp; magnify learned helplessness"/>
          <p:cNvSpPr txBox="1"/>
          <p:nvPr>
            <p:ph type="body" sz="quarter" idx="1"/>
          </p:nvPr>
        </p:nvSpPr>
        <p:spPr>
          <a:xfrm>
            <a:off x="756260" y="7057052"/>
            <a:ext cx="9779001" cy="5385424"/>
          </a:xfrm>
          <a:prstGeom prst="rect">
            <a:avLst/>
          </a:prstGeom>
        </p:spPr>
        <p:txBody>
          <a:bodyPr/>
          <a:lstStyle/>
          <a:p>
            <a:pPr/>
            <a:r>
              <a:t>We can reinforce each other’s trauma &amp; magnify learned helplessness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on’t blame the system when we fail our ow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Don’t blame the system when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we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fail our 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f we truly believe that stigma is a structural issue, then we cannot assume that our own organizations are immune."/>
          <p:cNvSpPr txBox="1"/>
          <p:nvPr>
            <p:ph type="body" sz="half" idx="1"/>
          </p:nvPr>
        </p:nvSpPr>
        <p:spPr>
          <a:xfrm>
            <a:off x="14216039" y="5907041"/>
            <a:ext cx="9779001" cy="8256630"/>
          </a:xfrm>
          <a:prstGeom prst="rect">
            <a:avLst/>
          </a:prstGeom>
        </p:spPr>
        <p:txBody>
          <a:bodyPr/>
          <a:lstStyle/>
          <a:p>
            <a:pPr/>
            <a:r>
              <a:t>If we truly believe that stigma is a structural issue, then we cannot assume that our own organizations are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immune.</a:t>
            </a:r>
            <a:r>
              <a:t>  </a:t>
            </a:r>
          </a:p>
        </p:txBody>
      </p:sp>
      <p:pic>
        <p:nvPicPr>
          <p:cNvPr id="236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15507" t="0" r="15507" b="0"/>
          <a:stretch>
            <a:fillRect/>
          </a:stretch>
        </p:blipFill>
        <p:spPr>
          <a:xfrm>
            <a:off x="-6306" y="-32544"/>
            <a:ext cx="13446888" cy="13781098"/>
          </a:xfrm>
          <a:prstGeom prst="rect">
            <a:avLst/>
          </a:prstGeom>
        </p:spPr>
      </p:pic>
      <p:sp>
        <p:nvSpPr>
          <p:cNvPr id="237" name="Looking Inward"/>
          <p:cNvSpPr txBox="1"/>
          <p:nvPr>
            <p:ph type="title"/>
          </p:nvPr>
        </p:nvSpPr>
        <p:spPr>
          <a:xfrm>
            <a:off x="15258698" y="3939368"/>
            <a:ext cx="9779001" cy="1435101"/>
          </a:xfrm>
          <a:prstGeom prst="rect">
            <a:avLst/>
          </a:prstGeom>
        </p:spPr>
        <p:txBody>
          <a:bodyPr/>
          <a:lstStyle/>
          <a:p>
            <a:pPr/>
            <a:r>
              <a:t>Looking Inward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7045" t="0" r="11068" b="0"/>
          <a:stretch>
            <a:fillRect/>
          </a:stretch>
        </p:blipFill>
        <p:spPr>
          <a:xfrm>
            <a:off x="11032091" y="711200"/>
            <a:ext cx="12620644" cy="12293608"/>
          </a:xfrm>
          <a:prstGeom prst="rect">
            <a:avLst/>
          </a:prstGeom>
        </p:spPr>
      </p:pic>
      <p:sp>
        <p:nvSpPr>
          <p:cNvPr id="240" name="Scapegoating chaos &amp;"/>
          <p:cNvSpPr txBox="1"/>
          <p:nvPr>
            <p:ph type="title"/>
          </p:nvPr>
        </p:nvSpPr>
        <p:spPr>
          <a:xfrm>
            <a:off x="1206499" y="1530664"/>
            <a:ext cx="9779001" cy="5882274"/>
          </a:xfrm>
          <a:prstGeom prst="rect">
            <a:avLst/>
          </a:prstGeom>
        </p:spPr>
        <p:txBody>
          <a:bodyPr/>
          <a:lstStyle/>
          <a:p>
            <a:pPr/>
            <a:r>
              <a:t>Scapegoating chaos &amp;</a:t>
            </a:r>
          </a:p>
        </p:txBody>
      </p:sp>
      <p:sp>
        <p:nvSpPr>
          <p:cNvPr id="241" name="Deflecting burnout"/>
          <p:cNvSpPr txBox="1"/>
          <p:nvPr>
            <p:ph type="body" sz="quarter" idx="1"/>
          </p:nvPr>
        </p:nvSpPr>
        <p:spPr>
          <a:xfrm>
            <a:off x="1206500" y="7439725"/>
            <a:ext cx="9779000" cy="5385424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Deflecting burnout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Close-up of a hot-air balloon viewed from below" descr="Close-up of a hot-air balloon viewed from below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004" t="1167" r="0" b="23275"/>
          <a:stretch>
            <a:fillRect/>
          </a:stretch>
        </p:blipFill>
        <p:spPr>
          <a:xfrm>
            <a:off x="12993166" y="44"/>
            <a:ext cx="11474438" cy="13715912"/>
          </a:xfrm>
          <a:prstGeom prst="rect">
            <a:avLst/>
          </a:prstGeom>
        </p:spPr>
      </p:pic>
      <p:sp>
        <p:nvSpPr>
          <p:cNvPr id="244" name="Radical Self-lo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Radical Self-love</a:t>
            </a:r>
          </a:p>
        </p:txBody>
      </p:sp>
      <p:sp>
        <p:nvSpPr>
          <p:cNvPr id="245" name="HR starts with ourselves"/>
          <p:cNvSpPr txBox="1"/>
          <p:nvPr>
            <p:ph type="body" sz="quarter" idx="1"/>
          </p:nvPr>
        </p:nvSpPr>
        <p:spPr>
          <a:xfrm>
            <a:off x="1193800" y="7047876"/>
            <a:ext cx="9779000" cy="538542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80000"/>
              </a:lnSpc>
              <a:defRPr spc="-170" sz="8500">
                <a:solidFill>
                  <a:schemeClr val="accent1"/>
                </a:solidFill>
              </a:defRPr>
            </a:lvl1pPr>
          </a:lstStyle>
          <a:p>
            <a:pPr/>
            <a:r>
              <a:t>HR starts with ourselves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Harm Reduction is a social movement led by people who use drugs to end the global drug war and transform our society’s attitudes toward substance uses."/>
          <p:cNvSpPr txBox="1"/>
          <p:nvPr>
            <p:ph type="body" sz="half" idx="1"/>
          </p:nvPr>
        </p:nvSpPr>
        <p:spPr>
          <a:xfrm>
            <a:off x="1088016" y="2971406"/>
            <a:ext cx="7136863" cy="10810348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Harm Reduction</a:t>
            </a:r>
            <a:r>
              <a:t> is a social movement led by people who use drugs to end the global drug war and transform our society’s attitudes toward substance uses. </a:t>
            </a:r>
          </a:p>
        </p:txBody>
      </p:sp>
      <p:pic>
        <p:nvPicPr>
          <p:cNvPr id="157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142685" y="2353900"/>
            <a:ext cx="17015014" cy="9576695"/>
          </a:xfrm>
          <a:prstGeom prst="rect">
            <a:avLst/>
          </a:prstGeom>
        </p:spPr>
      </p:pic>
      <p:sp>
        <p:nvSpPr>
          <p:cNvPr id="158" name="Building a Movement"/>
          <p:cNvSpPr txBox="1"/>
          <p:nvPr>
            <p:ph type="title"/>
          </p:nvPr>
        </p:nvSpPr>
        <p:spPr>
          <a:xfrm>
            <a:off x="1203685" y="952227"/>
            <a:ext cx="9779001" cy="1435101"/>
          </a:xfrm>
          <a:prstGeom prst="rect">
            <a:avLst/>
          </a:prstGeom>
        </p:spPr>
        <p:txBody>
          <a:bodyPr/>
          <a:lstStyle>
            <a:lvl1pPr defTabSz="2243271">
              <a:defRPr spc="-156" sz="7820"/>
            </a:lvl1pPr>
          </a:lstStyle>
          <a:p>
            <a:pPr/>
            <a:r>
              <a:t>Building a Movement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arm Reduction insists on the dignity and value of those society most despises: PWUD, people who are HIV positive.   sex workers, the unhoused, the undocumented…"/>
          <p:cNvSpPr txBox="1"/>
          <p:nvPr>
            <p:ph type="body" sz="half" idx="1"/>
          </p:nvPr>
        </p:nvSpPr>
        <p:spPr>
          <a:xfrm>
            <a:off x="1206500" y="4248265"/>
            <a:ext cx="9779001" cy="8256630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Harm Reduction </a:t>
            </a:r>
            <a:r>
              <a:t>insists on the dignity and value of those society most despises: PWUD, people who are HIV positive.   sex workers, the unhoused, the undocumented…</a:t>
            </a:r>
          </a:p>
        </p:txBody>
      </p:sp>
      <p:pic>
        <p:nvPicPr>
          <p:cNvPr id="161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22218" t="0" r="22218" b="0"/>
          <a:stretch>
            <a:fillRect/>
          </a:stretch>
        </p:blipFill>
        <p:spPr>
          <a:xfrm>
            <a:off x="12192000" y="1331963"/>
            <a:ext cx="10916874" cy="11051975"/>
          </a:xfrm>
          <a:prstGeom prst="rect">
            <a:avLst/>
          </a:prstGeom>
        </p:spPr>
      </p:pic>
      <p:sp>
        <p:nvSpPr>
          <p:cNvPr id="162" name="Love in Practice"/>
          <p:cNvSpPr txBox="1"/>
          <p:nvPr>
            <p:ph type="title"/>
          </p:nvPr>
        </p:nvSpPr>
        <p:spPr>
          <a:xfrm>
            <a:off x="1206500" y="1996231"/>
            <a:ext cx="9779001" cy="1435101"/>
          </a:xfrm>
          <a:prstGeom prst="rect">
            <a:avLst/>
          </a:prstGeom>
        </p:spPr>
        <p:txBody>
          <a:bodyPr/>
          <a:lstStyle/>
          <a:p>
            <a:pPr/>
            <a:r>
              <a:t>Love in Practice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arm Reduction affirms everyone has the capacity to make choices about their own lives &amp; substance use."/>
          <p:cNvSpPr txBox="1"/>
          <p:nvPr>
            <p:ph type="body" sz="half" idx="1"/>
          </p:nvPr>
        </p:nvSpPr>
        <p:spPr>
          <a:xfrm>
            <a:off x="13478830" y="4248265"/>
            <a:ext cx="9779001" cy="8256630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7900"/>
            </a:pPr>
            <a:r>
              <a:rPr>
                <a:solidFill>
                  <a:schemeClr val="accent1"/>
                </a:solidFill>
              </a:rPr>
              <a:t>Harm Reduction </a:t>
            </a:r>
            <a:r>
              <a:t>affirms everyone has the capacity to make choices about their own lives &amp; substance use. </a:t>
            </a:r>
          </a:p>
        </p:txBody>
      </p:sp>
      <p:pic>
        <p:nvPicPr>
          <p:cNvPr id="165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17606" t="0" r="17606" b="53075"/>
          <a:stretch>
            <a:fillRect/>
          </a:stretch>
        </p:blipFill>
        <p:spPr>
          <a:xfrm>
            <a:off x="634765" y="1265458"/>
            <a:ext cx="10916874" cy="11184809"/>
          </a:xfrm>
          <a:prstGeom prst="rect">
            <a:avLst/>
          </a:prstGeom>
        </p:spPr>
      </p:pic>
      <p:sp>
        <p:nvSpPr>
          <p:cNvPr id="166" name="Affirming Choice"/>
          <p:cNvSpPr txBox="1"/>
          <p:nvPr>
            <p:ph type="title"/>
          </p:nvPr>
        </p:nvSpPr>
        <p:spPr>
          <a:xfrm>
            <a:off x="13434045" y="1467349"/>
            <a:ext cx="9868571" cy="2492866"/>
          </a:xfrm>
          <a:prstGeom prst="rect">
            <a:avLst/>
          </a:prstGeom>
        </p:spPr>
        <p:txBody>
          <a:bodyPr/>
          <a:lstStyle/>
          <a:p>
            <a:pPr/>
            <a:r>
              <a:t>Affirming</a:t>
            </a:r>
            <a:r>
              <a:rPr spc="-200" sz="10000"/>
              <a:t> </a:t>
            </a:r>
            <a:r>
              <a:t>Choice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Harm Reduction requires that we unlearn the fear-based responses of punishment &amp; that operate at every level of the system."/>
          <p:cNvSpPr txBox="1"/>
          <p:nvPr>
            <p:ph type="body" sz="quarter" idx="1"/>
          </p:nvPr>
        </p:nvSpPr>
        <p:spPr>
          <a:xfrm>
            <a:off x="211234" y="4248265"/>
            <a:ext cx="6923067" cy="8256630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6300"/>
            </a:pPr>
            <a:r>
              <a:rPr>
                <a:solidFill>
                  <a:schemeClr val="accent1"/>
                </a:solidFill>
              </a:rPr>
              <a:t>Harm Reduction</a:t>
            </a:r>
            <a:r>
              <a:t> requires that we unlearn the fear-based responses of punishment &amp; that operate at every level of the system. </a:t>
            </a:r>
          </a:p>
        </p:txBody>
      </p:sp>
      <p:pic>
        <p:nvPicPr>
          <p:cNvPr id="169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5955" t="0" r="14934" b="0"/>
          <a:stretch>
            <a:fillRect/>
          </a:stretch>
        </p:blipFill>
        <p:spPr>
          <a:xfrm>
            <a:off x="9396368" y="1546"/>
            <a:ext cx="15093481" cy="13713051"/>
          </a:xfrm>
          <a:prstGeom prst="rect">
            <a:avLst/>
          </a:prstGeom>
        </p:spPr>
      </p:pic>
      <p:sp>
        <p:nvSpPr>
          <p:cNvPr id="170" name="Unlearning Punishment &amp; Control"/>
          <p:cNvSpPr txBox="1"/>
          <p:nvPr>
            <p:ph type="title"/>
          </p:nvPr>
        </p:nvSpPr>
        <p:spPr>
          <a:xfrm>
            <a:off x="587569" y="1346201"/>
            <a:ext cx="9779001" cy="2735161"/>
          </a:xfrm>
          <a:prstGeom prst="rect">
            <a:avLst/>
          </a:prstGeom>
        </p:spPr>
        <p:txBody>
          <a:bodyPr/>
          <a:lstStyle/>
          <a:p>
            <a:pPr defTabSz="2365188">
              <a:defRPr spc="-151" sz="7566"/>
            </a:pPr>
            <a:r>
              <a:t>Unlearning Punishment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&amp;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arm Reduction recognizes our society’s response to substance use has been as harmful, if not more harmful, than the impact of substances themselves."/>
          <p:cNvSpPr txBox="1"/>
          <p:nvPr>
            <p:ph type="body" sz="quarter" idx="1"/>
          </p:nvPr>
        </p:nvSpPr>
        <p:spPr>
          <a:xfrm>
            <a:off x="329718" y="4625411"/>
            <a:ext cx="6636905" cy="8639785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Harm Reduction</a:t>
            </a:r>
            <a:r>
              <a:t> recognizes our society’s response to substance use has been as harmful, if not more harmful, than the impact of substances themselves.</a:t>
            </a:r>
          </a:p>
        </p:txBody>
      </p:sp>
      <p:pic>
        <p:nvPicPr>
          <p:cNvPr id="173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5999" t="0" r="8963" b="0"/>
          <a:stretch>
            <a:fillRect/>
          </a:stretch>
        </p:blipFill>
        <p:spPr>
          <a:xfrm>
            <a:off x="6938082" y="9348"/>
            <a:ext cx="17478533" cy="13697416"/>
          </a:xfrm>
          <a:prstGeom prst="rect">
            <a:avLst/>
          </a:prstGeom>
        </p:spPr>
      </p:pic>
      <p:sp>
        <p:nvSpPr>
          <p:cNvPr id="174" name="Demanding…"/>
          <p:cNvSpPr txBox="1"/>
          <p:nvPr>
            <p:ph type="title"/>
          </p:nvPr>
        </p:nvSpPr>
        <p:spPr>
          <a:xfrm>
            <a:off x="648397" y="1090952"/>
            <a:ext cx="10889578" cy="3245659"/>
          </a:xfrm>
          <a:prstGeom prst="rect">
            <a:avLst/>
          </a:prstGeom>
        </p:spPr>
        <p:txBody>
          <a:bodyPr/>
          <a:lstStyle/>
          <a:p>
            <a:pPr>
              <a:defRPr spc="-176" sz="8800"/>
            </a:pPr>
            <a:r>
              <a:t>Demanding</a:t>
            </a:r>
          </a:p>
          <a:p>
            <a:pPr>
              <a:defRPr spc="-176" sz="8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Justice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et’s talk about co-op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talk about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co-option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arm Reduction vs. Risk Reduction?"/>
          <p:cNvSpPr txBox="1"/>
          <p:nvPr>
            <p:ph type="title"/>
          </p:nvPr>
        </p:nvSpPr>
        <p:spPr>
          <a:xfrm>
            <a:off x="1206500" y="1271091"/>
            <a:ext cx="22568127" cy="2065440"/>
          </a:xfrm>
          <a:prstGeom prst="rect">
            <a:avLst/>
          </a:prstGeom>
        </p:spPr>
        <p:txBody>
          <a:bodyPr/>
          <a:lstStyle/>
          <a:p>
            <a:pPr/>
            <a:r>
              <a:t>Harm Reduction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vs.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Risk Reduction?</a:t>
            </a:r>
          </a:p>
        </p:txBody>
      </p:sp>
      <p:sp>
        <p:nvSpPr>
          <p:cNvPr id="179" name="Are people who use drugs in the leadership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 people who use drugs in the leadership?</a:t>
            </a:r>
          </a:p>
          <a:p>
            <a:pPr/>
            <a:r>
              <a:t>Do people who use drugs and the other despised know we have their backs? </a:t>
            </a:r>
          </a:p>
          <a:p>
            <a:pPr/>
            <a:r>
              <a:t>Do we give people choices regarding the substance use and respect their choices?</a:t>
            </a:r>
          </a:p>
          <a:p>
            <a:pPr/>
            <a:r>
              <a:t>Are we actively dismantling frameworks of punishment/control both at a program level and in our own emotional responses?</a:t>
            </a:r>
          </a:p>
          <a:p>
            <a:pPr/>
            <a:r>
              <a:t>Are we centering the need for justice—both for today and yesterday’s harms?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