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5" r:id="rId1"/>
  </p:sldMasterIdLst>
  <p:notesMasterIdLst>
    <p:notesMasterId r:id="rId67"/>
  </p:notesMasterIdLst>
  <p:handoutMasterIdLst>
    <p:handoutMasterId r:id="rId68"/>
  </p:handoutMasterIdLst>
  <p:sldIdLst>
    <p:sldId id="449" r:id="rId2"/>
    <p:sldId id="324" r:id="rId3"/>
    <p:sldId id="417" r:id="rId4"/>
    <p:sldId id="258" r:id="rId5"/>
    <p:sldId id="259" r:id="rId6"/>
    <p:sldId id="381" r:id="rId7"/>
    <p:sldId id="382" r:id="rId8"/>
    <p:sldId id="443" r:id="rId9"/>
    <p:sldId id="266" r:id="rId10"/>
    <p:sldId id="267" r:id="rId11"/>
    <p:sldId id="482" r:id="rId12"/>
    <p:sldId id="444" r:id="rId13"/>
    <p:sldId id="274" r:id="rId14"/>
    <p:sldId id="270" r:id="rId15"/>
    <p:sldId id="431" r:id="rId16"/>
    <p:sldId id="430" r:id="rId17"/>
    <p:sldId id="436" r:id="rId18"/>
    <p:sldId id="445" r:id="rId19"/>
    <p:sldId id="271" r:id="rId20"/>
    <p:sldId id="275" r:id="rId21"/>
    <p:sldId id="446" r:id="rId22"/>
    <p:sldId id="279" r:id="rId23"/>
    <p:sldId id="280" r:id="rId24"/>
    <p:sldId id="283" r:id="rId25"/>
    <p:sldId id="285" r:id="rId26"/>
    <p:sldId id="418" r:id="rId27"/>
    <p:sldId id="447" r:id="rId28"/>
    <p:sldId id="403" r:id="rId29"/>
    <p:sldId id="404" r:id="rId30"/>
    <p:sldId id="411" r:id="rId31"/>
    <p:sldId id="410" r:id="rId32"/>
    <p:sldId id="420" r:id="rId33"/>
    <p:sldId id="406" r:id="rId34"/>
    <p:sldId id="408" r:id="rId35"/>
    <p:sldId id="407" r:id="rId36"/>
    <p:sldId id="413" r:id="rId37"/>
    <p:sldId id="437" r:id="rId38"/>
    <p:sldId id="414" r:id="rId39"/>
    <p:sldId id="415" r:id="rId40"/>
    <p:sldId id="336" r:id="rId41"/>
    <p:sldId id="342" r:id="rId42"/>
    <p:sldId id="442" r:id="rId43"/>
    <p:sldId id="318" r:id="rId44"/>
    <p:sldId id="272" r:id="rId45"/>
    <p:sldId id="273" r:id="rId46"/>
    <p:sldId id="450" r:id="rId47"/>
    <p:sldId id="351" r:id="rId48"/>
    <p:sldId id="422" r:id="rId49"/>
    <p:sldId id="448" r:id="rId50"/>
    <p:sldId id="373" r:id="rId51"/>
    <p:sldId id="374" r:id="rId52"/>
    <p:sldId id="375" r:id="rId53"/>
    <p:sldId id="377" r:id="rId54"/>
    <p:sldId id="441" r:id="rId55"/>
    <p:sldId id="439" r:id="rId56"/>
    <p:sldId id="438" r:id="rId57"/>
    <p:sldId id="364" r:id="rId58"/>
    <p:sldId id="432" r:id="rId59"/>
    <p:sldId id="419" r:id="rId60"/>
    <p:sldId id="424" r:id="rId61"/>
    <p:sldId id="425" r:id="rId62"/>
    <p:sldId id="427" r:id="rId63"/>
    <p:sldId id="426" r:id="rId64"/>
    <p:sldId id="428" r:id="rId65"/>
    <p:sldId id="368" r:id="rId66"/>
  </p:sldIdLst>
  <p:sldSz cx="13004800" cy="9753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D9DC8B-409D-484F-8723-36A2C9B99544}">
          <p14:sldIdLst>
            <p14:sldId id="449"/>
            <p14:sldId id="324"/>
            <p14:sldId id="417"/>
            <p14:sldId id="258"/>
            <p14:sldId id="259"/>
            <p14:sldId id="381"/>
            <p14:sldId id="382"/>
            <p14:sldId id="443"/>
            <p14:sldId id="266"/>
            <p14:sldId id="267"/>
            <p14:sldId id="482"/>
            <p14:sldId id="444"/>
            <p14:sldId id="274"/>
            <p14:sldId id="270"/>
            <p14:sldId id="431"/>
            <p14:sldId id="430"/>
            <p14:sldId id="436"/>
            <p14:sldId id="445"/>
            <p14:sldId id="271"/>
            <p14:sldId id="275"/>
            <p14:sldId id="446"/>
            <p14:sldId id="279"/>
            <p14:sldId id="280"/>
            <p14:sldId id="283"/>
            <p14:sldId id="285"/>
            <p14:sldId id="418"/>
            <p14:sldId id="447"/>
            <p14:sldId id="403"/>
            <p14:sldId id="404"/>
            <p14:sldId id="411"/>
            <p14:sldId id="410"/>
            <p14:sldId id="420"/>
            <p14:sldId id="406"/>
            <p14:sldId id="408"/>
            <p14:sldId id="407"/>
            <p14:sldId id="413"/>
            <p14:sldId id="437"/>
            <p14:sldId id="414"/>
            <p14:sldId id="415"/>
            <p14:sldId id="336"/>
            <p14:sldId id="342"/>
            <p14:sldId id="442"/>
            <p14:sldId id="318"/>
            <p14:sldId id="272"/>
            <p14:sldId id="273"/>
            <p14:sldId id="450"/>
            <p14:sldId id="351"/>
            <p14:sldId id="422"/>
            <p14:sldId id="448"/>
            <p14:sldId id="373"/>
            <p14:sldId id="374"/>
            <p14:sldId id="375"/>
            <p14:sldId id="377"/>
            <p14:sldId id="441"/>
            <p14:sldId id="439"/>
            <p14:sldId id="438"/>
            <p14:sldId id="364"/>
            <p14:sldId id="432"/>
            <p14:sldId id="419"/>
            <p14:sldId id="424"/>
            <p14:sldId id="425"/>
            <p14:sldId id="427"/>
            <p14:sldId id="426"/>
            <p14:sldId id="428"/>
            <p14:sldId id="3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10B"/>
    <a:srgbClr val="FF6600"/>
    <a:srgbClr val="E89F1C"/>
    <a:srgbClr val="7E9683"/>
    <a:srgbClr val="CCECFF"/>
    <a:srgbClr val="FFCCC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5" autoAdjust="0"/>
    <p:restoredTop sz="77793" autoAdjust="0"/>
  </p:normalViewPr>
  <p:slideViewPr>
    <p:cSldViewPr snapToGrid="0">
      <p:cViewPr varScale="1">
        <p:scale>
          <a:sx n="67" d="100"/>
          <a:sy n="67" d="100"/>
        </p:scale>
        <p:origin x="46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2014 Fatal Overdoses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309960745470302E-2"/>
          <c:y val="9.6636462539011092E-2"/>
          <c:w val="0.91701684873955469"/>
          <c:h val="0.77619063301770919"/>
        </c:manualLayout>
      </c:layout>
      <c:barChart>
        <c:barDir val="col"/>
        <c:grouping val="stacked"/>
        <c:varyColors val="0"/>
        <c:ser>
          <c:idx val="0"/>
          <c:order val="0"/>
          <c:tx>
            <c:strRef>
              <c:f>Sheet1!$B$1</c:f>
              <c:strCache>
                <c:ptCount val="1"/>
                <c:pt idx="0">
                  <c:v>Fentanyl</c:v>
                </c:pt>
              </c:strCache>
            </c:strRef>
          </c:tx>
          <c:spPr>
            <a:solidFill>
              <a:schemeClr val="accent1"/>
            </a:solidFill>
            <a:ln>
              <a:noFill/>
            </a:ln>
            <a:effectLst/>
          </c:spPr>
          <c:invertIfNegative val="0"/>
          <c:cat>
            <c:strRef>
              <c:f>Sheet1!$A$2:$A$6</c:f>
              <c:strCache>
                <c:ptCount val="5"/>
                <c:pt idx="0">
                  <c:v>&lt;25</c:v>
                </c:pt>
                <c:pt idx="1">
                  <c:v>25-34</c:v>
                </c:pt>
                <c:pt idx="2">
                  <c:v>35-44</c:v>
                </c:pt>
                <c:pt idx="3">
                  <c:v>45-54</c:v>
                </c:pt>
                <c:pt idx="4">
                  <c:v>55+</c:v>
                </c:pt>
              </c:strCache>
            </c:strRef>
          </c:cat>
          <c:val>
            <c:numRef>
              <c:f>Sheet1!$B$2:$B$6</c:f>
              <c:numCache>
                <c:formatCode>General</c:formatCode>
                <c:ptCount val="5"/>
                <c:pt idx="0">
                  <c:v>8</c:v>
                </c:pt>
                <c:pt idx="1">
                  <c:v>19</c:v>
                </c:pt>
                <c:pt idx="2">
                  <c:v>19</c:v>
                </c:pt>
                <c:pt idx="3">
                  <c:v>30</c:v>
                </c:pt>
                <c:pt idx="4">
                  <c:v>14</c:v>
                </c:pt>
              </c:numCache>
            </c:numRef>
          </c:val>
          <c:extLst>
            <c:ext xmlns:c16="http://schemas.microsoft.com/office/drawing/2014/chart" uri="{C3380CC4-5D6E-409C-BE32-E72D297353CC}">
              <c16:uniqueId val="{00000000-F85D-47E3-9526-131C6637B65D}"/>
            </c:ext>
          </c:extLst>
        </c:ser>
        <c:ser>
          <c:idx val="1"/>
          <c:order val="1"/>
          <c:tx>
            <c:strRef>
              <c:f>Sheet1!$C$1</c:f>
              <c:strCache>
                <c:ptCount val="1"/>
                <c:pt idx="0">
                  <c:v>Other</c:v>
                </c:pt>
              </c:strCache>
            </c:strRef>
          </c:tx>
          <c:spPr>
            <a:solidFill>
              <a:schemeClr val="accent2"/>
            </a:solidFill>
            <a:ln>
              <a:noFill/>
            </a:ln>
            <a:effectLst/>
          </c:spPr>
          <c:invertIfNegative val="0"/>
          <c:cat>
            <c:strRef>
              <c:f>Sheet1!$A$2:$A$6</c:f>
              <c:strCache>
                <c:ptCount val="5"/>
                <c:pt idx="0">
                  <c:v>&lt;25</c:v>
                </c:pt>
                <c:pt idx="1">
                  <c:v>25-34</c:v>
                </c:pt>
                <c:pt idx="2">
                  <c:v>35-44</c:v>
                </c:pt>
                <c:pt idx="3">
                  <c:v>45-54</c:v>
                </c:pt>
                <c:pt idx="4">
                  <c:v>55+</c:v>
                </c:pt>
              </c:strCache>
            </c:strRef>
          </c:cat>
          <c:val>
            <c:numRef>
              <c:f>Sheet1!$C$2:$C$6</c:f>
              <c:numCache>
                <c:formatCode>General</c:formatCode>
                <c:ptCount val="5"/>
                <c:pt idx="0">
                  <c:v>9</c:v>
                </c:pt>
                <c:pt idx="1">
                  <c:v>39</c:v>
                </c:pt>
                <c:pt idx="2">
                  <c:v>39</c:v>
                </c:pt>
                <c:pt idx="3">
                  <c:v>36</c:v>
                </c:pt>
                <c:pt idx="4">
                  <c:v>27</c:v>
                </c:pt>
              </c:numCache>
            </c:numRef>
          </c:val>
          <c:extLst>
            <c:ext xmlns:c16="http://schemas.microsoft.com/office/drawing/2014/chart" uri="{C3380CC4-5D6E-409C-BE32-E72D297353CC}">
              <c16:uniqueId val="{00000001-F85D-47E3-9526-131C6637B65D}"/>
            </c:ext>
          </c:extLst>
        </c:ser>
        <c:dLbls>
          <c:showLegendKey val="0"/>
          <c:showVal val="0"/>
          <c:showCatName val="0"/>
          <c:showSerName val="0"/>
          <c:showPercent val="0"/>
          <c:showBubbleSize val="0"/>
        </c:dLbls>
        <c:gapWidth val="150"/>
        <c:overlap val="100"/>
        <c:axId val="480597904"/>
        <c:axId val="480598232"/>
      </c:barChart>
      <c:catAx>
        <c:axId val="4805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598232"/>
        <c:crosses val="autoZero"/>
        <c:auto val="1"/>
        <c:lblAlgn val="ctr"/>
        <c:lblOffset val="100"/>
        <c:noMultiLvlLbl val="0"/>
      </c:catAx>
      <c:valAx>
        <c:axId val="480598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59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2019 Fatal Overdoses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Fentanyl</c:v>
                </c:pt>
              </c:strCache>
            </c:strRef>
          </c:tx>
          <c:spPr>
            <a:solidFill>
              <a:schemeClr val="accent1"/>
            </a:solidFill>
            <a:ln>
              <a:noFill/>
            </a:ln>
            <a:effectLst/>
          </c:spPr>
          <c:invertIfNegative val="0"/>
          <c:cat>
            <c:strRef>
              <c:f>Sheet1!$A$2:$A$6</c:f>
              <c:strCache>
                <c:ptCount val="5"/>
                <c:pt idx="0">
                  <c:v>&lt;25</c:v>
                </c:pt>
                <c:pt idx="1">
                  <c:v>25-34</c:v>
                </c:pt>
                <c:pt idx="2">
                  <c:v>35-44</c:v>
                </c:pt>
                <c:pt idx="3">
                  <c:v>45-54</c:v>
                </c:pt>
                <c:pt idx="4">
                  <c:v>55+</c:v>
                </c:pt>
              </c:strCache>
            </c:strRef>
          </c:cat>
          <c:val>
            <c:numRef>
              <c:f>Sheet1!$B$2:$B$6</c:f>
              <c:numCache>
                <c:formatCode>General</c:formatCode>
                <c:ptCount val="5"/>
                <c:pt idx="0">
                  <c:v>17</c:v>
                </c:pt>
                <c:pt idx="1">
                  <c:v>66</c:v>
                </c:pt>
                <c:pt idx="2">
                  <c:v>56</c:v>
                </c:pt>
                <c:pt idx="3">
                  <c:v>37</c:v>
                </c:pt>
                <c:pt idx="4">
                  <c:v>37</c:v>
                </c:pt>
              </c:numCache>
            </c:numRef>
          </c:val>
          <c:extLst>
            <c:ext xmlns:c16="http://schemas.microsoft.com/office/drawing/2014/chart" uri="{C3380CC4-5D6E-409C-BE32-E72D297353CC}">
              <c16:uniqueId val="{00000000-F199-446B-ADA6-7D4C5FE690E9}"/>
            </c:ext>
          </c:extLst>
        </c:ser>
        <c:ser>
          <c:idx val="1"/>
          <c:order val="1"/>
          <c:tx>
            <c:strRef>
              <c:f>Sheet1!$C$1</c:f>
              <c:strCache>
                <c:ptCount val="1"/>
                <c:pt idx="0">
                  <c:v>Other</c:v>
                </c:pt>
              </c:strCache>
            </c:strRef>
          </c:tx>
          <c:spPr>
            <a:solidFill>
              <a:schemeClr val="accent2"/>
            </a:solidFill>
            <a:ln>
              <a:noFill/>
            </a:ln>
            <a:effectLst/>
          </c:spPr>
          <c:invertIfNegative val="0"/>
          <c:cat>
            <c:strRef>
              <c:f>Sheet1!$A$2:$A$6</c:f>
              <c:strCache>
                <c:ptCount val="5"/>
                <c:pt idx="0">
                  <c:v>&lt;25</c:v>
                </c:pt>
                <c:pt idx="1">
                  <c:v>25-34</c:v>
                </c:pt>
                <c:pt idx="2">
                  <c:v>35-44</c:v>
                </c:pt>
                <c:pt idx="3">
                  <c:v>45-54</c:v>
                </c:pt>
                <c:pt idx="4">
                  <c:v>55+</c:v>
                </c:pt>
              </c:strCache>
            </c:strRef>
          </c:cat>
          <c:val>
            <c:numRef>
              <c:f>Sheet1!$C$2:$C$6</c:f>
              <c:numCache>
                <c:formatCode>General</c:formatCode>
                <c:ptCount val="5"/>
                <c:pt idx="0">
                  <c:v>1</c:v>
                </c:pt>
                <c:pt idx="1">
                  <c:v>12</c:v>
                </c:pt>
                <c:pt idx="2">
                  <c:v>26</c:v>
                </c:pt>
                <c:pt idx="3">
                  <c:v>28</c:v>
                </c:pt>
                <c:pt idx="4">
                  <c:v>28</c:v>
                </c:pt>
              </c:numCache>
            </c:numRef>
          </c:val>
          <c:extLst>
            <c:ext xmlns:c16="http://schemas.microsoft.com/office/drawing/2014/chart" uri="{C3380CC4-5D6E-409C-BE32-E72D297353CC}">
              <c16:uniqueId val="{00000001-F199-446B-ADA6-7D4C5FE690E9}"/>
            </c:ext>
          </c:extLst>
        </c:ser>
        <c:dLbls>
          <c:showLegendKey val="0"/>
          <c:showVal val="0"/>
          <c:showCatName val="0"/>
          <c:showSerName val="0"/>
          <c:showPercent val="0"/>
          <c:showBubbleSize val="0"/>
        </c:dLbls>
        <c:gapWidth val="150"/>
        <c:overlap val="100"/>
        <c:axId val="480597904"/>
        <c:axId val="480598232"/>
      </c:barChart>
      <c:catAx>
        <c:axId val="4805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598232"/>
        <c:crosses val="autoZero"/>
        <c:auto val="1"/>
        <c:lblAlgn val="ctr"/>
        <c:lblOffset val="100"/>
        <c:noMultiLvlLbl val="0"/>
      </c:catAx>
      <c:valAx>
        <c:axId val="480598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59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6552D-E30A-4224-98E2-9CF8636FD8FE}"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EC986AAC-E3EA-440C-AD70-E4E7F647EA46}">
      <dgm:prSet/>
      <dgm:spPr/>
      <dgm:t>
        <a:bodyPr/>
        <a:lstStyle/>
        <a:p>
          <a:r>
            <a:rPr lang="en-US" dirty="0"/>
            <a:t>Discuss</a:t>
          </a:r>
        </a:p>
      </dgm:t>
    </dgm:pt>
    <dgm:pt modelId="{010B3CFB-6060-4F41-8959-55D4150C121F}" type="parTrans" cxnId="{048290EB-3A29-41C8-98E6-C60D66600EA3}">
      <dgm:prSet/>
      <dgm:spPr/>
      <dgm:t>
        <a:bodyPr/>
        <a:lstStyle/>
        <a:p>
          <a:endParaRPr lang="en-US"/>
        </a:p>
      </dgm:t>
    </dgm:pt>
    <dgm:pt modelId="{60B0CC4E-3DEF-40EA-957E-1574E292EEF7}" type="sibTrans" cxnId="{048290EB-3A29-41C8-98E6-C60D66600EA3}">
      <dgm:prSet/>
      <dgm:spPr/>
      <dgm:t>
        <a:bodyPr/>
        <a:lstStyle/>
        <a:p>
          <a:endParaRPr lang="en-US"/>
        </a:p>
      </dgm:t>
    </dgm:pt>
    <dgm:pt modelId="{86140F3B-6B6B-4D8B-9819-1B3E0090F646}">
      <dgm:prSet custT="1"/>
      <dgm:spPr/>
      <dgm:t>
        <a:bodyPr/>
        <a:lstStyle/>
        <a:p>
          <a:endParaRPr lang="en-US" sz="2400" dirty="0"/>
        </a:p>
        <a:p>
          <a:endParaRPr lang="en-US" sz="2400" dirty="0"/>
        </a:p>
        <a:p>
          <a:r>
            <a:rPr lang="en-US" sz="2400" dirty="0"/>
            <a:t>Discuss the issues of opioid use and mortality across the country and Rhode Island  </a:t>
          </a:r>
        </a:p>
      </dgm:t>
    </dgm:pt>
    <dgm:pt modelId="{6CB41355-4C0A-47BD-A702-2E3DE8AF9A1C}" type="parTrans" cxnId="{2B64B819-DC7F-43D3-9536-F8826F249053}">
      <dgm:prSet/>
      <dgm:spPr/>
      <dgm:t>
        <a:bodyPr/>
        <a:lstStyle/>
        <a:p>
          <a:endParaRPr lang="en-US"/>
        </a:p>
      </dgm:t>
    </dgm:pt>
    <dgm:pt modelId="{11BD37BE-6F33-4B74-AE38-71867272661F}" type="sibTrans" cxnId="{2B64B819-DC7F-43D3-9536-F8826F249053}">
      <dgm:prSet/>
      <dgm:spPr/>
      <dgm:t>
        <a:bodyPr/>
        <a:lstStyle/>
        <a:p>
          <a:endParaRPr lang="en-US"/>
        </a:p>
      </dgm:t>
    </dgm:pt>
    <dgm:pt modelId="{DBFBE447-D002-4A03-B330-9B2C14DDE4C8}">
      <dgm:prSet/>
      <dgm:spPr/>
      <dgm:t>
        <a:bodyPr/>
        <a:lstStyle/>
        <a:p>
          <a:r>
            <a:rPr lang="en-US"/>
            <a:t>Identify</a:t>
          </a:r>
        </a:p>
      </dgm:t>
    </dgm:pt>
    <dgm:pt modelId="{B206BE1B-D025-437C-AED8-A24CD6602294}" type="parTrans" cxnId="{A5D001BF-FDE6-43F0-9703-B0965BE6F97C}">
      <dgm:prSet/>
      <dgm:spPr/>
      <dgm:t>
        <a:bodyPr/>
        <a:lstStyle/>
        <a:p>
          <a:endParaRPr lang="en-US"/>
        </a:p>
      </dgm:t>
    </dgm:pt>
    <dgm:pt modelId="{33934AA0-0378-4220-A44C-0CF1F2E54ADD}" type="sibTrans" cxnId="{A5D001BF-FDE6-43F0-9703-B0965BE6F97C}">
      <dgm:prSet/>
      <dgm:spPr/>
      <dgm:t>
        <a:bodyPr/>
        <a:lstStyle/>
        <a:p>
          <a:endParaRPr lang="en-US"/>
        </a:p>
      </dgm:t>
    </dgm:pt>
    <dgm:pt modelId="{564CDFA7-1659-4757-8FB1-398F040AE87B}">
      <dgm:prSet custT="1"/>
      <dgm:spPr/>
      <dgm:t>
        <a:bodyPr/>
        <a:lstStyle/>
        <a:p>
          <a:r>
            <a:rPr lang="en-US" sz="2400" dirty="0"/>
            <a:t>Identify risk factors for overdose</a:t>
          </a:r>
        </a:p>
      </dgm:t>
    </dgm:pt>
    <dgm:pt modelId="{CF9145A1-D0E9-4A22-8EE4-BDEFAE0F47AD}" type="parTrans" cxnId="{3C9C77E2-272A-4AC8-A9AD-DEBE1F814126}">
      <dgm:prSet/>
      <dgm:spPr/>
      <dgm:t>
        <a:bodyPr/>
        <a:lstStyle/>
        <a:p>
          <a:endParaRPr lang="en-US"/>
        </a:p>
      </dgm:t>
    </dgm:pt>
    <dgm:pt modelId="{6E8A18F9-FF28-4C60-8525-54CEF002B0C4}" type="sibTrans" cxnId="{3C9C77E2-272A-4AC8-A9AD-DEBE1F814126}">
      <dgm:prSet/>
      <dgm:spPr/>
      <dgm:t>
        <a:bodyPr/>
        <a:lstStyle/>
        <a:p>
          <a:endParaRPr lang="en-US"/>
        </a:p>
      </dgm:t>
    </dgm:pt>
    <dgm:pt modelId="{5CE79FBE-20D8-4E2F-A5B3-E32004D956B8}">
      <dgm:prSet/>
      <dgm:spPr/>
      <dgm:t>
        <a:bodyPr/>
        <a:lstStyle/>
        <a:p>
          <a:r>
            <a:rPr lang="en-US"/>
            <a:t>Provide</a:t>
          </a:r>
        </a:p>
      </dgm:t>
    </dgm:pt>
    <dgm:pt modelId="{47318597-A904-4D0E-9041-A0BEB54148FA}" type="parTrans" cxnId="{6C964843-5A36-4E4D-B297-041CC9448D91}">
      <dgm:prSet/>
      <dgm:spPr/>
      <dgm:t>
        <a:bodyPr/>
        <a:lstStyle/>
        <a:p>
          <a:endParaRPr lang="en-US"/>
        </a:p>
      </dgm:t>
    </dgm:pt>
    <dgm:pt modelId="{A674B4D0-F0E1-4526-B1F8-3912D850BE71}" type="sibTrans" cxnId="{6C964843-5A36-4E4D-B297-041CC9448D91}">
      <dgm:prSet/>
      <dgm:spPr/>
      <dgm:t>
        <a:bodyPr/>
        <a:lstStyle/>
        <a:p>
          <a:endParaRPr lang="en-US"/>
        </a:p>
      </dgm:t>
    </dgm:pt>
    <dgm:pt modelId="{70A584AD-4A4D-4933-91F3-4F15BA0B210D}">
      <dgm:prSet custT="1"/>
      <dgm:spPr/>
      <dgm:t>
        <a:bodyPr/>
        <a:lstStyle/>
        <a:p>
          <a:r>
            <a:rPr lang="en-US" sz="2400" dirty="0"/>
            <a:t>Provide tools to recognize and respond effectively to an overdose</a:t>
          </a:r>
        </a:p>
      </dgm:t>
    </dgm:pt>
    <dgm:pt modelId="{B4DFAA2E-3B15-42A2-AF6B-4E873C78F20B}" type="parTrans" cxnId="{00EE1627-E7C4-4FB5-AF7A-6C5F1FB4B962}">
      <dgm:prSet/>
      <dgm:spPr/>
      <dgm:t>
        <a:bodyPr/>
        <a:lstStyle/>
        <a:p>
          <a:endParaRPr lang="en-US"/>
        </a:p>
      </dgm:t>
    </dgm:pt>
    <dgm:pt modelId="{47C074B1-776E-45FD-BDB6-1A7D559221F0}" type="sibTrans" cxnId="{00EE1627-E7C4-4FB5-AF7A-6C5F1FB4B962}">
      <dgm:prSet/>
      <dgm:spPr/>
      <dgm:t>
        <a:bodyPr/>
        <a:lstStyle/>
        <a:p>
          <a:endParaRPr lang="en-US"/>
        </a:p>
      </dgm:t>
    </dgm:pt>
    <dgm:pt modelId="{16A95FC6-844C-442B-9C7F-EDB11324340F}">
      <dgm:prSet/>
      <dgm:spPr/>
      <dgm:t>
        <a:bodyPr/>
        <a:lstStyle/>
        <a:p>
          <a:r>
            <a:rPr lang="en-US" dirty="0"/>
            <a:t>Administer</a:t>
          </a:r>
        </a:p>
      </dgm:t>
    </dgm:pt>
    <dgm:pt modelId="{41772B75-8B36-4458-98EC-CEC56F6AE12F}" type="parTrans" cxnId="{2A11B93E-A094-4E16-B826-5CC7DC85453E}">
      <dgm:prSet/>
      <dgm:spPr/>
      <dgm:t>
        <a:bodyPr/>
        <a:lstStyle/>
        <a:p>
          <a:endParaRPr lang="en-US"/>
        </a:p>
      </dgm:t>
    </dgm:pt>
    <dgm:pt modelId="{9A5FB964-4875-4C79-B41F-5212AA1A7728}" type="sibTrans" cxnId="{2A11B93E-A094-4E16-B826-5CC7DC85453E}">
      <dgm:prSet/>
      <dgm:spPr/>
      <dgm:t>
        <a:bodyPr/>
        <a:lstStyle/>
        <a:p>
          <a:endParaRPr lang="en-US"/>
        </a:p>
      </dgm:t>
    </dgm:pt>
    <dgm:pt modelId="{79BE13ED-702E-40C2-92E8-DFC418CE1AE2}">
      <dgm:prSet custT="1"/>
      <dgm:spPr/>
      <dgm:t>
        <a:bodyPr/>
        <a:lstStyle/>
        <a:p>
          <a:r>
            <a:rPr lang="en-US" sz="2400" dirty="0"/>
            <a:t>Administer naloxone to an individual thought to be experiencing an overdose.</a:t>
          </a:r>
        </a:p>
      </dgm:t>
    </dgm:pt>
    <dgm:pt modelId="{7C381786-A0C6-4C2C-BBDE-5DD7B4124BF3}" type="parTrans" cxnId="{05AB9C4B-A381-4C7A-AA31-2C595249F3FD}">
      <dgm:prSet/>
      <dgm:spPr/>
      <dgm:t>
        <a:bodyPr/>
        <a:lstStyle/>
        <a:p>
          <a:endParaRPr lang="en-US"/>
        </a:p>
      </dgm:t>
    </dgm:pt>
    <dgm:pt modelId="{A9F59C12-5ABE-43E5-A658-783824B87069}" type="sibTrans" cxnId="{05AB9C4B-A381-4C7A-AA31-2C595249F3FD}">
      <dgm:prSet/>
      <dgm:spPr/>
      <dgm:t>
        <a:bodyPr/>
        <a:lstStyle/>
        <a:p>
          <a:endParaRPr lang="en-US"/>
        </a:p>
      </dgm:t>
    </dgm:pt>
    <dgm:pt modelId="{2A3F2325-A4E7-409E-BA07-F15F8728C6BF}">
      <dgm:prSet/>
      <dgm:spPr/>
      <dgm:t>
        <a:bodyPr/>
        <a:lstStyle/>
        <a:p>
          <a:r>
            <a:rPr lang="en-US" dirty="0"/>
            <a:t>Support</a:t>
          </a:r>
        </a:p>
      </dgm:t>
    </dgm:pt>
    <dgm:pt modelId="{3EEC0884-45DD-4388-AB5C-E129DFB5D852}" type="parTrans" cxnId="{F3251C92-1630-4F81-979F-20C2BD802C68}">
      <dgm:prSet/>
      <dgm:spPr/>
      <dgm:t>
        <a:bodyPr/>
        <a:lstStyle/>
        <a:p>
          <a:endParaRPr lang="en-US"/>
        </a:p>
      </dgm:t>
    </dgm:pt>
    <dgm:pt modelId="{96D1574B-1CFD-4E8D-8625-B77BB91AE689}" type="sibTrans" cxnId="{F3251C92-1630-4F81-979F-20C2BD802C68}">
      <dgm:prSet/>
      <dgm:spPr/>
      <dgm:t>
        <a:bodyPr/>
        <a:lstStyle/>
        <a:p>
          <a:endParaRPr lang="en-US"/>
        </a:p>
      </dgm:t>
    </dgm:pt>
    <dgm:pt modelId="{E137BAEB-2AAF-41BE-B632-22182F9687E2}">
      <dgm:prSet custT="1"/>
      <dgm:spPr/>
      <dgm:t>
        <a:bodyPr/>
        <a:lstStyle/>
        <a:p>
          <a:r>
            <a:rPr lang="en-US" sz="2400" dirty="0"/>
            <a:t>Support Ventilation and Monitor individual for responsiveness. </a:t>
          </a:r>
        </a:p>
      </dgm:t>
    </dgm:pt>
    <dgm:pt modelId="{62512B83-816C-431A-9363-7D27FB6BB2D7}" type="parTrans" cxnId="{A856A725-8228-4619-BDFF-AF06619D24AE}">
      <dgm:prSet/>
      <dgm:spPr/>
      <dgm:t>
        <a:bodyPr/>
        <a:lstStyle/>
        <a:p>
          <a:endParaRPr lang="en-US"/>
        </a:p>
      </dgm:t>
    </dgm:pt>
    <dgm:pt modelId="{FBA3AC85-A0E5-44FC-B429-3F7C9E1D0E40}" type="sibTrans" cxnId="{A856A725-8228-4619-BDFF-AF06619D24AE}">
      <dgm:prSet/>
      <dgm:spPr/>
      <dgm:t>
        <a:bodyPr/>
        <a:lstStyle/>
        <a:p>
          <a:endParaRPr lang="en-US"/>
        </a:p>
      </dgm:t>
    </dgm:pt>
    <dgm:pt modelId="{B5406BB4-8BFA-4A0A-8B1A-9ADABC452182}">
      <dgm:prSet/>
      <dgm:spPr/>
      <dgm:t>
        <a:bodyPr/>
        <a:lstStyle/>
        <a:p>
          <a:endParaRPr lang="en-US" sz="1100" dirty="0"/>
        </a:p>
      </dgm:t>
    </dgm:pt>
    <dgm:pt modelId="{2BDB066F-771F-4652-93EF-63ACB0795474}" type="parTrans" cxnId="{D2FC3FDE-130D-4CE2-B8A4-D25A569A4D7D}">
      <dgm:prSet/>
      <dgm:spPr/>
      <dgm:t>
        <a:bodyPr/>
        <a:lstStyle/>
        <a:p>
          <a:endParaRPr lang="en-US"/>
        </a:p>
      </dgm:t>
    </dgm:pt>
    <dgm:pt modelId="{2DFA330F-4157-46F1-B0F1-FE514CD16B2D}" type="sibTrans" cxnId="{D2FC3FDE-130D-4CE2-B8A4-D25A569A4D7D}">
      <dgm:prSet/>
      <dgm:spPr/>
      <dgm:t>
        <a:bodyPr/>
        <a:lstStyle/>
        <a:p>
          <a:endParaRPr lang="en-US"/>
        </a:p>
      </dgm:t>
    </dgm:pt>
    <dgm:pt modelId="{3244FBE4-1747-4907-98DE-09262D4BC01D}">
      <dgm:prSet/>
      <dgm:spPr/>
      <dgm:t>
        <a:bodyPr/>
        <a:lstStyle/>
        <a:p>
          <a:endParaRPr lang="en-US" sz="1100"/>
        </a:p>
      </dgm:t>
    </dgm:pt>
    <dgm:pt modelId="{4EFCA623-CE8B-47A6-896B-4E078027E469}" type="parTrans" cxnId="{0F316953-356E-421D-BB28-119404207F87}">
      <dgm:prSet/>
      <dgm:spPr/>
      <dgm:t>
        <a:bodyPr/>
        <a:lstStyle/>
        <a:p>
          <a:endParaRPr lang="en-US"/>
        </a:p>
      </dgm:t>
    </dgm:pt>
    <dgm:pt modelId="{534EF137-365C-410C-9FFD-AD41A3C0EB7D}" type="sibTrans" cxnId="{0F316953-356E-421D-BB28-119404207F87}">
      <dgm:prSet/>
      <dgm:spPr/>
      <dgm:t>
        <a:bodyPr/>
        <a:lstStyle/>
        <a:p>
          <a:endParaRPr lang="en-US"/>
        </a:p>
      </dgm:t>
    </dgm:pt>
    <dgm:pt modelId="{EA01336B-FFBC-4B75-B936-820879CE3071}">
      <dgm:prSet/>
      <dgm:spPr/>
      <dgm:t>
        <a:bodyPr/>
        <a:lstStyle/>
        <a:p>
          <a:endParaRPr lang="en-US" sz="1100" dirty="0"/>
        </a:p>
      </dgm:t>
    </dgm:pt>
    <dgm:pt modelId="{5F308DF7-25DA-49C9-ACA1-1367810AD0BB}" type="parTrans" cxnId="{CC0FD1D7-886D-4382-A102-C8B716A6B8ED}">
      <dgm:prSet/>
      <dgm:spPr/>
      <dgm:t>
        <a:bodyPr/>
        <a:lstStyle/>
        <a:p>
          <a:endParaRPr lang="en-US"/>
        </a:p>
      </dgm:t>
    </dgm:pt>
    <dgm:pt modelId="{9043CB2B-D20E-4E1E-A4AE-39A13E1B0522}" type="sibTrans" cxnId="{CC0FD1D7-886D-4382-A102-C8B716A6B8ED}">
      <dgm:prSet/>
      <dgm:spPr/>
      <dgm:t>
        <a:bodyPr/>
        <a:lstStyle/>
        <a:p>
          <a:endParaRPr lang="en-US"/>
        </a:p>
      </dgm:t>
    </dgm:pt>
    <dgm:pt modelId="{E144C507-0B5B-4CE5-8EE3-F61DA2F51F43}">
      <dgm:prSet/>
      <dgm:spPr/>
      <dgm:t>
        <a:bodyPr/>
        <a:lstStyle/>
        <a:p>
          <a:endParaRPr lang="en-US" sz="1100"/>
        </a:p>
      </dgm:t>
    </dgm:pt>
    <dgm:pt modelId="{9A0C015F-1D99-44E7-A059-DCF5AE11B625}" type="parTrans" cxnId="{8D84E315-9CAC-4231-9132-B37CEA0790E3}">
      <dgm:prSet/>
      <dgm:spPr/>
      <dgm:t>
        <a:bodyPr/>
        <a:lstStyle/>
        <a:p>
          <a:endParaRPr lang="en-US"/>
        </a:p>
      </dgm:t>
    </dgm:pt>
    <dgm:pt modelId="{435470C7-F5AF-4647-B67B-659D638C2231}" type="sibTrans" cxnId="{8D84E315-9CAC-4231-9132-B37CEA0790E3}">
      <dgm:prSet/>
      <dgm:spPr/>
      <dgm:t>
        <a:bodyPr/>
        <a:lstStyle/>
        <a:p>
          <a:endParaRPr lang="en-US"/>
        </a:p>
      </dgm:t>
    </dgm:pt>
    <dgm:pt modelId="{BA2B3C0D-B7B0-4A78-878D-473BC4F58B9A}" type="pres">
      <dgm:prSet presAssocID="{6CB6552D-E30A-4224-98E2-9CF8636FD8FE}" presName="Name0" presStyleCnt="0">
        <dgm:presLayoutVars>
          <dgm:dir/>
          <dgm:animLvl val="lvl"/>
          <dgm:resizeHandles val="exact"/>
        </dgm:presLayoutVars>
      </dgm:prSet>
      <dgm:spPr/>
    </dgm:pt>
    <dgm:pt modelId="{5F3BF24B-7B6E-494E-BE56-2AA25E26BFD5}" type="pres">
      <dgm:prSet presAssocID="{2A3F2325-A4E7-409E-BA07-F15F8728C6BF}" presName="boxAndChildren" presStyleCnt="0"/>
      <dgm:spPr/>
    </dgm:pt>
    <dgm:pt modelId="{ACD43960-CA5C-4A7F-AE70-423C2FE4B326}" type="pres">
      <dgm:prSet presAssocID="{2A3F2325-A4E7-409E-BA07-F15F8728C6BF}" presName="parentTextBox" presStyleLbl="alignNode1" presStyleIdx="0" presStyleCnt="5"/>
      <dgm:spPr/>
    </dgm:pt>
    <dgm:pt modelId="{D0773A37-D878-49CD-AB79-1D1CF2E22B52}" type="pres">
      <dgm:prSet presAssocID="{2A3F2325-A4E7-409E-BA07-F15F8728C6BF}" presName="descendantBox" presStyleLbl="bgAccFollowNode1" presStyleIdx="0" presStyleCnt="5"/>
      <dgm:spPr/>
    </dgm:pt>
    <dgm:pt modelId="{4728D6CC-F08C-4463-AE73-5C19010BA49E}" type="pres">
      <dgm:prSet presAssocID="{9A5FB964-4875-4C79-B41F-5212AA1A7728}" presName="sp" presStyleCnt="0"/>
      <dgm:spPr/>
    </dgm:pt>
    <dgm:pt modelId="{C6988AE2-5A61-484B-9D47-B74A041AF6B1}" type="pres">
      <dgm:prSet presAssocID="{16A95FC6-844C-442B-9C7F-EDB11324340F}" presName="arrowAndChildren" presStyleCnt="0"/>
      <dgm:spPr/>
    </dgm:pt>
    <dgm:pt modelId="{5CA6DEE7-F346-4A5B-AD9F-9E45FBC07397}" type="pres">
      <dgm:prSet presAssocID="{16A95FC6-844C-442B-9C7F-EDB11324340F}" presName="parentTextArrow" presStyleLbl="node1" presStyleIdx="0" presStyleCnt="0"/>
      <dgm:spPr/>
    </dgm:pt>
    <dgm:pt modelId="{66773AFF-DB7E-4CEA-90FD-47A17030F82C}" type="pres">
      <dgm:prSet presAssocID="{16A95FC6-844C-442B-9C7F-EDB11324340F}" presName="arrow" presStyleLbl="alignNode1" presStyleIdx="1" presStyleCnt="5"/>
      <dgm:spPr/>
    </dgm:pt>
    <dgm:pt modelId="{FC02EF36-7EF0-4C47-AC7A-11CA72E95792}" type="pres">
      <dgm:prSet presAssocID="{16A95FC6-844C-442B-9C7F-EDB11324340F}" presName="descendantArrow" presStyleLbl="bgAccFollowNode1" presStyleIdx="1" presStyleCnt="5"/>
      <dgm:spPr/>
    </dgm:pt>
    <dgm:pt modelId="{4A0DC56A-E557-4B77-894A-1E7C8163DE3F}" type="pres">
      <dgm:prSet presAssocID="{A674B4D0-F0E1-4526-B1F8-3912D850BE71}" presName="sp" presStyleCnt="0"/>
      <dgm:spPr/>
    </dgm:pt>
    <dgm:pt modelId="{EDBD9B96-A349-408F-9B3A-CC6E02093BD5}" type="pres">
      <dgm:prSet presAssocID="{5CE79FBE-20D8-4E2F-A5B3-E32004D956B8}" presName="arrowAndChildren" presStyleCnt="0"/>
      <dgm:spPr/>
    </dgm:pt>
    <dgm:pt modelId="{261F1E5E-35C0-4E7F-A3B3-1E7615226B0F}" type="pres">
      <dgm:prSet presAssocID="{5CE79FBE-20D8-4E2F-A5B3-E32004D956B8}" presName="parentTextArrow" presStyleLbl="node1" presStyleIdx="0" presStyleCnt="0"/>
      <dgm:spPr/>
    </dgm:pt>
    <dgm:pt modelId="{1DB382E0-9AE9-4EA4-A9FF-4A32905D0122}" type="pres">
      <dgm:prSet presAssocID="{5CE79FBE-20D8-4E2F-A5B3-E32004D956B8}" presName="arrow" presStyleLbl="alignNode1" presStyleIdx="2" presStyleCnt="5"/>
      <dgm:spPr/>
    </dgm:pt>
    <dgm:pt modelId="{CA262CDD-0FAF-4B76-A28E-6C870B576381}" type="pres">
      <dgm:prSet presAssocID="{5CE79FBE-20D8-4E2F-A5B3-E32004D956B8}" presName="descendantArrow" presStyleLbl="bgAccFollowNode1" presStyleIdx="2" presStyleCnt="5"/>
      <dgm:spPr/>
    </dgm:pt>
    <dgm:pt modelId="{3C2F7226-47A9-48A4-997D-66516DC37F46}" type="pres">
      <dgm:prSet presAssocID="{33934AA0-0378-4220-A44C-0CF1F2E54ADD}" presName="sp" presStyleCnt="0"/>
      <dgm:spPr/>
    </dgm:pt>
    <dgm:pt modelId="{3C39553A-7422-4C00-9F69-0411B70C41CF}" type="pres">
      <dgm:prSet presAssocID="{DBFBE447-D002-4A03-B330-9B2C14DDE4C8}" presName="arrowAndChildren" presStyleCnt="0"/>
      <dgm:spPr/>
    </dgm:pt>
    <dgm:pt modelId="{1BACAED3-199F-4F41-8A62-BC35FBE006A2}" type="pres">
      <dgm:prSet presAssocID="{DBFBE447-D002-4A03-B330-9B2C14DDE4C8}" presName="parentTextArrow" presStyleLbl="node1" presStyleIdx="0" presStyleCnt="0"/>
      <dgm:spPr/>
    </dgm:pt>
    <dgm:pt modelId="{6A4D0007-39D1-4B27-BD81-5615CF071613}" type="pres">
      <dgm:prSet presAssocID="{DBFBE447-D002-4A03-B330-9B2C14DDE4C8}" presName="arrow" presStyleLbl="alignNode1" presStyleIdx="3" presStyleCnt="5"/>
      <dgm:spPr/>
    </dgm:pt>
    <dgm:pt modelId="{E098E5B4-CD8B-43D9-AEE0-C889FAA413D2}" type="pres">
      <dgm:prSet presAssocID="{DBFBE447-D002-4A03-B330-9B2C14DDE4C8}" presName="descendantArrow" presStyleLbl="bgAccFollowNode1" presStyleIdx="3" presStyleCnt="5"/>
      <dgm:spPr/>
    </dgm:pt>
    <dgm:pt modelId="{4C9FDEE2-56A0-451B-95B2-6EC021F3E231}" type="pres">
      <dgm:prSet presAssocID="{60B0CC4E-3DEF-40EA-957E-1574E292EEF7}" presName="sp" presStyleCnt="0"/>
      <dgm:spPr/>
    </dgm:pt>
    <dgm:pt modelId="{AF436C55-514F-4112-95E0-838B199500CA}" type="pres">
      <dgm:prSet presAssocID="{EC986AAC-E3EA-440C-AD70-E4E7F647EA46}" presName="arrowAndChildren" presStyleCnt="0"/>
      <dgm:spPr/>
    </dgm:pt>
    <dgm:pt modelId="{466943EA-E5F2-4966-9244-93FFE1ED2A0D}" type="pres">
      <dgm:prSet presAssocID="{EC986AAC-E3EA-440C-AD70-E4E7F647EA46}" presName="parentTextArrow" presStyleLbl="node1" presStyleIdx="0" presStyleCnt="0"/>
      <dgm:spPr/>
    </dgm:pt>
    <dgm:pt modelId="{7A39CA1C-3433-4C26-A26C-621796AB80BE}" type="pres">
      <dgm:prSet presAssocID="{EC986AAC-E3EA-440C-AD70-E4E7F647EA46}" presName="arrow" presStyleLbl="alignNode1" presStyleIdx="4" presStyleCnt="5"/>
      <dgm:spPr/>
    </dgm:pt>
    <dgm:pt modelId="{ABB8F473-37AB-4E4D-9F9C-E0492CCF8D41}" type="pres">
      <dgm:prSet presAssocID="{EC986AAC-E3EA-440C-AD70-E4E7F647EA46}" presName="descendantArrow" presStyleLbl="bgAccFollowNode1" presStyleIdx="4" presStyleCnt="5"/>
      <dgm:spPr/>
    </dgm:pt>
  </dgm:ptLst>
  <dgm:cxnLst>
    <dgm:cxn modelId="{8D84E315-9CAC-4231-9132-B37CEA0790E3}" srcId="{EC986AAC-E3EA-440C-AD70-E4E7F647EA46}" destId="{E144C507-0B5B-4CE5-8EE3-F61DA2F51F43}" srcOrd="4" destOrd="0" parTransId="{9A0C015F-1D99-44E7-A059-DCF5AE11B625}" sibTransId="{435470C7-F5AF-4647-B67B-659D638C2231}"/>
    <dgm:cxn modelId="{2B64B819-DC7F-43D3-9536-F8826F249053}" srcId="{EC986AAC-E3EA-440C-AD70-E4E7F647EA46}" destId="{86140F3B-6B6B-4D8B-9819-1B3E0090F646}" srcOrd="0" destOrd="0" parTransId="{6CB41355-4C0A-47BD-A702-2E3DE8AF9A1C}" sibTransId="{11BD37BE-6F33-4B74-AE38-71867272661F}"/>
    <dgm:cxn modelId="{A856A725-8228-4619-BDFF-AF06619D24AE}" srcId="{2A3F2325-A4E7-409E-BA07-F15F8728C6BF}" destId="{E137BAEB-2AAF-41BE-B632-22182F9687E2}" srcOrd="0" destOrd="0" parTransId="{62512B83-816C-431A-9363-7D27FB6BB2D7}" sibTransId="{FBA3AC85-A0E5-44FC-B429-3F7C9E1D0E40}"/>
    <dgm:cxn modelId="{00EE1627-E7C4-4FB5-AF7A-6C5F1FB4B962}" srcId="{5CE79FBE-20D8-4E2F-A5B3-E32004D956B8}" destId="{70A584AD-4A4D-4933-91F3-4F15BA0B210D}" srcOrd="0" destOrd="0" parTransId="{B4DFAA2E-3B15-42A2-AF6B-4E873C78F20B}" sibTransId="{47C074B1-776E-45FD-BDB6-1A7D559221F0}"/>
    <dgm:cxn modelId="{67320E29-B57E-404C-B74B-A970CE3B88F8}" type="presOf" srcId="{5CE79FBE-20D8-4E2F-A5B3-E32004D956B8}" destId="{1DB382E0-9AE9-4EA4-A9FF-4A32905D0122}" srcOrd="1" destOrd="0" presId="urn:microsoft.com/office/officeart/2016/7/layout/VerticalDownArrowProcess"/>
    <dgm:cxn modelId="{CA497F2C-9691-4A2B-9DC5-2B9552BAF7BF}" type="presOf" srcId="{E144C507-0B5B-4CE5-8EE3-F61DA2F51F43}" destId="{ABB8F473-37AB-4E4D-9F9C-E0492CCF8D41}" srcOrd="0" destOrd="4" presId="urn:microsoft.com/office/officeart/2016/7/layout/VerticalDownArrowProcess"/>
    <dgm:cxn modelId="{35944532-611C-49E6-A1FF-CDBC4636E297}" type="presOf" srcId="{5CE79FBE-20D8-4E2F-A5B3-E32004D956B8}" destId="{261F1E5E-35C0-4E7F-A3B3-1E7615226B0F}" srcOrd="0" destOrd="0" presId="urn:microsoft.com/office/officeart/2016/7/layout/VerticalDownArrowProcess"/>
    <dgm:cxn modelId="{57AA0E37-9186-4604-BD62-F0B811B41B44}" type="presOf" srcId="{3244FBE4-1747-4907-98DE-09262D4BC01D}" destId="{ABB8F473-37AB-4E4D-9F9C-E0492CCF8D41}" srcOrd="0" destOrd="2" presId="urn:microsoft.com/office/officeart/2016/7/layout/VerticalDownArrowProcess"/>
    <dgm:cxn modelId="{B7CA423C-BED5-40AE-8D0B-3584D3D47647}" type="presOf" srcId="{EA01336B-FFBC-4B75-B936-820879CE3071}" destId="{ABB8F473-37AB-4E4D-9F9C-E0492CCF8D41}" srcOrd="0" destOrd="1" presId="urn:microsoft.com/office/officeart/2016/7/layout/VerticalDownArrowProcess"/>
    <dgm:cxn modelId="{2A11B93E-A094-4E16-B826-5CC7DC85453E}" srcId="{6CB6552D-E30A-4224-98E2-9CF8636FD8FE}" destId="{16A95FC6-844C-442B-9C7F-EDB11324340F}" srcOrd="3" destOrd="0" parTransId="{41772B75-8B36-4458-98EC-CEC56F6AE12F}" sibTransId="{9A5FB964-4875-4C79-B41F-5212AA1A7728}"/>
    <dgm:cxn modelId="{6C964843-5A36-4E4D-B297-041CC9448D91}" srcId="{6CB6552D-E30A-4224-98E2-9CF8636FD8FE}" destId="{5CE79FBE-20D8-4E2F-A5B3-E32004D956B8}" srcOrd="2" destOrd="0" parTransId="{47318597-A904-4D0E-9041-A0BEB54148FA}" sibTransId="{A674B4D0-F0E1-4526-B1F8-3912D850BE71}"/>
    <dgm:cxn modelId="{BF017B45-9866-4184-BC5B-116CE0537733}" type="presOf" srcId="{79BE13ED-702E-40C2-92E8-DFC418CE1AE2}" destId="{FC02EF36-7EF0-4C47-AC7A-11CA72E95792}" srcOrd="0" destOrd="0" presId="urn:microsoft.com/office/officeart/2016/7/layout/VerticalDownArrowProcess"/>
    <dgm:cxn modelId="{05AB9C4B-A381-4C7A-AA31-2C595249F3FD}" srcId="{16A95FC6-844C-442B-9C7F-EDB11324340F}" destId="{79BE13ED-702E-40C2-92E8-DFC418CE1AE2}" srcOrd="0" destOrd="0" parTransId="{7C381786-A0C6-4C2C-BBDE-5DD7B4124BF3}" sibTransId="{A9F59C12-5ABE-43E5-A658-783824B87069}"/>
    <dgm:cxn modelId="{D5C49A4E-7C0F-44F9-A844-0D14642DC8C9}" type="presOf" srcId="{E137BAEB-2AAF-41BE-B632-22182F9687E2}" destId="{D0773A37-D878-49CD-AB79-1D1CF2E22B52}" srcOrd="0" destOrd="0" presId="urn:microsoft.com/office/officeart/2016/7/layout/VerticalDownArrowProcess"/>
    <dgm:cxn modelId="{C0ADC951-F456-4ECF-9534-F8A83913B456}" type="presOf" srcId="{564CDFA7-1659-4757-8FB1-398F040AE87B}" destId="{E098E5B4-CD8B-43D9-AEE0-C889FAA413D2}" srcOrd="0" destOrd="0" presId="urn:microsoft.com/office/officeart/2016/7/layout/VerticalDownArrowProcess"/>
    <dgm:cxn modelId="{0F316953-356E-421D-BB28-119404207F87}" srcId="{EC986AAC-E3EA-440C-AD70-E4E7F647EA46}" destId="{3244FBE4-1747-4907-98DE-09262D4BC01D}" srcOrd="2" destOrd="0" parTransId="{4EFCA623-CE8B-47A6-896B-4E078027E469}" sibTransId="{534EF137-365C-410C-9FFD-AD41A3C0EB7D}"/>
    <dgm:cxn modelId="{A8291B75-B04F-48D4-A16F-81A3C9564579}" type="presOf" srcId="{6CB6552D-E30A-4224-98E2-9CF8636FD8FE}" destId="{BA2B3C0D-B7B0-4A78-878D-473BC4F58B9A}" srcOrd="0" destOrd="0" presId="urn:microsoft.com/office/officeart/2016/7/layout/VerticalDownArrowProcess"/>
    <dgm:cxn modelId="{8C532B77-0165-43F4-9B0E-1A9BDEE97B24}" type="presOf" srcId="{86140F3B-6B6B-4D8B-9819-1B3E0090F646}" destId="{ABB8F473-37AB-4E4D-9F9C-E0492CCF8D41}" srcOrd="0" destOrd="0" presId="urn:microsoft.com/office/officeart/2016/7/layout/VerticalDownArrowProcess"/>
    <dgm:cxn modelId="{6DA2E47F-C8A9-4CFA-8B4B-9A6CBFD65888}" type="presOf" srcId="{16A95FC6-844C-442B-9C7F-EDB11324340F}" destId="{5CA6DEE7-F346-4A5B-AD9F-9E45FBC07397}" srcOrd="0" destOrd="0" presId="urn:microsoft.com/office/officeart/2016/7/layout/VerticalDownArrowProcess"/>
    <dgm:cxn modelId="{A30EA385-02A1-42E9-A1D1-A4E54DAF49B7}" type="presOf" srcId="{16A95FC6-844C-442B-9C7F-EDB11324340F}" destId="{66773AFF-DB7E-4CEA-90FD-47A17030F82C}" srcOrd="1" destOrd="0" presId="urn:microsoft.com/office/officeart/2016/7/layout/VerticalDownArrowProcess"/>
    <dgm:cxn modelId="{D9DA258D-D347-4D06-BFEB-9FE056DCEB16}" type="presOf" srcId="{2A3F2325-A4E7-409E-BA07-F15F8728C6BF}" destId="{ACD43960-CA5C-4A7F-AE70-423C2FE4B326}" srcOrd="0" destOrd="0" presId="urn:microsoft.com/office/officeart/2016/7/layout/VerticalDownArrowProcess"/>
    <dgm:cxn modelId="{F3251C92-1630-4F81-979F-20C2BD802C68}" srcId="{6CB6552D-E30A-4224-98E2-9CF8636FD8FE}" destId="{2A3F2325-A4E7-409E-BA07-F15F8728C6BF}" srcOrd="4" destOrd="0" parTransId="{3EEC0884-45DD-4388-AB5C-E129DFB5D852}" sibTransId="{96D1574B-1CFD-4E8D-8625-B77BB91AE689}"/>
    <dgm:cxn modelId="{CFF76395-53D0-46C4-AD38-06FC1B76C806}" type="presOf" srcId="{EC986AAC-E3EA-440C-AD70-E4E7F647EA46}" destId="{7A39CA1C-3433-4C26-A26C-621796AB80BE}" srcOrd="1" destOrd="0" presId="urn:microsoft.com/office/officeart/2016/7/layout/VerticalDownArrowProcess"/>
    <dgm:cxn modelId="{93ED29A5-F807-4B6C-BBE2-9E1C820DF3B8}" type="presOf" srcId="{DBFBE447-D002-4A03-B330-9B2C14DDE4C8}" destId="{6A4D0007-39D1-4B27-BD81-5615CF071613}" srcOrd="1" destOrd="0" presId="urn:microsoft.com/office/officeart/2016/7/layout/VerticalDownArrowProcess"/>
    <dgm:cxn modelId="{A5D001BF-FDE6-43F0-9703-B0965BE6F97C}" srcId="{6CB6552D-E30A-4224-98E2-9CF8636FD8FE}" destId="{DBFBE447-D002-4A03-B330-9B2C14DDE4C8}" srcOrd="1" destOrd="0" parTransId="{B206BE1B-D025-437C-AED8-A24CD6602294}" sibTransId="{33934AA0-0378-4220-A44C-0CF1F2E54ADD}"/>
    <dgm:cxn modelId="{D3D313C4-B7FF-44EA-9060-4C0B9DE51BF0}" type="presOf" srcId="{B5406BB4-8BFA-4A0A-8B1A-9ADABC452182}" destId="{ABB8F473-37AB-4E4D-9F9C-E0492CCF8D41}" srcOrd="0" destOrd="3" presId="urn:microsoft.com/office/officeart/2016/7/layout/VerticalDownArrowProcess"/>
    <dgm:cxn modelId="{B70790C6-046E-4A65-809A-3767081DA1C3}" type="presOf" srcId="{DBFBE447-D002-4A03-B330-9B2C14DDE4C8}" destId="{1BACAED3-199F-4F41-8A62-BC35FBE006A2}" srcOrd="0" destOrd="0" presId="urn:microsoft.com/office/officeart/2016/7/layout/VerticalDownArrowProcess"/>
    <dgm:cxn modelId="{CC0FD1D7-886D-4382-A102-C8B716A6B8ED}" srcId="{EC986AAC-E3EA-440C-AD70-E4E7F647EA46}" destId="{EA01336B-FFBC-4B75-B936-820879CE3071}" srcOrd="1" destOrd="0" parTransId="{5F308DF7-25DA-49C9-ACA1-1367810AD0BB}" sibTransId="{9043CB2B-D20E-4E1E-A4AE-39A13E1B0522}"/>
    <dgm:cxn modelId="{7D1599DB-9BBE-43C2-8FAA-EF71F55F06AD}" type="presOf" srcId="{EC986AAC-E3EA-440C-AD70-E4E7F647EA46}" destId="{466943EA-E5F2-4966-9244-93FFE1ED2A0D}" srcOrd="0" destOrd="0" presId="urn:microsoft.com/office/officeart/2016/7/layout/VerticalDownArrowProcess"/>
    <dgm:cxn modelId="{D2FC3FDE-130D-4CE2-B8A4-D25A569A4D7D}" srcId="{EC986AAC-E3EA-440C-AD70-E4E7F647EA46}" destId="{B5406BB4-8BFA-4A0A-8B1A-9ADABC452182}" srcOrd="3" destOrd="0" parTransId="{2BDB066F-771F-4652-93EF-63ACB0795474}" sibTransId="{2DFA330F-4157-46F1-B0F1-FE514CD16B2D}"/>
    <dgm:cxn modelId="{3C9C77E2-272A-4AC8-A9AD-DEBE1F814126}" srcId="{DBFBE447-D002-4A03-B330-9B2C14DDE4C8}" destId="{564CDFA7-1659-4757-8FB1-398F040AE87B}" srcOrd="0" destOrd="0" parTransId="{CF9145A1-D0E9-4A22-8EE4-BDEFAE0F47AD}" sibTransId="{6E8A18F9-FF28-4C60-8525-54CEF002B0C4}"/>
    <dgm:cxn modelId="{E5953AEA-B127-41D6-8E16-E42839B1B897}" type="presOf" srcId="{70A584AD-4A4D-4933-91F3-4F15BA0B210D}" destId="{CA262CDD-0FAF-4B76-A28E-6C870B576381}" srcOrd="0" destOrd="0" presId="urn:microsoft.com/office/officeart/2016/7/layout/VerticalDownArrowProcess"/>
    <dgm:cxn modelId="{048290EB-3A29-41C8-98E6-C60D66600EA3}" srcId="{6CB6552D-E30A-4224-98E2-9CF8636FD8FE}" destId="{EC986AAC-E3EA-440C-AD70-E4E7F647EA46}" srcOrd="0" destOrd="0" parTransId="{010B3CFB-6060-4F41-8959-55D4150C121F}" sibTransId="{60B0CC4E-3DEF-40EA-957E-1574E292EEF7}"/>
    <dgm:cxn modelId="{50B915EA-9D35-48C1-BF54-414EEBFB49C4}" type="presParOf" srcId="{BA2B3C0D-B7B0-4A78-878D-473BC4F58B9A}" destId="{5F3BF24B-7B6E-494E-BE56-2AA25E26BFD5}" srcOrd="0" destOrd="0" presId="urn:microsoft.com/office/officeart/2016/7/layout/VerticalDownArrowProcess"/>
    <dgm:cxn modelId="{B7D2C08D-5802-4532-AAA7-A02DE3F90200}" type="presParOf" srcId="{5F3BF24B-7B6E-494E-BE56-2AA25E26BFD5}" destId="{ACD43960-CA5C-4A7F-AE70-423C2FE4B326}" srcOrd="0" destOrd="0" presId="urn:microsoft.com/office/officeart/2016/7/layout/VerticalDownArrowProcess"/>
    <dgm:cxn modelId="{65BF39A7-BFCF-4EB4-8F2F-497A62E5FEA8}" type="presParOf" srcId="{5F3BF24B-7B6E-494E-BE56-2AA25E26BFD5}" destId="{D0773A37-D878-49CD-AB79-1D1CF2E22B52}" srcOrd="1" destOrd="0" presId="urn:microsoft.com/office/officeart/2016/7/layout/VerticalDownArrowProcess"/>
    <dgm:cxn modelId="{6080B8B3-FC0F-4075-8A97-108F01091E1F}" type="presParOf" srcId="{BA2B3C0D-B7B0-4A78-878D-473BC4F58B9A}" destId="{4728D6CC-F08C-4463-AE73-5C19010BA49E}" srcOrd="1" destOrd="0" presId="urn:microsoft.com/office/officeart/2016/7/layout/VerticalDownArrowProcess"/>
    <dgm:cxn modelId="{A7E80438-4E02-4B5E-9C81-8B7FBF52CCED}" type="presParOf" srcId="{BA2B3C0D-B7B0-4A78-878D-473BC4F58B9A}" destId="{C6988AE2-5A61-484B-9D47-B74A041AF6B1}" srcOrd="2" destOrd="0" presId="urn:microsoft.com/office/officeart/2016/7/layout/VerticalDownArrowProcess"/>
    <dgm:cxn modelId="{4EB15D6B-411F-4ECE-B142-FD2EE8ED3089}" type="presParOf" srcId="{C6988AE2-5A61-484B-9D47-B74A041AF6B1}" destId="{5CA6DEE7-F346-4A5B-AD9F-9E45FBC07397}" srcOrd="0" destOrd="0" presId="urn:microsoft.com/office/officeart/2016/7/layout/VerticalDownArrowProcess"/>
    <dgm:cxn modelId="{81067B23-299F-42D0-B3CC-3B9299CAB376}" type="presParOf" srcId="{C6988AE2-5A61-484B-9D47-B74A041AF6B1}" destId="{66773AFF-DB7E-4CEA-90FD-47A17030F82C}" srcOrd="1" destOrd="0" presId="urn:microsoft.com/office/officeart/2016/7/layout/VerticalDownArrowProcess"/>
    <dgm:cxn modelId="{A85DFA2F-FB9E-450E-9231-F84E46B2569D}" type="presParOf" srcId="{C6988AE2-5A61-484B-9D47-B74A041AF6B1}" destId="{FC02EF36-7EF0-4C47-AC7A-11CA72E95792}" srcOrd="2" destOrd="0" presId="urn:microsoft.com/office/officeart/2016/7/layout/VerticalDownArrowProcess"/>
    <dgm:cxn modelId="{1E37A4A4-DCEB-4233-B2E9-7ABBD1BF3F7E}" type="presParOf" srcId="{BA2B3C0D-B7B0-4A78-878D-473BC4F58B9A}" destId="{4A0DC56A-E557-4B77-894A-1E7C8163DE3F}" srcOrd="3" destOrd="0" presId="urn:microsoft.com/office/officeart/2016/7/layout/VerticalDownArrowProcess"/>
    <dgm:cxn modelId="{7B738A38-30AB-4F95-96AD-2D2259CC0F17}" type="presParOf" srcId="{BA2B3C0D-B7B0-4A78-878D-473BC4F58B9A}" destId="{EDBD9B96-A349-408F-9B3A-CC6E02093BD5}" srcOrd="4" destOrd="0" presId="urn:microsoft.com/office/officeart/2016/7/layout/VerticalDownArrowProcess"/>
    <dgm:cxn modelId="{170976D3-0B0A-49E7-BE5C-E36B74FD697C}" type="presParOf" srcId="{EDBD9B96-A349-408F-9B3A-CC6E02093BD5}" destId="{261F1E5E-35C0-4E7F-A3B3-1E7615226B0F}" srcOrd="0" destOrd="0" presId="urn:microsoft.com/office/officeart/2016/7/layout/VerticalDownArrowProcess"/>
    <dgm:cxn modelId="{51456CA9-8308-484E-AFA8-8EA488C73CFA}" type="presParOf" srcId="{EDBD9B96-A349-408F-9B3A-CC6E02093BD5}" destId="{1DB382E0-9AE9-4EA4-A9FF-4A32905D0122}" srcOrd="1" destOrd="0" presId="urn:microsoft.com/office/officeart/2016/7/layout/VerticalDownArrowProcess"/>
    <dgm:cxn modelId="{1DB51D0F-FB08-4F87-8C43-7ABEB450019A}" type="presParOf" srcId="{EDBD9B96-A349-408F-9B3A-CC6E02093BD5}" destId="{CA262CDD-0FAF-4B76-A28E-6C870B576381}" srcOrd="2" destOrd="0" presId="urn:microsoft.com/office/officeart/2016/7/layout/VerticalDownArrowProcess"/>
    <dgm:cxn modelId="{3D4F69E8-9A28-4887-8967-B9E368F47B13}" type="presParOf" srcId="{BA2B3C0D-B7B0-4A78-878D-473BC4F58B9A}" destId="{3C2F7226-47A9-48A4-997D-66516DC37F46}" srcOrd="5" destOrd="0" presId="urn:microsoft.com/office/officeart/2016/7/layout/VerticalDownArrowProcess"/>
    <dgm:cxn modelId="{899D9614-A05A-4768-91BE-B11ED4E33521}" type="presParOf" srcId="{BA2B3C0D-B7B0-4A78-878D-473BC4F58B9A}" destId="{3C39553A-7422-4C00-9F69-0411B70C41CF}" srcOrd="6" destOrd="0" presId="urn:microsoft.com/office/officeart/2016/7/layout/VerticalDownArrowProcess"/>
    <dgm:cxn modelId="{B5E29EF8-BDB2-416E-AD4A-4B67CCA46798}" type="presParOf" srcId="{3C39553A-7422-4C00-9F69-0411B70C41CF}" destId="{1BACAED3-199F-4F41-8A62-BC35FBE006A2}" srcOrd="0" destOrd="0" presId="urn:microsoft.com/office/officeart/2016/7/layout/VerticalDownArrowProcess"/>
    <dgm:cxn modelId="{36F1B1FA-162A-439A-B7EE-D173A96A29AB}" type="presParOf" srcId="{3C39553A-7422-4C00-9F69-0411B70C41CF}" destId="{6A4D0007-39D1-4B27-BD81-5615CF071613}" srcOrd="1" destOrd="0" presId="urn:microsoft.com/office/officeart/2016/7/layout/VerticalDownArrowProcess"/>
    <dgm:cxn modelId="{ABDB3CF6-02D2-47A0-AB7C-B216E86097FC}" type="presParOf" srcId="{3C39553A-7422-4C00-9F69-0411B70C41CF}" destId="{E098E5B4-CD8B-43D9-AEE0-C889FAA413D2}" srcOrd="2" destOrd="0" presId="urn:microsoft.com/office/officeart/2016/7/layout/VerticalDownArrowProcess"/>
    <dgm:cxn modelId="{A55365BB-F4B5-4210-BEA2-75D9509131DB}" type="presParOf" srcId="{BA2B3C0D-B7B0-4A78-878D-473BC4F58B9A}" destId="{4C9FDEE2-56A0-451B-95B2-6EC021F3E231}" srcOrd="7" destOrd="0" presId="urn:microsoft.com/office/officeart/2016/7/layout/VerticalDownArrowProcess"/>
    <dgm:cxn modelId="{7DFAD91E-E4CA-472D-B106-B9CF7FA2F291}" type="presParOf" srcId="{BA2B3C0D-B7B0-4A78-878D-473BC4F58B9A}" destId="{AF436C55-514F-4112-95E0-838B199500CA}" srcOrd="8" destOrd="0" presId="urn:microsoft.com/office/officeart/2016/7/layout/VerticalDownArrowProcess"/>
    <dgm:cxn modelId="{9975F9E0-1DA2-4AE1-A470-CC20767BAA61}" type="presParOf" srcId="{AF436C55-514F-4112-95E0-838B199500CA}" destId="{466943EA-E5F2-4966-9244-93FFE1ED2A0D}" srcOrd="0" destOrd="0" presId="urn:microsoft.com/office/officeart/2016/7/layout/VerticalDownArrowProcess"/>
    <dgm:cxn modelId="{839CDE1B-071E-4985-B7F5-9EBC756A37C6}" type="presParOf" srcId="{AF436C55-514F-4112-95E0-838B199500CA}" destId="{7A39CA1C-3433-4C26-A26C-621796AB80BE}" srcOrd="1" destOrd="0" presId="urn:microsoft.com/office/officeart/2016/7/layout/VerticalDownArrowProcess"/>
    <dgm:cxn modelId="{9B210349-38ED-4617-A644-1D17F6276E31}" type="presParOf" srcId="{AF436C55-514F-4112-95E0-838B199500CA}" destId="{ABB8F473-37AB-4E4D-9F9C-E0492CCF8D4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7481FF-5C10-4719-B939-F7CDC198D761}"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ABA829EB-12F9-48D8-8AD4-73551A0EF399}">
      <dgm:prSet/>
      <dgm:spPr/>
      <dgm:t>
        <a:bodyPr/>
        <a:lstStyle/>
        <a:p>
          <a:r>
            <a:rPr lang="en-US" baseline="0" dirty="0"/>
            <a:t>Breathing support is an important intervention and may be lifesaving on its own (if naloxone is not available).</a:t>
          </a:r>
          <a:endParaRPr lang="en-US" dirty="0"/>
        </a:p>
      </dgm:t>
    </dgm:pt>
    <dgm:pt modelId="{E7EECF54-E5CF-4A42-BC07-98226ED51E98}" type="parTrans" cxnId="{2685D888-893A-441F-A0B5-115AE95B7EE4}">
      <dgm:prSet/>
      <dgm:spPr/>
      <dgm:t>
        <a:bodyPr/>
        <a:lstStyle/>
        <a:p>
          <a:endParaRPr lang="en-US"/>
        </a:p>
      </dgm:t>
    </dgm:pt>
    <dgm:pt modelId="{25BD017E-5BB0-4D3C-A8E9-AA63F3A8F47F}" type="sibTrans" cxnId="{2685D888-893A-441F-A0B5-115AE95B7EE4}">
      <dgm:prSet/>
      <dgm:spPr/>
      <dgm:t>
        <a:bodyPr/>
        <a:lstStyle/>
        <a:p>
          <a:endParaRPr lang="en-US"/>
        </a:p>
      </dgm:t>
    </dgm:pt>
    <dgm:pt modelId="{E53DBD64-416F-4E8C-BD01-04610699EDAB}">
      <dgm:prSet/>
      <dgm:spPr/>
      <dgm:t>
        <a:bodyPr/>
        <a:lstStyle/>
        <a:p>
          <a:r>
            <a:rPr lang="en-US" baseline="0" dirty="0"/>
            <a:t>Rescue breathing, CPR and/or chest compressions can provide vital support to the individual and improve outcomes.</a:t>
          </a:r>
          <a:endParaRPr lang="en-US" dirty="0"/>
        </a:p>
      </dgm:t>
    </dgm:pt>
    <dgm:pt modelId="{6E3CE190-621D-4D76-BA2F-FB59C6C7CAF5}" type="parTrans" cxnId="{097591CC-F0B5-4644-8DBF-C42C849E06D7}">
      <dgm:prSet/>
      <dgm:spPr/>
      <dgm:t>
        <a:bodyPr/>
        <a:lstStyle/>
        <a:p>
          <a:endParaRPr lang="en-US"/>
        </a:p>
      </dgm:t>
    </dgm:pt>
    <dgm:pt modelId="{96D076A8-A1A1-4CEA-B5B8-8E861662CF7A}" type="sibTrans" cxnId="{097591CC-F0B5-4644-8DBF-C42C849E06D7}">
      <dgm:prSet/>
      <dgm:spPr/>
      <dgm:t>
        <a:bodyPr/>
        <a:lstStyle/>
        <a:p>
          <a:endParaRPr lang="en-US"/>
        </a:p>
      </dgm:t>
    </dgm:pt>
    <dgm:pt modelId="{C5F4F842-3259-4689-8F5D-666AE4E8396B}" type="pres">
      <dgm:prSet presAssocID="{307481FF-5C10-4719-B939-F7CDC198D761}" presName="diagram" presStyleCnt="0">
        <dgm:presLayoutVars>
          <dgm:dir/>
          <dgm:resizeHandles val="exact"/>
        </dgm:presLayoutVars>
      </dgm:prSet>
      <dgm:spPr/>
    </dgm:pt>
    <dgm:pt modelId="{3AB6B379-41AB-4731-AECB-78D91BEBC789}" type="pres">
      <dgm:prSet presAssocID="{ABA829EB-12F9-48D8-8AD4-73551A0EF399}" presName="node" presStyleLbl="node1" presStyleIdx="0" presStyleCnt="2">
        <dgm:presLayoutVars>
          <dgm:bulletEnabled val="1"/>
        </dgm:presLayoutVars>
      </dgm:prSet>
      <dgm:spPr/>
    </dgm:pt>
    <dgm:pt modelId="{A2D46395-E000-4EE1-9603-F51B532902EB}" type="pres">
      <dgm:prSet presAssocID="{25BD017E-5BB0-4D3C-A8E9-AA63F3A8F47F}" presName="sibTrans" presStyleCnt="0"/>
      <dgm:spPr/>
    </dgm:pt>
    <dgm:pt modelId="{F2244AED-5A59-4BB1-A4E8-838D638F0F32}" type="pres">
      <dgm:prSet presAssocID="{E53DBD64-416F-4E8C-BD01-04610699EDAB}" presName="node" presStyleLbl="node1" presStyleIdx="1" presStyleCnt="2">
        <dgm:presLayoutVars>
          <dgm:bulletEnabled val="1"/>
        </dgm:presLayoutVars>
      </dgm:prSet>
      <dgm:spPr/>
    </dgm:pt>
  </dgm:ptLst>
  <dgm:cxnLst>
    <dgm:cxn modelId="{1183FE4F-3669-4445-922F-4E04C073A598}" type="presOf" srcId="{ABA829EB-12F9-48D8-8AD4-73551A0EF399}" destId="{3AB6B379-41AB-4731-AECB-78D91BEBC789}" srcOrd="0" destOrd="0" presId="urn:microsoft.com/office/officeart/2005/8/layout/default"/>
    <dgm:cxn modelId="{2685D888-893A-441F-A0B5-115AE95B7EE4}" srcId="{307481FF-5C10-4719-B939-F7CDC198D761}" destId="{ABA829EB-12F9-48D8-8AD4-73551A0EF399}" srcOrd="0" destOrd="0" parTransId="{E7EECF54-E5CF-4A42-BC07-98226ED51E98}" sibTransId="{25BD017E-5BB0-4D3C-A8E9-AA63F3A8F47F}"/>
    <dgm:cxn modelId="{25C373CC-6CAF-4D1B-B265-18FE0800632A}" type="presOf" srcId="{307481FF-5C10-4719-B939-F7CDC198D761}" destId="{C5F4F842-3259-4689-8F5D-666AE4E8396B}" srcOrd="0" destOrd="0" presId="urn:microsoft.com/office/officeart/2005/8/layout/default"/>
    <dgm:cxn modelId="{097591CC-F0B5-4644-8DBF-C42C849E06D7}" srcId="{307481FF-5C10-4719-B939-F7CDC198D761}" destId="{E53DBD64-416F-4E8C-BD01-04610699EDAB}" srcOrd="1" destOrd="0" parTransId="{6E3CE190-621D-4D76-BA2F-FB59C6C7CAF5}" sibTransId="{96D076A8-A1A1-4CEA-B5B8-8E861662CF7A}"/>
    <dgm:cxn modelId="{C2FC30CF-D48E-4FD3-A593-25234C3F82DD}" type="presOf" srcId="{E53DBD64-416F-4E8C-BD01-04610699EDAB}" destId="{F2244AED-5A59-4BB1-A4E8-838D638F0F32}" srcOrd="0" destOrd="0" presId="urn:microsoft.com/office/officeart/2005/8/layout/default"/>
    <dgm:cxn modelId="{59468C9C-CE45-40F3-BA8B-5FAA64E86754}" type="presParOf" srcId="{C5F4F842-3259-4689-8F5D-666AE4E8396B}" destId="{3AB6B379-41AB-4731-AECB-78D91BEBC789}" srcOrd="0" destOrd="0" presId="urn:microsoft.com/office/officeart/2005/8/layout/default"/>
    <dgm:cxn modelId="{630E109A-AF46-48B2-8076-E26BB0B4059C}" type="presParOf" srcId="{C5F4F842-3259-4689-8F5D-666AE4E8396B}" destId="{A2D46395-E000-4EE1-9603-F51B532902EB}" srcOrd="1" destOrd="0" presId="urn:microsoft.com/office/officeart/2005/8/layout/default"/>
    <dgm:cxn modelId="{8531D6DA-3372-403B-BBFF-1BD3CDFE8AD2}" type="presParOf" srcId="{C5F4F842-3259-4689-8F5D-666AE4E8396B}" destId="{F2244AED-5A59-4BB1-A4E8-838D638F0F3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1F8F31-5E05-466E-BCE8-0758063F413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844D5D6-42D4-4A92-B471-D51D50C25CBC}">
      <dgm:prSet/>
      <dgm:spPr/>
      <dgm:t>
        <a:bodyPr/>
        <a:lstStyle/>
        <a:p>
          <a:r>
            <a:rPr lang="en-US" dirty="0"/>
            <a:t>Breathing improves and person becomes responsive within 2-3 minutes </a:t>
          </a:r>
        </a:p>
      </dgm:t>
    </dgm:pt>
    <dgm:pt modelId="{C10A5793-617A-4268-A8DF-8F9D3D71CF8C}" type="parTrans" cxnId="{A237D14E-1ABE-43E7-9A4F-349DDB6B0354}">
      <dgm:prSet/>
      <dgm:spPr/>
      <dgm:t>
        <a:bodyPr/>
        <a:lstStyle/>
        <a:p>
          <a:endParaRPr lang="en-US"/>
        </a:p>
      </dgm:t>
    </dgm:pt>
    <dgm:pt modelId="{907C80E9-A25B-4513-A73B-5619D053EA63}" type="sibTrans" cxnId="{A237D14E-1ABE-43E7-9A4F-349DDB6B0354}">
      <dgm:prSet/>
      <dgm:spPr/>
      <dgm:t>
        <a:bodyPr/>
        <a:lstStyle/>
        <a:p>
          <a:endParaRPr lang="en-US"/>
        </a:p>
      </dgm:t>
    </dgm:pt>
    <dgm:pt modelId="{951F8809-6892-4BE8-9DAC-B4F900A876DB}">
      <dgm:prSet/>
      <dgm:spPr/>
      <dgm:t>
        <a:bodyPr/>
        <a:lstStyle/>
        <a:p>
          <a:r>
            <a:rPr lang="en-US" dirty="0"/>
            <a:t>Person starts breathing within 2-3 minutes but remains groggy and not fully responsive</a:t>
          </a:r>
        </a:p>
      </dgm:t>
    </dgm:pt>
    <dgm:pt modelId="{15B0EA7F-D331-4BF9-8D87-8FBDEB85479C}" type="parTrans" cxnId="{624E3B30-B4B1-4E8F-8A37-0F440C936FA1}">
      <dgm:prSet/>
      <dgm:spPr/>
      <dgm:t>
        <a:bodyPr/>
        <a:lstStyle/>
        <a:p>
          <a:endParaRPr lang="en-US"/>
        </a:p>
      </dgm:t>
    </dgm:pt>
    <dgm:pt modelId="{58D23224-EB82-4D0D-BE6F-AB5FAFA1BC18}" type="sibTrans" cxnId="{624E3B30-B4B1-4E8F-8A37-0F440C936FA1}">
      <dgm:prSet/>
      <dgm:spPr/>
      <dgm:t>
        <a:bodyPr/>
        <a:lstStyle/>
        <a:p>
          <a:endParaRPr lang="en-US"/>
        </a:p>
      </dgm:t>
    </dgm:pt>
    <dgm:pt modelId="{40AFFD57-4DD3-432D-9BEA-D831922D6C05}">
      <dgm:prSet/>
      <dgm:spPr/>
      <dgm:t>
        <a:bodyPr/>
        <a:lstStyle/>
        <a:p>
          <a:r>
            <a:rPr lang="en-US" dirty="0"/>
            <a:t>Person does not respond to first dose and naloxone must be repeated in 2-3 minutes (continue to provide ventilation support)</a:t>
          </a:r>
        </a:p>
      </dgm:t>
    </dgm:pt>
    <dgm:pt modelId="{D1D3F4D0-97D1-42C3-BF90-004F5E866BED}" type="parTrans" cxnId="{F0C28442-DEA3-435D-8CE8-2516EF4FE00D}">
      <dgm:prSet/>
      <dgm:spPr/>
      <dgm:t>
        <a:bodyPr/>
        <a:lstStyle/>
        <a:p>
          <a:endParaRPr lang="en-US"/>
        </a:p>
      </dgm:t>
    </dgm:pt>
    <dgm:pt modelId="{10A604A0-8B6D-4144-B358-335811CE3160}" type="sibTrans" cxnId="{F0C28442-DEA3-435D-8CE8-2516EF4FE00D}">
      <dgm:prSet/>
      <dgm:spPr/>
      <dgm:t>
        <a:bodyPr/>
        <a:lstStyle/>
        <a:p>
          <a:endParaRPr lang="en-US"/>
        </a:p>
      </dgm:t>
    </dgm:pt>
    <dgm:pt modelId="{D579B2C3-399B-44C9-8F6A-4ADAA5473DE2}">
      <dgm:prSet/>
      <dgm:spPr/>
      <dgm:t>
        <a:bodyPr/>
        <a:lstStyle/>
        <a:p>
          <a:endParaRPr lang="en-US"/>
        </a:p>
      </dgm:t>
    </dgm:pt>
    <dgm:pt modelId="{D4D6F20F-6458-4CF8-B942-2B8B80264C97}" type="sibTrans" cxnId="{7FE5C5B5-C027-4584-99F1-AE58B3E1B5D6}">
      <dgm:prSet/>
      <dgm:spPr/>
      <dgm:t>
        <a:bodyPr/>
        <a:lstStyle/>
        <a:p>
          <a:endParaRPr lang="en-US"/>
        </a:p>
      </dgm:t>
    </dgm:pt>
    <dgm:pt modelId="{2C4C5F29-AF18-4040-A73C-721F9F1AE58A}" type="parTrans" cxnId="{7FE5C5B5-C027-4584-99F1-AE58B3E1B5D6}">
      <dgm:prSet/>
      <dgm:spPr/>
      <dgm:t>
        <a:bodyPr/>
        <a:lstStyle/>
        <a:p>
          <a:endParaRPr lang="en-US"/>
        </a:p>
      </dgm:t>
    </dgm:pt>
    <dgm:pt modelId="{3063F196-7E41-4880-94BD-515282BA5F0C}" type="pres">
      <dgm:prSet presAssocID="{091F8F31-5E05-466E-BCE8-0758063F4137}" presName="vert0" presStyleCnt="0">
        <dgm:presLayoutVars>
          <dgm:dir/>
          <dgm:animOne val="branch"/>
          <dgm:animLvl val="lvl"/>
        </dgm:presLayoutVars>
      </dgm:prSet>
      <dgm:spPr/>
    </dgm:pt>
    <dgm:pt modelId="{6503A20D-9DB0-4699-AE23-E5AEDA278932}" type="pres">
      <dgm:prSet presAssocID="{D579B2C3-399B-44C9-8F6A-4ADAA5473DE2}" presName="thickLine" presStyleLbl="alignNode1" presStyleIdx="0" presStyleCnt="1"/>
      <dgm:spPr/>
    </dgm:pt>
    <dgm:pt modelId="{EC45A375-8EC2-418F-B265-F7324E65D5A2}" type="pres">
      <dgm:prSet presAssocID="{D579B2C3-399B-44C9-8F6A-4ADAA5473DE2}" presName="horz1" presStyleCnt="0"/>
      <dgm:spPr/>
    </dgm:pt>
    <dgm:pt modelId="{64C85C11-DBE3-4700-B8D9-BF25E92B8F21}" type="pres">
      <dgm:prSet presAssocID="{D579B2C3-399B-44C9-8F6A-4ADAA5473DE2}" presName="tx1" presStyleLbl="revTx" presStyleIdx="0" presStyleCnt="4"/>
      <dgm:spPr/>
    </dgm:pt>
    <dgm:pt modelId="{DB0E5C22-14CA-4C29-844F-EEC5066EC956}" type="pres">
      <dgm:prSet presAssocID="{D579B2C3-399B-44C9-8F6A-4ADAA5473DE2}" presName="vert1" presStyleCnt="0"/>
      <dgm:spPr/>
    </dgm:pt>
    <dgm:pt modelId="{114BA98F-F98C-4B2A-871C-5C3957D43703}" type="pres">
      <dgm:prSet presAssocID="{9844D5D6-42D4-4A92-B471-D51D50C25CBC}" presName="vertSpace2a" presStyleCnt="0"/>
      <dgm:spPr/>
    </dgm:pt>
    <dgm:pt modelId="{7D5FFEEB-B1C4-4537-9676-73162BABA377}" type="pres">
      <dgm:prSet presAssocID="{9844D5D6-42D4-4A92-B471-D51D50C25CBC}" presName="horz2" presStyleCnt="0"/>
      <dgm:spPr/>
    </dgm:pt>
    <dgm:pt modelId="{BA2B1CDC-3E82-45BB-A27D-809C6E572350}" type="pres">
      <dgm:prSet presAssocID="{9844D5D6-42D4-4A92-B471-D51D50C25CBC}" presName="horzSpace2" presStyleCnt="0"/>
      <dgm:spPr/>
    </dgm:pt>
    <dgm:pt modelId="{6B6AFFE8-11C3-42BF-822C-E70AE732D36A}" type="pres">
      <dgm:prSet presAssocID="{9844D5D6-42D4-4A92-B471-D51D50C25CBC}" presName="tx2" presStyleLbl="revTx" presStyleIdx="1" presStyleCnt="4" custScaleX="268961" custLinFactNeighborX="-24311" custLinFactNeighborY="2983"/>
      <dgm:spPr/>
    </dgm:pt>
    <dgm:pt modelId="{740A5104-F931-4FEB-B63B-CDCE17E44E9A}" type="pres">
      <dgm:prSet presAssocID="{9844D5D6-42D4-4A92-B471-D51D50C25CBC}" presName="vert2" presStyleCnt="0"/>
      <dgm:spPr/>
    </dgm:pt>
    <dgm:pt modelId="{7EE83DF1-8E77-467D-8D11-AB684919CDED}" type="pres">
      <dgm:prSet presAssocID="{9844D5D6-42D4-4A92-B471-D51D50C25CBC}" presName="thinLine2b" presStyleLbl="callout" presStyleIdx="0" presStyleCnt="3">
        <dgm:style>
          <a:lnRef idx="2">
            <a:schemeClr val="accent5">
              <a:shade val="50000"/>
            </a:schemeClr>
          </a:lnRef>
          <a:fillRef idx="1">
            <a:schemeClr val="accent5"/>
          </a:fillRef>
          <a:effectRef idx="0">
            <a:schemeClr val="accent5"/>
          </a:effectRef>
          <a:fontRef idx="minor">
            <a:schemeClr val="lt1"/>
          </a:fontRef>
        </dgm:style>
      </dgm:prSet>
      <dgm:spPr/>
    </dgm:pt>
    <dgm:pt modelId="{8685BE1B-47BC-4855-AE2B-1200C1ED21FB}" type="pres">
      <dgm:prSet presAssocID="{9844D5D6-42D4-4A92-B471-D51D50C25CBC}" presName="vertSpace2b" presStyleCnt="0"/>
      <dgm:spPr/>
    </dgm:pt>
    <dgm:pt modelId="{C57DD9DF-B3C2-4AD3-BEAE-700B8A4CD5EF}" type="pres">
      <dgm:prSet presAssocID="{951F8809-6892-4BE8-9DAC-B4F900A876DB}" presName="horz2" presStyleCnt="0"/>
      <dgm:spPr/>
    </dgm:pt>
    <dgm:pt modelId="{87E6F971-1F14-4D8D-9592-202A799B5833}" type="pres">
      <dgm:prSet presAssocID="{951F8809-6892-4BE8-9DAC-B4F900A876DB}" presName="horzSpace2" presStyleCnt="0"/>
      <dgm:spPr/>
    </dgm:pt>
    <dgm:pt modelId="{F1ACFF0E-81B9-4956-B1FC-20B69065817C}" type="pres">
      <dgm:prSet presAssocID="{951F8809-6892-4BE8-9DAC-B4F900A876DB}" presName="tx2" presStyleLbl="revTx" presStyleIdx="2" presStyleCnt="4" custScaleX="292838" custLinFactNeighborX="-22264" custLinFactNeighborY="1988"/>
      <dgm:spPr/>
    </dgm:pt>
    <dgm:pt modelId="{9907B234-4892-4883-BA21-363766E46BD6}" type="pres">
      <dgm:prSet presAssocID="{951F8809-6892-4BE8-9DAC-B4F900A876DB}" presName="vert2" presStyleCnt="0"/>
      <dgm:spPr/>
    </dgm:pt>
    <dgm:pt modelId="{8C6CF90B-ABA1-4A06-A308-394E67D4FE40}" type="pres">
      <dgm:prSet presAssocID="{951F8809-6892-4BE8-9DAC-B4F900A876DB}" presName="thinLine2b" presStyleLbl="callout" presStyleIdx="1" presStyleCnt="3"/>
      <dgm:spPr/>
    </dgm:pt>
    <dgm:pt modelId="{C8AE0AC6-E2D3-437C-BD38-80A7CD9B2E2B}" type="pres">
      <dgm:prSet presAssocID="{951F8809-6892-4BE8-9DAC-B4F900A876DB}" presName="vertSpace2b" presStyleCnt="0"/>
      <dgm:spPr/>
    </dgm:pt>
    <dgm:pt modelId="{513555FA-C3CB-4A47-8DED-B1C145085A9C}" type="pres">
      <dgm:prSet presAssocID="{40AFFD57-4DD3-432D-9BEA-D831922D6C05}" presName="horz2" presStyleCnt="0"/>
      <dgm:spPr/>
    </dgm:pt>
    <dgm:pt modelId="{1FE03B6D-5677-4F06-9718-48AB1DE8E34B}" type="pres">
      <dgm:prSet presAssocID="{40AFFD57-4DD3-432D-9BEA-D831922D6C05}" presName="horzSpace2" presStyleCnt="0"/>
      <dgm:spPr/>
    </dgm:pt>
    <dgm:pt modelId="{3980F020-45FF-45AF-BB24-BDBBC58E13AD}" type="pres">
      <dgm:prSet presAssocID="{40AFFD57-4DD3-432D-9BEA-D831922D6C05}" presName="tx2" presStyleLbl="revTx" presStyleIdx="3" presStyleCnt="4" custScaleX="310750" custLinFactNeighborX="-20691" custLinFactNeighborY="-3625"/>
      <dgm:spPr/>
    </dgm:pt>
    <dgm:pt modelId="{92683623-5F70-47D9-9AC2-26CE308A07A5}" type="pres">
      <dgm:prSet presAssocID="{40AFFD57-4DD3-432D-9BEA-D831922D6C05}" presName="vert2" presStyleCnt="0"/>
      <dgm:spPr/>
    </dgm:pt>
    <dgm:pt modelId="{72AB909F-0C0C-4F67-806B-9E79FB07C87D}" type="pres">
      <dgm:prSet presAssocID="{40AFFD57-4DD3-432D-9BEA-D831922D6C05}" presName="thinLine2b" presStyleLbl="callout" presStyleIdx="2" presStyleCnt="3"/>
      <dgm:spPr/>
    </dgm:pt>
    <dgm:pt modelId="{2F981AEC-D4B4-4135-BAD4-3AFAD4599A27}" type="pres">
      <dgm:prSet presAssocID="{40AFFD57-4DD3-432D-9BEA-D831922D6C05}" presName="vertSpace2b" presStyleCnt="0"/>
      <dgm:spPr/>
    </dgm:pt>
  </dgm:ptLst>
  <dgm:cxnLst>
    <dgm:cxn modelId="{E681E00C-367E-4922-B725-E47F2BE557B9}" type="presOf" srcId="{D579B2C3-399B-44C9-8F6A-4ADAA5473DE2}" destId="{64C85C11-DBE3-4700-B8D9-BF25E92B8F21}" srcOrd="0" destOrd="0" presId="urn:microsoft.com/office/officeart/2008/layout/LinedList"/>
    <dgm:cxn modelId="{B94EAD23-C385-45A9-856F-9CBA6F2FAFDB}" type="presOf" srcId="{951F8809-6892-4BE8-9DAC-B4F900A876DB}" destId="{F1ACFF0E-81B9-4956-B1FC-20B69065817C}" srcOrd="0" destOrd="0" presId="urn:microsoft.com/office/officeart/2008/layout/LinedList"/>
    <dgm:cxn modelId="{624E3B30-B4B1-4E8F-8A37-0F440C936FA1}" srcId="{D579B2C3-399B-44C9-8F6A-4ADAA5473DE2}" destId="{951F8809-6892-4BE8-9DAC-B4F900A876DB}" srcOrd="1" destOrd="0" parTransId="{15B0EA7F-D331-4BF9-8D87-8FBDEB85479C}" sibTransId="{58D23224-EB82-4D0D-BE6F-AB5FAFA1BC18}"/>
    <dgm:cxn modelId="{782C2660-C9A3-4B13-B81B-E2992EB73444}" type="presOf" srcId="{9844D5D6-42D4-4A92-B471-D51D50C25CBC}" destId="{6B6AFFE8-11C3-42BF-822C-E70AE732D36A}" srcOrd="0" destOrd="0" presId="urn:microsoft.com/office/officeart/2008/layout/LinedList"/>
    <dgm:cxn modelId="{F0C28442-DEA3-435D-8CE8-2516EF4FE00D}" srcId="{D579B2C3-399B-44C9-8F6A-4ADAA5473DE2}" destId="{40AFFD57-4DD3-432D-9BEA-D831922D6C05}" srcOrd="2" destOrd="0" parTransId="{D1D3F4D0-97D1-42C3-BF90-004F5E866BED}" sibTransId="{10A604A0-8B6D-4144-B358-335811CE3160}"/>
    <dgm:cxn modelId="{0D68F964-A1CA-41E2-BBFC-ECBD64617EB4}" type="presOf" srcId="{091F8F31-5E05-466E-BCE8-0758063F4137}" destId="{3063F196-7E41-4880-94BD-515282BA5F0C}" srcOrd="0" destOrd="0" presId="urn:microsoft.com/office/officeart/2008/layout/LinedList"/>
    <dgm:cxn modelId="{A237D14E-1ABE-43E7-9A4F-349DDB6B0354}" srcId="{D579B2C3-399B-44C9-8F6A-4ADAA5473DE2}" destId="{9844D5D6-42D4-4A92-B471-D51D50C25CBC}" srcOrd="0" destOrd="0" parTransId="{C10A5793-617A-4268-A8DF-8F9D3D71CF8C}" sibTransId="{907C80E9-A25B-4513-A73B-5619D053EA63}"/>
    <dgm:cxn modelId="{A53AB193-1E3B-49E7-A817-8C2CAB147A05}" type="presOf" srcId="{40AFFD57-4DD3-432D-9BEA-D831922D6C05}" destId="{3980F020-45FF-45AF-BB24-BDBBC58E13AD}" srcOrd="0" destOrd="0" presId="urn:microsoft.com/office/officeart/2008/layout/LinedList"/>
    <dgm:cxn modelId="{7FE5C5B5-C027-4584-99F1-AE58B3E1B5D6}" srcId="{091F8F31-5E05-466E-BCE8-0758063F4137}" destId="{D579B2C3-399B-44C9-8F6A-4ADAA5473DE2}" srcOrd="0" destOrd="0" parTransId="{2C4C5F29-AF18-4040-A73C-721F9F1AE58A}" sibTransId="{D4D6F20F-6458-4CF8-B942-2B8B80264C97}"/>
    <dgm:cxn modelId="{FC589897-65E9-4738-B292-03CFD9C32763}" type="presParOf" srcId="{3063F196-7E41-4880-94BD-515282BA5F0C}" destId="{6503A20D-9DB0-4699-AE23-E5AEDA278932}" srcOrd="0" destOrd="0" presId="urn:microsoft.com/office/officeart/2008/layout/LinedList"/>
    <dgm:cxn modelId="{B5B335FA-946A-456A-AE3D-87C44038E01C}" type="presParOf" srcId="{3063F196-7E41-4880-94BD-515282BA5F0C}" destId="{EC45A375-8EC2-418F-B265-F7324E65D5A2}" srcOrd="1" destOrd="0" presId="urn:microsoft.com/office/officeart/2008/layout/LinedList"/>
    <dgm:cxn modelId="{8A17E32A-C8D2-4E86-A74B-7793F1DFC447}" type="presParOf" srcId="{EC45A375-8EC2-418F-B265-F7324E65D5A2}" destId="{64C85C11-DBE3-4700-B8D9-BF25E92B8F21}" srcOrd="0" destOrd="0" presId="urn:microsoft.com/office/officeart/2008/layout/LinedList"/>
    <dgm:cxn modelId="{19AD4C17-6717-41CF-8B5E-C6098FF5E8FC}" type="presParOf" srcId="{EC45A375-8EC2-418F-B265-F7324E65D5A2}" destId="{DB0E5C22-14CA-4C29-844F-EEC5066EC956}" srcOrd="1" destOrd="0" presId="urn:microsoft.com/office/officeart/2008/layout/LinedList"/>
    <dgm:cxn modelId="{98EC96D1-A414-4911-AAAD-C92CA1EE04B6}" type="presParOf" srcId="{DB0E5C22-14CA-4C29-844F-EEC5066EC956}" destId="{114BA98F-F98C-4B2A-871C-5C3957D43703}" srcOrd="0" destOrd="0" presId="urn:microsoft.com/office/officeart/2008/layout/LinedList"/>
    <dgm:cxn modelId="{940B065F-D775-446F-B29A-34C60A9BD786}" type="presParOf" srcId="{DB0E5C22-14CA-4C29-844F-EEC5066EC956}" destId="{7D5FFEEB-B1C4-4537-9676-73162BABA377}" srcOrd="1" destOrd="0" presId="urn:microsoft.com/office/officeart/2008/layout/LinedList"/>
    <dgm:cxn modelId="{A87447B6-8C9B-4A71-B7A3-9CC045B0C4A5}" type="presParOf" srcId="{7D5FFEEB-B1C4-4537-9676-73162BABA377}" destId="{BA2B1CDC-3E82-45BB-A27D-809C6E572350}" srcOrd="0" destOrd="0" presId="urn:microsoft.com/office/officeart/2008/layout/LinedList"/>
    <dgm:cxn modelId="{C542EA24-F570-40CD-8B9E-E0FA13B11622}" type="presParOf" srcId="{7D5FFEEB-B1C4-4537-9676-73162BABA377}" destId="{6B6AFFE8-11C3-42BF-822C-E70AE732D36A}" srcOrd="1" destOrd="0" presId="urn:microsoft.com/office/officeart/2008/layout/LinedList"/>
    <dgm:cxn modelId="{D2E80DDA-8E87-4886-8375-4AA113127DF7}" type="presParOf" srcId="{7D5FFEEB-B1C4-4537-9676-73162BABA377}" destId="{740A5104-F931-4FEB-B63B-CDCE17E44E9A}" srcOrd="2" destOrd="0" presId="urn:microsoft.com/office/officeart/2008/layout/LinedList"/>
    <dgm:cxn modelId="{3DF13F6A-2DE9-4402-9D9F-5B8E40441636}" type="presParOf" srcId="{DB0E5C22-14CA-4C29-844F-EEC5066EC956}" destId="{7EE83DF1-8E77-467D-8D11-AB684919CDED}" srcOrd="2" destOrd="0" presId="urn:microsoft.com/office/officeart/2008/layout/LinedList"/>
    <dgm:cxn modelId="{F0E20A92-2B22-49CE-B990-B66D17D6CACD}" type="presParOf" srcId="{DB0E5C22-14CA-4C29-844F-EEC5066EC956}" destId="{8685BE1B-47BC-4855-AE2B-1200C1ED21FB}" srcOrd="3" destOrd="0" presId="urn:microsoft.com/office/officeart/2008/layout/LinedList"/>
    <dgm:cxn modelId="{81C2ED14-3358-4F2F-9EED-DEE464F4E218}" type="presParOf" srcId="{DB0E5C22-14CA-4C29-844F-EEC5066EC956}" destId="{C57DD9DF-B3C2-4AD3-BEAE-700B8A4CD5EF}" srcOrd="4" destOrd="0" presId="urn:microsoft.com/office/officeart/2008/layout/LinedList"/>
    <dgm:cxn modelId="{D911C20F-8583-4169-A43B-CC03C5EA98DA}" type="presParOf" srcId="{C57DD9DF-B3C2-4AD3-BEAE-700B8A4CD5EF}" destId="{87E6F971-1F14-4D8D-9592-202A799B5833}" srcOrd="0" destOrd="0" presId="urn:microsoft.com/office/officeart/2008/layout/LinedList"/>
    <dgm:cxn modelId="{6E474EB9-5371-487E-8B5E-70D42538F4CD}" type="presParOf" srcId="{C57DD9DF-B3C2-4AD3-BEAE-700B8A4CD5EF}" destId="{F1ACFF0E-81B9-4956-B1FC-20B69065817C}" srcOrd="1" destOrd="0" presId="urn:microsoft.com/office/officeart/2008/layout/LinedList"/>
    <dgm:cxn modelId="{5F9E652F-BC06-4B53-9DEA-5A9FF290EA9F}" type="presParOf" srcId="{C57DD9DF-B3C2-4AD3-BEAE-700B8A4CD5EF}" destId="{9907B234-4892-4883-BA21-363766E46BD6}" srcOrd="2" destOrd="0" presId="urn:microsoft.com/office/officeart/2008/layout/LinedList"/>
    <dgm:cxn modelId="{3D8246DB-27AE-4F25-A4BB-CEBD9852E738}" type="presParOf" srcId="{DB0E5C22-14CA-4C29-844F-EEC5066EC956}" destId="{8C6CF90B-ABA1-4A06-A308-394E67D4FE40}" srcOrd="5" destOrd="0" presId="urn:microsoft.com/office/officeart/2008/layout/LinedList"/>
    <dgm:cxn modelId="{2D969E2B-561D-401C-94D3-43E439E93546}" type="presParOf" srcId="{DB0E5C22-14CA-4C29-844F-EEC5066EC956}" destId="{C8AE0AC6-E2D3-437C-BD38-80A7CD9B2E2B}" srcOrd="6" destOrd="0" presId="urn:microsoft.com/office/officeart/2008/layout/LinedList"/>
    <dgm:cxn modelId="{1CB36192-A036-41F6-820C-81478D89497B}" type="presParOf" srcId="{DB0E5C22-14CA-4C29-844F-EEC5066EC956}" destId="{513555FA-C3CB-4A47-8DED-B1C145085A9C}" srcOrd="7" destOrd="0" presId="urn:microsoft.com/office/officeart/2008/layout/LinedList"/>
    <dgm:cxn modelId="{60ADB82E-BC82-41CB-BCC7-7EA6B8A8FC6A}" type="presParOf" srcId="{513555FA-C3CB-4A47-8DED-B1C145085A9C}" destId="{1FE03B6D-5677-4F06-9718-48AB1DE8E34B}" srcOrd="0" destOrd="0" presId="urn:microsoft.com/office/officeart/2008/layout/LinedList"/>
    <dgm:cxn modelId="{8C27469D-BAC7-499E-82EE-4731E2DCBB71}" type="presParOf" srcId="{513555FA-C3CB-4A47-8DED-B1C145085A9C}" destId="{3980F020-45FF-45AF-BB24-BDBBC58E13AD}" srcOrd="1" destOrd="0" presId="urn:microsoft.com/office/officeart/2008/layout/LinedList"/>
    <dgm:cxn modelId="{33508EE0-A479-443A-8770-A756FE527B4C}" type="presParOf" srcId="{513555FA-C3CB-4A47-8DED-B1C145085A9C}" destId="{92683623-5F70-47D9-9AC2-26CE308A07A5}" srcOrd="2" destOrd="0" presId="urn:microsoft.com/office/officeart/2008/layout/LinedList"/>
    <dgm:cxn modelId="{ADC4E96D-58D3-42E2-AD56-ED09FE9EA74C}" type="presParOf" srcId="{DB0E5C22-14CA-4C29-844F-EEC5066EC956}" destId="{72AB909F-0C0C-4F67-806B-9E79FB07C87D}" srcOrd="8" destOrd="0" presId="urn:microsoft.com/office/officeart/2008/layout/LinedList"/>
    <dgm:cxn modelId="{77573A4F-E729-4A18-B968-40ED4EBAE3AF}" type="presParOf" srcId="{DB0E5C22-14CA-4C29-844F-EEC5066EC956}" destId="{2F981AEC-D4B4-4135-BAD4-3AFAD4599A2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860705-ED3C-4C2D-892A-357A0F063989}"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2603EE72-F8BD-486E-BB99-BE1472312686}">
      <dgm:prSet/>
      <dgm:spPr/>
      <dgm:t>
        <a:bodyPr/>
        <a:lstStyle/>
        <a:p>
          <a:pPr>
            <a:tabLst>
              <a:tab pos="5599113" algn="l"/>
            </a:tabLst>
          </a:pPr>
          <a:r>
            <a:rPr lang="en-US" baseline="0" dirty="0"/>
            <a:t>Overdose prevention education and naloxone distribution (OEND) are feasible and cost-effective methods that have been shown to reduce fatal overdose in communities and increase enrollment in drug treatment.</a:t>
          </a:r>
          <a:endParaRPr lang="en-US" dirty="0"/>
        </a:p>
      </dgm:t>
    </dgm:pt>
    <dgm:pt modelId="{CB53594B-645D-4CEC-B30A-5C7C935CA965}" type="parTrans" cxnId="{0BD56654-D7F0-4469-8CFA-008E473C74AA}">
      <dgm:prSet/>
      <dgm:spPr/>
      <dgm:t>
        <a:bodyPr/>
        <a:lstStyle/>
        <a:p>
          <a:endParaRPr lang="en-US"/>
        </a:p>
      </dgm:t>
    </dgm:pt>
    <dgm:pt modelId="{CBE25238-EFCC-498B-8AF1-545E34ADD6E8}" type="sibTrans" cxnId="{0BD56654-D7F0-4469-8CFA-008E473C74AA}">
      <dgm:prSet/>
      <dgm:spPr/>
      <dgm:t>
        <a:bodyPr/>
        <a:lstStyle/>
        <a:p>
          <a:endParaRPr lang="en-US"/>
        </a:p>
      </dgm:t>
    </dgm:pt>
    <dgm:pt modelId="{45A9B856-6020-406B-911A-96D7CC466857}">
      <dgm:prSet/>
      <dgm:spPr/>
      <dgm:t>
        <a:bodyPr/>
        <a:lstStyle/>
        <a:p>
          <a:r>
            <a:rPr lang="en-US" baseline="0" dirty="0"/>
            <a:t>Lay responders, armed with knowledge, skills, and resources, are willing and able to identify an overdose and administer naloxone, resulting in lives saved.</a:t>
          </a:r>
          <a:endParaRPr lang="en-US" dirty="0"/>
        </a:p>
      </dgm:t>
    </dgm:pt>
    <dgm:pt modelId="{F0B33EBE-7CEC-485A-82CC-096C3B261860}" type="parTrans" cxnId="{A86940A8-FE6D-42AE-83F5-C727FD5050DE}">
      <dgm:prSet/>
      <dgm:spPr/>
      <dgm:t>
        <a:bodyPr/>
        <a:lstStyle/>
        <a:p>
          <a:endParaRPr lang="en-US"/>
        </a:p>
      </dgm:t>
    </dgm:pt>
    <dgm:pt modelId="{8B7D1FD7-2825-4820-B501-C12101277924}" type="sibTrans" cxnId="{A86940A8-FE6D-42AE-83F5-C727FD5050DE}">
      <dgm:prSet/>
      <dgm:spPr/>
      <dgm:t>
        <a:bodyPr/>
        <a:lstStyle/>
        <a:p>
          <a:endParaRPr lang="en-US"/>
        </a:p>
      </dgm:t>
    </dgm:pt>
    <dgm:pt modelId="{9B7E1950-D41A-4A19-B17D-F313CB05A856}" type="pres">
      <dgm:prSet presAssocID="{0C860705-ED3C-4C2D-892A-357A0F063989}" presName="outerComposite" presStyleCnt="0">
        <dgm:presLayoutVars>
          <dgm:chMax val="5"/>
          <dgm:dir/>
          <dgm:resizeHandles val="exact"/>
        </dgm:presLayoutVars>
      </dgm:prSet>
      <dgm:spPr/>
    </dgm:pt>
    <dgm:pt modelId="{E356CCAA-CDAF-4CB5-BEDE-96648E499454}" type="pres">
      <dgm:prSet presAssocID="{0C860705-ED3C-4C2D-892A-357A0F063989}" presName="dummyMaxCanvas" presStyleCnt="0">
        <dgm:presLayoutVars/>
      </dgm:prSet>
      <dgm:spPr/>
    </dgm:pt>
    <dgm:pt modelId="{C15BEBB5-938C-4C47-A230-AC91D25D383B}" type="pres">
      <dgm:prSet presAssocID="{0C860705-ED3C-4C2D-892A-357A0F063989}" presName="TwoNodes_1" presStyleLbl="node1" presStyleIdx="0" presStyleCnt="2">
        <dgm:presLayoutVars>
          <dgm:bulletEnabled val="1"/>
        </dgm:presLayoutVars>
      </dgm:prSet>
      <dgm:spPr/>
    </dgm:pt>
    <dgm:pt modelId="{E4B0154D-B376-4C14-848D-6DDBB576A934}" type="pres">
      <dgm:prSet presAssocID="{0C860705-ED3C-4C2D-892A-357A0F063989}" presName="TwoNodes_2" presStyleLbl="node1" presStyleIdx="1" presStyleCnt="2">
        <dgm:presLayoutVars>
          <dgm:bulletEnabled val="1"/>
        </dgm:presLayoutVars>
      </dgm:prSet>
      <dgm:spPr/>
    </dgm:pt>
    <dgm:pt modelId="{3199863C-9C2F-4B71-884F-C1E3B798C522}" type="pres">
      <dgm:prSet presAssocID="{0C860705-ED3C-4C2D-892A-357A0F063989}" presName="TwoConn_1-2" presStyleLbl="fgAccFollowNode1" presStyleIdx="0" presStyleCnt="1">
        <dgm:presLayoutVars>
          <dgm:bulletEnabled val="1"/>
        </dgm:presLayoutVars>
      </dgm:prSet>
      <dgm:spPr/>
    </dgm:pt>
    <dgm:pt modelId="{92ABD9AD-7E4A-4A16-A035-284046FB9A37}" type="pres">
      <dgm:prSet presAssocID="{0C860705-ED3C-4C2D-892A-357A0F063989}" presName="TwoNodes_1_text" presStyleLbl="node1" presStyleIdx="1" presStyleCnt="2">
        <dgm:presLayoutVars>
          <dgm:bulletEnabled val="1"/>
        </dgm:presLayoutVars>
      </dgm:prSet>
      <dgm:spPr/>
    </dgm:pt>
    <dgm:pt modelId="{7C07D79E-02F1-476D-AB2E-C6B90EEF1DA4}" type="pres">
      <dgm:prSet presAssocID="{0C860705-ED3C-4C2D-892A-357A0F063989}" presName="TwoNodes_2_text" presStyleLbl="node1" presStyleIdx="1" presStyleCnt="2">
        <dgm:presLayoutVars>
          <dgm:bulletEnabled val="1"/>
        </dgm:presLayoutVars>
      </dgm:prSet>
      <dgm:spPr/>
    </dgm:pt>
  </dgm:ptLst>
  <dgm:cxnLst>
    <dgm:cxn modelId="{E14FCD04-C58E-4062-94BA-1E94EB6DA8B6}" type="presOf" srcId="{2603EE72-F8BD-486E-BB99-BE1472312686}" destId="{92ABD9AD-7E4A-4A16-A035-284046FB9A37}" srcOrd="1" destOrd="0" presId="urn:microsoft.com/office/officeart/2005/8/layout/vProcess5"/>
    <dgm:cxn modelId="{88D3EF6A-FDE9-4DD4-9897-FE2E6F62EF9B}" type="presOf" srcId="{0C860705-ED3C-4C2D-892A-357A0F063989}" destId="{9B7E1950-D41A-4A19-B17D-F313CB05A856}" srcOrd="0" destOrd="0" presId="urn:microsoft.com/office/officeart/2005/8/layout/vProcess5"/>
    <dgm:cxn modelId="{0BD56654-D7F0-4469-8CFA-008E473C74AA}" srcId="{0C860705-ED3C-4C2D-892A-357A0F063989}" destId="{2603EE72-F8BD-486E-BB99-BE1472312686}" srcOrd="0" destOrd="0" parTransId="{CB53594B-645D-4CEC-B30A-5C7C935CA965}" sibTransId="{CBE25238-EFCC-498B-8AF1-545E34ADD6E8}"/>
    <dgm:cxn modelId="{80021188-327F-4E32-AA1D-BAF439BABFA3}" type="presOf" srcId="{2603EE72-F8BD-486E-BB99-BE1472312686}" destId="{C15BEBB5-938C-4C47-A230-AC91D25D383B}" srcOrd="0" destOrd="0" presId="urn:microsoft.com/office/officeart/2005/8/layout/vProcess5"/>
    <dgm:cxn modelId="{CD175993-000B-4D90-B837-6943D110D276}" type="presOf" srcId="{45A9B856-6020-406B-911A-96D7CC466857}" destId="{7C07D79E-02F1-476D-AB2E-C6B90EEF1DA4}" srcOrd="1" destOrd="0" presId="urn:microsoft.com/office/officeart/2005/8/layout/vProcess5"/>
    <dgm:cxn modelId="{2A8E6CA3-016A-4249-B54A-74CCB110AFF9}" type="presOf" srcId="{45A9B856-6020-406B-911A-96D7CC466857}" destId="{E4B0154D-B376-4C14-848D-6DDBB576A934}" srcOrd="0" destOrd="0" presId="urn:microsoft.com/office/officeart/2005/8/layout/vProcess5"/>
    <dgm:cxn modelId="{A86940A8-FE6D-42AE-83F5-C727FD5050DE}" srcId="{0C860705-ED3C-4C2D-892A-357A0F063989}" destId="{45A9B856-6020-406B-911A-96D7CC466857}" srcOrd="1" destOrd="0" parTransId="{F0B33EBE-7CEC-485A-82CC-096C3B261860}" sibTransId="{8B7D1FD7-2825-4820-B501-C12101277924}"/>
    <dgm:cxn modelId="{AAF77DF9-8B5A-42F3-9F4C-3191E2A0E188}" type="presOf" srcId="{CBE25238-EFCC-498B-8AF1-545E34ADD6E8}" destId="{3199863C-9C2F-4B71-884F-C1E3B798C522}" srcOrd="0" destOrd="0" presId="urn:microsoft.com/office/officeart/2005/8/layout/vProcess5"/>
    <dgm:cxn modelId="{15F5369D-D77A-4C86-AEBB-5B819F6B8ED8}" type="presParOf" srcId="{9B7E1950-D41A-4A19-B17D-F313CB05A856}" destId="{E356CCAA-CDAF-4CB5-BEDE-96648E499454}" srcOrd="0" destOrd="0" presId="urn:microsoft.com/office/officeart/2005/8/layout/vProcess5"/>
    <dgm:cxn modelId="{0A9C80DB-D6E4-45C3-9703-C46ADB635A42}" type="presParOf" srcId="{9B7E1950-D41A-4A19-B17D-F313CB05A856}" destId="{C15BEBB5-938C-4C47-A230-AC91D25D383B}" srcOrd="1" destOrd="0" presId="urn:microsoft.com/office/officeart/2005/8/layout/vProcess5"/>
    <dgm:cxn modelId="{9926DCB7-0815-436F-BFED-18D4D003D34E}" type="presParOf" srcId="{9B7E1950-D41A-4A19-B17D-F313CB05A856}" destId="{E4B0154D-B376-4C14-848D-6DDBB576A934}" srcOrd="2" destOrd="0" presId="urn:microsoft.com/office/officeart/2005/8/layout/vProcess5"/>
    <dgm:cxn modelId="{1F84FB85-B459-420A-859F-7889B63CA540}" type="presParOf" srcId="{9B7E1950-D41A-4A19-B17D-F313CB05A856}" destId="{3199863C-9C2F-4B71-884F-C1E3B798C522}" srcOrd="3" destOrd="0" presId="urn:microsoft.com/office/officeart/2005/8/layout/vProcess5"/>
    <dgm:cxn modelId="{DB78915E-5BA6-4F4E-A70B-C863903E5004}" type="presParOf" srcId="{9B7E1950-D41A-4A19-B17D-F313CB05A856}" destId="{92ABD9AD-7E4A-4A16-A035-284046FB9A37}" srcOrd="4" destOrd="0" presId="urn:microsoft.com/office/officeart/2005/8/layout/vProcess5"/>
    <dgm:cxn modelId="{A3DFAB94-9E4A-4A12-8FB3-7A08AECFD138}" type="presParOf" srcId="{9B7E1950-D41A-4A19-B17D-F313CB05A856}" destId="{7C07D79E-02F1-476D-AB2E-C6B90EEF1DA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629B06-E017-4E10-8639-5CD452063C2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F188FB2-F641-4631-B180-EDC6B6BE6EE7}">
      <dgm:prSet custT="1"/>
      <dgm:spPr/>
      <dgm:t>
        <a:bodyPr/>
        <a:lstStyle/>
        <a:p>
          <a:r>
            <a:rPr lang="en-US" sz="3000" dirty="0"/>
            <a:t>Individuals can request, and pharmacists can dispense naloxone without a specific prescription.</a:t>
          </a:r>
        </a:p>
      </dgm:t>
    </dgm:pt>
    <dgm:pt modelId="{A49E89BC-51F1-4D56-BE4A-3E546C809025}" type="parTrans" cxnId="{18678DF5-F474-4028-9911-5B9A36AD00C4}">
      <dgm:prSet/>
      <dgm:spPr/>
      <dgm:t>
        <a:bodyPr/>
        <a:lstStyle/>
        <a:p>
          <a:endParaRPr lang="en-US"/>
        </a:p>
      </dgm:t>
    </dgm:pt>
    <dgm:pt modelId="{F76EC79D-2F0F-4BD2-9463-4FEB73F9D034}" type="sibTrans" cxnId="{18678DF5-F474-4028-9911-5B9A36AD00C4}">
      <dgm:prSet/>
      <dgm:spPr/>
      <dgm:t>
        <a:bodyPr/>
        <a:lstStyle/>
        <a:p>
          <a:endParaRPr lang="en-US"/>
        </a:p>
      </dgm:t>
    </dgm:pt>
    <dgm:pt modelId="{D111AC7E-F2B3-4A22-902B-6E847012FE5E}">
      <dgm:prSet custT="1"/>
      <dgm:spPr/>
      <dgm:t>
        <a:bodyPr/>
        <a:lstStyle/>
        <a:p>
          <a:r>
            <a:rPr lang="en-US" sz="3000" dirty="0"/>
            <a:t>There is no age restriction.</a:t>
          </a:r>
        </a:p>
      </dgm:t>
    </dgm:pt>
    <dgm:pt modelId="{781BE08C-DE03-4D45-83E3-B3FBAB561F3D}" type="parTrans" cxnId="{E2C5963C-4917-4965-93F8-5A5D89CE4AA8}">
      <dgm:prSet/>
      <dgm:spPr/>
      <dgm:t>
        <a:bodyPr/>
        <a:lstStyle/>
        <a:p>
          <a:endParaRPr lang="en-US"/>
        </a:p>
      </dgm:t>
    </dgm:pt>
    <dgm:pt modelId="{85E4AD72-B7CC-4E73-954D-A4DB7AC53B6A}" type="sibTrans" cxnId="{E2C5963C-4917-4965-93F8-5A5D89CE4AA8}">
      <dgm:prSet/>
      <dgm:spPr/>
      <dgm:t>
        <a:bodyPr/>
        <a:lstStyle/>
        <a:p>
          <a:endParaRPr lang="en-US"/>
        </a:p>
      </dgm:t>
    </dgm:pt>
    <dgm:pt modelId="{2B1E1DC0-F2D2-4A56-8F7A-F20530541BF9}">
      <dgm:prSet custT="1"/>
      <dgm:spPr/>
      <dgm:t>
        <a:bodyPr/>
        <a:lstStyle/>
        <a:p>
          <a:r>
            <a:rPr lang="en-US" sz="3000" dirty="0"/>
            <a:t>Almost all pharmacies in the state are participating. </a:t>
          </a:r>
        </a:p>
      </dgm:t>
    </dgm:pt>
    <dgm:pt modelId="{1EF7ED9F-75A6-46F4-98FA-4AFBF942327E}" type="parTrans" cxnId="{E3CF30D9-C48F-4DA4-9F0A-EA8917AB1952}">
      <dgm:prSet/>
      <dgm:spPr/>
      <dgm:t>
        <a:bodyPr/>
        <a:lstStyle/>
        <a:p>
          <a:endParaRPr lang="en-US"/>
        </a:p>
      </dgm:t>
    </dgm:pt>
    <dgm:pt modelId="{5FDF514F-B70F-47EB-99A6-B6ECCB233707}" type="sibTrans" cxnId="{E3CF30D9-C48F-4DA4-9F0A-EA8917AB1952}">
      <dgm:prSet/>
      <dgm:spPr/>
      <dgm:t>
        <a:bodyPr/>
        <a:lstStyle/>
        <a:p>
          <a:endParaRPr lang="en-US"/>
        </a:p>
      </dgm:t>
    </dgm:pt>
    <dgm:pt modelId="{801284C4-5C7B-4C65-8BC5-0B9835E1797F}">
      <dgm:prSet custT="1"/>
      <dgm:spPr/>
      <dgm:t>
        <a:bodyPr/>
        <a:lstStyle/>
        <a:p>
          <a:r>
            <a:rPr lang="en-US" sz="3000" dirty="0"/>
            <a:t>All insurance, including Medicaid are required to cover the cost of naloxone except for co-pay.</a:t>
          </a:r>
        </a:p>
      </dgm:t>
    </dgm:pt>
    <dgm:pt modelId="{DA3A3ECE-1359-4CD2-B2B6-F6675B426244}" type="parTrans" cxnId="{4EA7B00A-EB6B-492F-8A52-A29D3843D94E}">
      <dgm:prSet/>
      <dgm:spPr/>
      <dgm:t>
        <a:bodyPr/>
        <a:lstStyle/>
        <a:p>
          <a:endParaRPr lang="en-US"/>
        </a:p>
      </dgm:t>
    </dgm:pt>
    <dgm:pt modelId="{A9F6B251-8F92-4C8F-BBB4-151420AA825A}" type="sibTrans" cxnId="{4EA7B00A-EB6B-492F-8A52-A29D3843D94E}">
      <dgm:prSet/>
      <dgm:spPr/>
      <dgm:t>
        <a:bodyPr/>
        <a:lstStyle/>
        <a:p>
          <a:endParaRPr lang="en-US"/>
        </a:p>
      </dgm:t>
    </dgm:pt>
    <dgm:pt modelId="{43B80781-C937-49A6-BDAA-899578DE4672}" type="pres">
      <dgm:prSet presAssocID="{CD629B06-E017-4E10-8639-5CD452063C29}" presName="vert0" presStyleCnt="0">
        <dgm:presLayoutVars>
          <dgm:dir/>
          <dgm:animOne val="branch"/>
          <dgm:animLvl val="lvl"/>
        </dgm:presLayoutVars>
      </dgm:prSet>
      <dgm:spPr/>
    </dgm:pt>
    <dgm:pt modelId="{C9690E61-9C1F-4052-979E-849A00268C3D}" type="pres">
      <dgm:prSet presAssocID="{2F188FB2-F641-4631-B180-EDC6B6BE6EE7}" presName="thickLine" presStyleLbl="alignNode1" presStyleIdx="0" presStyleCnt="4"/>
      <dgm:spPr/>
    </dgm:pt>
    <dgm:pt modelId="{3E018724-404C-421D-B6DC-98EB34F076AE}" type="pres">
      <dgm:prSet presAssocID="{2F188FB2-F641-4631-B180-EDC6B6BE6EE7}" presName="horz1" presStyleCnt="0"/>
      <dgm:spPr/>
    </dgm:pt>
    <dgm:pt modelId="{60108C08-B2FC-4329-872D-A936C3CCDBE9}" type="pres">
      <dgm:prSet presAssocID="{2F188FB2-F641-4631-B180-EDC6B6BE6EE7}" presName="tx1" presStyleLbl="revTx" presStyleIdx="0" presStyleCnt="4"/>
      <dgm:spPr/>
    </dgm:pt>
    <dgm:pt modelId="{503FC6A8-9F4C-4B52-9AEA-3C1D43BA255F}" type="pres">
      <dgm:prSet presAssocID="{2F188FB2-F641-4631-B180-EDC6B6BE6EE7}" presName="vert1" presStyleCnt="0"/>
      <dgm:spPr/>
    </dgm:pt>
    <dgm:pt modelId="{EF9BE12F-FD8C-4340-BB4A-A46A043DDD2B}" type="pres">
      <dgm:prSet presAssocID="{D111AC7E-F2B3-4A22-902B-6E847012FE5E}" presName="thickLine" presStyleLbl="alignNode1" presStyleIdx="1" presStyleCnt="4"/>
      <dgm:spPr/>
    </dgm:pt>
    <dgm:pt modelId="{3FA7F924-766A-4218-8EE0-FF18C37D725B}" type="pres">
      <dgm:prSet presAssocID="{D111AC7E-F2B3-4A22-902B-6E847012FE5E}" presName="horz1" presStyleCnt="0"/>
      <dgm:spPr/>
    </dgm:pt>
    <dgm:pt modelId="{F24C2FBC-4625-4CB3-9DF4-E453E5B450D3}" type="pres">
      <dgm:prSet presAssocID="{D111AC7E-F2B3-4A22-902B-6E847012FE5E}" presName="tx1" presStyleLbl="revTx" presStyleIdx="1" presStyleCnt="4" custScaleY="69003"/>
      <dgm:spPr/>
    </dgm:pt>
    <dgm:pt modelId="{E7614991-3A03-448B-93D1-E4F3F1E6C81F}" type="pres">
      <dgm:prSet presAssocID="{D111AC7E-F2B3-4A22-902B-6E847012FE5E}" presName="vert1" presStyleCnt="0"/>
      <dgm:spPr/>
    </dgm:pt>
    <dgm:pt modelId="{3C694FB5-7F26-4F83-8717-4C2DE22ECA8E}" type="pres">
      <dgm:prSet presAssocID="{2B1E1DC0-F2D2-4A56-8F7A-F20530541BF9}" presName="thickLine" presStyleLbl="alignNode1" presStyleIdx="2" presStyleCnt="4"/>
      <dgm:spPr/>
    </dgm:pt>
    <dgm:pt modelId="{3E51ECD6-F07C-4663-8FD1-ED9A26A7DD69}" type="pres">
      <dgm:prSet presAssocID="{2B1E1DC0-F2D2-4A56-8F7A-F20530541BF9}" presName="horz1" presStyleCnt="0"/>
      <dgm:spPr/>
    </dgm:pt>
    <dgm:pt modelId="{E5430EFD-F368-4A8A-956F-351CBC242032}" type="pres">
      <dgm:prSet presAssocID="{2B1E1DC0-F2D2-4A56-8F7A-F20530541BF9}" presName="tx1" presStyleLbl="revTx" presStyleIdx="2" presStyleCnt="4"/>
      <dgm:spPr/>
    </dgm:pt>
    <dgm:pt modelId="{657C769D-BF97-43C4-A574-F1B0069AED67}" type="pres">
      <dgm:prSet presAssocID="{2B1E1DC0-F2D2-4A56-8F7A-F20530541BF9}" presName="vert1" presStyleCnt="0"/>
      <dgm:spPr/>
    </dgm:pt>
    <dgm:pt modelId="{1A14AE87-BD9D-4CC9-A213-7BD7F78FE885}" type="pres">
      <dgm:prSet presAssocID="{801284C4-5C7B-4C65-8BC5-0B9835E1797F}" presName="thickLine" presStyleLbl="alignNode1" presStyleIdx="3" presStyleCnt="4"/>
      <dgm:spPr/>
    </dgm:pt>
    <dgm:pt modelId="{55910AD2-E2E9-41FA-9B33-026CDA0453FD}" type="pres">
      <dgm:prSet presAssocID="{801284C4-5C7B-4C65-8BC5-0B9835E1797F}" presName="horz1" presStyleCnt="0"/>
      <dgm:spPr/>
    </dgm:pt>
    <dgm:pt modelId="{BE2E7C6A-FF4F-428A-B7CF-5430E5781032}" type="pres">
      <dgm:prSet presAssocID="{801284C4-5C7B-4C65-8BC5-0B9835E1797F}" presName="tx1" presStyleLbl="revTx" presStyleIdx="3" presStyleCnt="4"/>
      <dgm:spPr/>
    </dgm:pt>
    <dgm:pt modelId="{256C2063-5903-4566-9591-31803D23195A}" type="pres">
      <dgm:prSet presAssocID="{801284C4-5C7B-4C65-8BC5-0B9835E1797F}" presName="vert1" presStyleCnt="0"/>
      <dgm:spPr/>
    </dgm:pt>
  </dgm:ptLst>
  <dgm:cxnLst>
    <dgm:cxn modelId="{4EA7B00A-EB6B-492F-8A52-A29D3843D94E}" srcId="{CD629B06-E017-4E10-8639-5CD452063C29}" destId="{801284C4-5C7B-4C65-8BC5-0B9835E1797F}" srcOrd="3" destOrd="0" parTransId="{DA3A3ECE-1359-4CD2-B2B6-F6675B426244}" sibTransId="{A9F6B251-8F92-4C8F-BBB4-151420AA825A}"/>
    <dgm:cxn modelId="{CE1C970E-813C-443C-8079-BDA9CBF7DF3E}" type="presOf" srcId="{D111AC7E-F2B3-4A22-902B-6E847012FE5E}" destId="{F24C2FBC-4625-4CB3-9DF4-E453E5B450D3}" srcOrd="0" destOrd="0" presId="urn:microsoft.com/office/officeart/2008/layout/LinedList"/>
    <dgm:cxn modelId="{508E0714-FA8D-47B9-98F5-C0D706CFF237}" type="presOf" srcId="{2B1E1DC0-F2D2-4A56-8F7A-F20530541BF9}" destId="{E5430EFD-F368-4A8A-956F-351CBC242032}" srcOrd="0" destOrd="0" presId="urn:microsoft.com/office/officeart/2008/layout/LinedList"/>
    <dgm:cxn modelId="{E2C5963C-4917-4965-93F8-5A5D89CE4AA8}" srcId="{CD629B06-E017-4E10-8639-5CD452063C29}" destId="{D111AC7E-F2B3-4A22-902B-6E847012FE5E}" srcOrd="1" destOrd="0" parTransId="{781BE08C-DE03-4D45-83E3-B3FBAB561F3D}" sibTransId="{85E4AD72-B7CC-4E73-954D-A4DB7AC53B6A}"/>
    <dgm:cxn modelId="{A663455A-136C-4542-B37B-5F195A2012E1}" type="presOf" srcId="{CD629B06-E017-4E10-8639-5CD452063C29}" destId="{43B80781-C937-49A6-BDAA-899578DE4672}" srcOrd="0" destOrd="0" presId="urn:microsoft.com/office/officeart/2008/layout/LinedList"/>
    <dgm:cxn modelId="{2D916F8E-E7FA-4AA0-BAEC-96D3413D6C71}" type="presOf" srcId="{801284C4-5C7B-4C65-8BC5-0B9835E1797F}" destId="{BE2E7C6A-FF4F-428A-B7CF-5430E5781032}" srcOrd="0" destOrd="0" presId="urn:microsoft.com/office/officeart/2008/layout/LinedList"/>
    <dgm:cxn modelId="{58EDD6B9-1F44-459F-A1D4-92825154EAA5}" type="presOf" srcId="{2F188FB2-F641-4631-B180-EDC6B6BE6EE7}" destId="{60108C08-B2FC-4329-872D-A936C3CCDBE9}" srcOrd="0" destOrd="0" presId="urn:microsoft.com/office/officeart/2008/layout/LinedList"/>
    <dgm:cxn modelId="{E3CF30D9-C48F-4DA4-9F0A-EA8917AB1952}" srcId="{CD629B06-E017-4E10-8639-5CD452063C29}" destId="{2B1E1DC0-F2D2-4A56-8F7A-F20530541BF9}" srcOrd="2" destOrd="0" parTransId="{1EF7ED9F-75A6-46F4-98FA-4AFBF942327E}" sibTransId="{5FDF514F-B70F-47EB-99A6-B6ECCB233707}"/>
    <dgm:cxn modelId="{18678DF5-F474-4028-9911-5B9A36AD00C4}" srcId="{CD629B06-E017-4E10-8639-5CD452063C29}" destId="{2F188FB2-F641-4631-B180-EDC6B6BE6EE7}" srcOrd="0" destOrd="0" parTransId="{A49E89BC-51F1-4D56-BE4A-3E546C809025}" sibTransId="{F76EC79D-2F0F-4BD2-9463-4FEB73F9D034}"/>
    <dgm:cxn modelId="{805C661B-1622-4FFC-8FD7-B88476AC5519}" type="presParOf" srcId="{43B80781-C937-49A6-BDAA-899578DE4672}" destId="{C9690E61-9C1F-4052-979E-849A00268C3D}" srcOrd="0" destOrd="0" presId="urn:microsoft.com/office/officeart/2008/layout/LinedList"/>
    <dgm:cxn modelId="{65B29002-24BA-43D4-84E7-3329301A6078}" type="presParOf" srcId="{43B80781-C937-49A6-BDAA-899578DE4672}" destId="{3E018724-404C-421D-B6DC-98EB34F076AE}" srcOrd="1" destOrd="0" presId="urn:microsoft.com/office/officeart/2008/layout/LinedList"/>
    <dgm:cxn modelId="{7EFD1FA2-0290-449B-891F-31F0E0F8D75B}" type="presParOf" srcId="{3E018724-404C-421D-B6DC-98EB34F076AE}" destId="{60108C08-B2FC-4329-872D-A936C3CCDBE9}" srcOrd="0" destOrd="0" presId="urn:microsoft.com/office/officeart/2008/layout/LinedList"/>
    <dgm:cxn modelId="{1B89E602-C44B-4DC2-9529-FC77403CA391}" type="presParOf" srcId="{3E018724-404C-421D-B6DC-98EB34F076AE}" destId="{503FC6A8-9F4C-4B52-9AEA-3C1D43BA255F}" srcOrd="1" destOrd="0" presId="urn:microsoft.com/office/officeart/2008/layout/LinedList"/>
    <dgm:cxn modelId="{4992A574-4957-412D-9045-ACB78889D42B}" type="presParOf" srcId="{43B80781-C937-49A6-BDAA-899578DE4672}" destId="{EF9BE12F-FD8C-4340-BB4A-A46A043DDD2B}" srcOrd="2" destOrd="0" presId="urn:microsoft.com/office/officeart/2008/layout/LinedList"/>
    <dgm:cxn modelId="{CCEA9399-F215-418D-9E9A-D815D16233A0}" type="presParOf" srcId="{43B80781-C937-49A6-BDAA-899578DE4672}" destId="{3FA7F924-766A-4218-8EE0-FF18C37D725B}" srcOrd="3" destOrd="0" presId="urn:microsoft.com/office/officeart/2008/layout/LinedList"/>
    <dgm:cxn modelId="{29AEF85F-A665-485B-A279-02284215F8FD}" type="presParOf" srcId="{3FA7F924-766A-4218-8EE0-FF18C37D725B}" destId="{F24C2FBC-4625-4CB3-9DF4-E453E5B450D3}" srcOrd="0" destOrd="0" presId="urn:microsoft.com/office/officeart/2008/layout/LinedList"/>
    <dgm:cxn modelId="{0DAEDA3A-B7D4-44A6-8327-A05ABDD2A019}" type="presParOf" srcId="{3FA7F924-766A-4218-8EE0-FF18C37D725B}" destId="{E7614991-3A03-448B-93D1-E4F3F1E6C81F}" srcOrd="1" destOrd="0" presId="urn:microsoft.com/office/officeart/2008/layout/LinedList"/>
    <dgm:cxn modelId="{C9D404AB-8C06-4821-998E-27F459F49A88}" type="presParOf" srcId="{43B80781-C937-49A6-BDAA-899578DE4672}" destId="{3C694FB5-7F26-4F83-8717-4C2DE22ECA8E}" srcOrd="4" destOrd="0" presId="urn:microsoft.com/office/officeart/2008/layout/LinedList"/>
    <dgm:cxn modelId="{825F0437-60E8-4F8F-AB1B-D01E794EBF97}" type="presParOf" srcId="{43B80781-C937-49A6-BDAA-899578DE4672}" destId="{3E51ECD6-F07C-4663-8FD1-ED9A26A7DD69}" srcOrd="5" destOrd="0" presId="urn:microsoft.com/office/officeart/2008/layout/LinedList"/>
    <dgm:cxn modelId="{1A6B018E-B857-4206-B9BC-3CBCF96A43F8}" type="presParOf" srcId="{3E51ECD6-F07C-4663-8FD1-ED9A26A7DD69}" destId="{E5430EFD-F368-4A8A-956F-351CBC242032}" srcOrd="0" destOrd="0" presId="urn:microsoft.com/office/officeart/2008/layout/LinedList"/>
    <dgm:cxn modelId="{225C369E-3BD9-4E39-95A6-940EB5F23021}" type="presParOf" srcId="{3E51ECD6-F07C-4663-8FD1-ED9A26A7DD69}" destId="{657C769D-BF97-43C4-A574-F1B0069AED67}" srcOrd="1" destOrd="0" presId="urn:microsoft.com/office/officeart/2008/layout/LinedList"/>
    <dgm:cxn modelId="{4EC50E78-6D07-4A7C-86F0-8C8B3271529B}" type="presParOf" srcId="{43B80781-C937-49A6-BDAA-899578DE4672}" destId="{1A14AE87-BD9D-4CC9-A213-7BD7F78FE885}" srcOrd="6" destOrd="0" presId="urn:microsoft.com/office/officeart/2008/layout/LinedList"/>
    <dgm:cxn modelId="{34174593-DABF-4C49-AE5A-12CAB701A33C}" type="presParOf" srcId="{43B80781-C937-49A6-BDAA-899578DE4672}" destId="{55910AD2-E2E9-41FA-9B33-026CDA0453FD}" srcOrd="7" destOrd="0" presId="urn:microsoft.com/office/officeart/2008/layout/LinedList"/>
    <dgm:cxn modelId="{1A7A3C25-EB93-4EF7-87E8-C9BA9F84C723}" type="presParOf" srcId="{55910AD2-E2E9-41FA-9B33-026CDA0453FD}" destId="{BE2E7C6A-FF4F-428A-B7CF-5430E5781032}" srcOrd="0" destOrd="0" presId="urn:microsoft.com/office/officeart/2008/layout/LinedList"/>
    <dgm:cxn modelId="{12A7F8BC-89CA-4BA2-A137-8866744C4946}" type="presParOf" srcId="{55910AD2-E2E9-41FA-9B33-026CDA0453FD}" destId="{256C2063-5903-4566-9591-31803D23195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1006C5-8C82-4976-88E6-B011D43C4548}"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0DC6B01-F1C8-4A20-8639-4779C4F990E5}">
      <dgm:prSet/>
      <dgm:spPr/>
      <dgm:t>
        <a:bodyPr/>
        <a:lstStyle/>
        <a:p>
          <a:r>
            <a:rPr lang="en-US"/>
            <a:t>The highest rates of fatal overdoses occur in </a:t>
          </a:r>
          <a:r>
            <a:rPr lang="en-US" b="1"/>
            <a:t>men between 30 and 60 years old.</a:t>
          </a:r>
          <a:endParaRPr lang="en-US"/>
        </a:p>
      </dgm:t>
    </dgm:pt>
    <dgm:pt modelId="{6A69C91E-E90B-4782-9877-07C6E43506AC}" type="parTrans" cxnId="{6058EDB7-D327-48A6-B170-ABFF8CD0B8F7}">
      <dgm:prSet/>
      <dgm:spPr/>
      <dgm:t>
        <a:bodyPr/>
        <a:lstStyle/>
        <a:p>
          <a:endParaRPr lang="en-US"/>
        </a:p>
      </dgm:t>
    </dgm:pt>
    <dgm:pt modelId="{6FA2C6A9-79CC-496B-BDAB-A1912C881B38}" type="sibTrans" cxnId="{6058EDB7-D327-48A6-B170-ABFF8CD0B8F7}">
      <dgm:prSet/>
      <dgm:spPr/>
      <dgm:t>
        <a:bodyPr/>
        <a:lstStyle/>
        <a:p>
          <a:endParaRPr lang="en-US"/>
        </a:p>
      </dgm:t>
    </dgm:pt>
    <dgm:pt modelId="{CE5944FB-B12A-4108-918B-06907DF142F9}">
      <dgm:prSet/>
      <dgm:spPr/>
      <dgm:t>
        <a:bodyPr/>
        <a:lstStyle/>
        <a:p>
          <a:r>
            <a:rPr lang="en-US"/>
            <a:t>Most overdose fatalities in women occur in this age range as well.  Women currently </a:t>
          </a:r>
          <a:r>
            <a:rPr lang="en-US" b="1"/>
            <a:t>make up one third of overdose deaths </a:t>
          </a:r>
          <a:r>
            <a:rPr lang="en-US"/>
            <a:t>in all age ranges. </a:t>
          </a:r>
        </a:p>
      </dgm:t>
    </dgm:pt>
    <dgm:pt modelId="{12D07902-5D14-4A24-A6F9-FD33FD2A8A76}" type="parTrans" cxnId="{8A504BA8-846B-4330-B72C-D337CB1F3B8E}">
      <dgm:prSet/>
      <dgm:spPr/>
      <dgm:t>
        <a:bodyPr/>
        <a:lstStyle/>
        <a:p>
          <a:endParaRPr lang="en-US"/>
        </a:p>
      </dgm:t>
    </dgm:pt>
    <dgm:pt modelId="{1AE18E74-1487-4377-8D3B-760251B58301}" type="sibTrans" cxnId="{8A504BA8-846B-4330-B72C-D337CB1F3B8E}">
      <dgm:prSet/>
      <dgm:spPr/>
      <dgm:t>
        <a:bodyPr/>
        <a:lstStyle/>
        <a:p>
          <a:endParaRPr lang="en-US"/>
        </a:p>
      </dgm:t>
    </dgm:pt>
    <dgm:pt modelId="{DC3D899B-561F-4D18-BA0A-ADE7652DED40}">
      <dgm:prSet/>
      <dgm:spPr/>
      <dgm:t>
        <a:bodyPr/>
        <a:lstStyle/>
        <a:p>
          <a:r>
            <a:rPr lang="en-US"/>
            <a:t>There is currently not good reporting of people who identify as non-binary. </a:t>
          </a:r>
        </a:p>
      </dgm:t>
    </dgm:pt>
    <dgm:pt modelId="{B0C40934-13FE-47AA-8675-8B0AE50CCB7C}" type="parTrans" cxnId="{4F547B7E-4873-4CCB-A34F-40882538FB5A}">
      <dgm:prSet/>
      <dgm:spPr/>
      <dgm:t>
        <a:bodyPr/>
        <a:lstStyle/>
        <a:p>
          <a:endParaRPr lang="en-US"/>
        </a:p>
      </dgm:t>
    </dgm:pt>
    <dgm:pt modelId="{813ADC65-7B0C-40F8-BACD-FA5CBA6C50C6}" type="sibTrans" cxnId="{4F547B7E-4873-4CCB-A34F-40882538FB5A}">
      <dgm:prSet/>
      <dgm:spPr/>
      <dgm:t>
        <a:bodyPr/>
        <a:lstStyle/>
        <a:p>
          <a:endParaRPr lang="en-US"/>
        </a:p>
      </dgm:t>
    </dgm:pt>
    <dgm:pt modelId="{1997AB17-3210-45B9-8AE4-A7346C66513D}" type="pres">
      <dgm:prSet presAssocID="{A71006C5-8C82-4976-88E6-B011D43C4548}" presName="linear" presStyleCnt="0">
        <dgm:presLayoutVars>
          <dgm:animLvl val="lvl"/>
          <dgm:resizeHandles val="exact"/>
        </dgm:presLayoutVars>
      </dgm:prSet>
      <dgm:spPr/>
    </dgm:pt>
    <dgm:pt modelId="{1D7AA956-005D-4AC3-B130-4988763938DC}" type="pres">
      <dgm:prSet presAssocID="{A0DC6B01-F1C8-4A20-8639-4779C4F990E5}" presName="parentText" presStyleLbl="node1" presStyleIdx="0" presStyleCnt="3">
        <dgm:presLayoutVars>
          <dgm:chMax val="0"/>
          <dgm:bulletEnabled val="1"/>
        </dgm:presLayoutVars>
      </dgm:prSet>
      <dgm:spPr/>
    </dgm:pt>
    <dgm:pt modelId="{00679622-708E-4A5D-9F51-2D42002589A6}" type="pres">
      <dgm:prSet presAssocID="{6FA2C6A9-79CC-496B-BDAB-A1912C881B38}" presName="spacer" presStyleCnt="0"/>
      <dgm:spPr/>
    </dgm:pt>
    <dgm:pt modelId="{F37ABC0E-8053-40E2-BF59-6FF7DEBE8D56}" type="pres">
      <dgm:prSet presAssocID="{CE5944FB-B12A-4108-918B-06907DF142F9}" presName="parentText" presStyleLbl="node1" presStyleIdx="1" presStyleCnt="3">
        <dgm:presLayoutVars>
          <dgm:chMax val="0"/>
          <dgm:bulletEnabled val="1"/>
        </dgm:presLayoutVars>
      </dgm:prSet>
      <dgm:spPr/>
    </dgm:pt>
    <dgm:pt modelId="{21F9985C-5219-4078-B131-70BFB1EC4BCD}" type="pres">
      <dgm:prSet presAssocID="{1AE18E74-1487-4377-8D3B-760251B58301}" presName="spacer" presStyleCnt="0"/>
      <dgm:spPr/>
    </dgm:pt>
    <dgm:pt modelId="{D560C2AD-D9F4-43D4-A808-295AAED67A6A}" type="pres">
      <dgm:prSet presAssocID="{DC3D899B-561F-4D18-BA0A-ADE7652DED40}" presName="parentText" presStyleLbl="node1" presStyleIdx="2" presStyleCnt="3">
        <dgm:presLayoutVars>
          <dgm:chMax val="0"/>
          <dgm:bulletEnabled val="1"/>
        </dgm:presLayoutVars>
      </dgm:prSet>
      <dgm:spPr/>
    </dgm:pt>
  </dgm:ptLst>
  <dgm:cxnLst>
    <dgm:cxn modelId="{9E143C5D-FC71-4909-9397-0C36331D7E1D}" type="presOf" srcId="{CE5944FB-B12A-4108-918B-06907DF142F9}" destId="{F37ABC0E-8053-40E2-BF59-6FF7DEBE8D56}" srcOrd="0" destOrd="0" presId="urn:microsoft.com/office/officeart/2005/8/layout/vList2"/>
    <dgm:cxn modelId="{304F2C68-22DF-47A4-A8D6-3F4CDF1BA0AA}" type="presOf" srcId="{DC3D899B-561F-4D18-BA0A-ADE7652DED40}" destId="{D560C2AD-D9F4-43D4-A808-295AAED67A6A}" srcOrd="0" destOrd="0" presId="urn:microsoft.com/office/officeart/2005/8/layout/vList2"/>
    <dgm:cxn modelId="{4F547B7E-4873-4CCB-A34F-40882538FB5A}" srcId="{A71006C5-8C82-4976-88E6-B011D43C4548}" destId="{DC3D899B-561F-4D18-BA0A-ADE7652DED40}" srcOrd="2" destOrd="0" parTransId="{B0C40934-13FE-47AA-8675-8B0AE50CCB7C}" sibTransId="{813ADC65-7B0C-40F8-BACD-FA5CBA6C50C6}"/>
    <dgm:cxn modelId="{09B13194-EBCA-40E4-AA10-7403C2D02D98}" type="presOf" srcId="{A0DC6B01-F1C8-4A20-8639-4779C4F990E5}" destId="{1D7AA956-005D-4AC3-B130-4988763938DC}" srcOrd="0" destOrd="0" presId="urn:microsoft.com/office/officeart/2005/8/layout/vList2"/>
    <dgm:cxn modelId="{8A504BA8-846B-4330-B72C-D337CB1F3B8E}" srcId="{A71006C5-8C82-4976-88E6-B011D43C4548}" destId="{CE5944FB-B12A-4108-918B-06907DF142F9}" srcOrd="1" destOrd="0" parTransId="{12D07902-5D14-4A24-A6F9-FD33FD2A8A76}" sibTransId="{1AE18E74-1487-4377-8D3B-760251B58301}"/>
    <dgm:cxn modelId="{6058EDB7-D327-48A6-B170-ABFF8CD0B8F7}" srcId="{A71006C5-8C82-4976-88E6-B011D43C4548}" destId="{A0DC6B01-F1C8-4A20-8639-4779C4F990E5}" srcOrd="0" destOrd="0" parTransId="{6A69C91E-E90B-4782-9877-07C6E43506AC}" sibTransId="{6FA2C6A9-79CC-496B-BDAB-A1912C881B38}"/>
    <dgm:cxn modelId="{C69AC9ED-1696-4D6E-897B-FD031A0EE226}" type="presOf" srcId="{A71006C5-8C82-4976-88E6-B011D43C4548}" destId="{1997AB17-3210-45B9-8AE4-A7346C66513D}" srcOrd="0" destOrd="0" presId="urn:microsoft.com/office/officeart/2005/8/layout/vList2"/>
    <dgm:cxn modelId="{FE0548D3-A37A-4D62-B4D6-9928F5956C10}" type="presParOf" srcId="{1997AB17-3210-45B9-8AE4-A7346C66513D}" destId="{1D7AA956-005D-4AC3-B130-4988763938DC}" srcOrd="0" destOrd="0" presId="urn:microsoft.com/office/officeart/2005/8/layout/vList2"/>
    <dgm:cxn modelId="{7AF983D3-CF41-45B2-A9D3-C930F0A7B034}" type="presParOf" srcId="{1997AB17-3210-45B9-8AE4-A7346C66513D}" destId="{00679622-708E-4A5D-9F51-2D42002589A6}" srcOrd="1" destOrd="0" presId="urn:microsoft.com/office/officeart/2005/8/layout/vList2"/>
    <dgm:cxn modelId="{FBAEA95B-5980-4E10-B68F-ABEE776BB841}" type="presParOf" srcId="{1997AB17-3210-45B9-8AE4-A7346C66513D}" destId="{F37ABC0E-8053-40E2-BF59-6FF7DEBE8D56}" srcOrd="2" destOrd="0" presId="urn:microsoft.com/office/officeart/2005/8/layout/vList2"/>
    <dgm:cxn modelId="{E77DCE1D-D154-4106-84C7-10F6CB42545D}" type="presParOf" srcId="{1997AB17-3210-45B9-8AE4-A7346C66513D}" destId="{21F9985C-5219-4078-B131-70BFB1EC4BCD}" srcOrd="3" destOrd="0" presId="urn:microsoft.com/office/officeart/2005/8/layout/vList2"/>
    <dgm:cxn modelId="{1B83D5F2-A308-4ED9-93C5-DF3E91572544}" type="presParOf" srcId="{1997AB17-3210-45B9-8AE4-A7346C66513D}" destId="{D560C2AD-D9F4-43D4-A808-295AAED67A6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956E9A-F396-42ED-9AB0-BE8639DB51F5}" type="doc">
      <dgm:prSet loTypeId="urn:microsoft.com/office/officeart/2008/layout/LinedList" loCatId="list" qsTypeId="urn:microsoft.com/office/officeart/2005/8/quickstyle/simple5" qsCatId="simple" csTypeId="urn:microsoft.com/office/officeart/2005/8/colors/accent5_2" csCatId="accent5"/>
      <dgm:spPr/>
      <dgm:t>
        <a:bodyPr/>
        <a:lstStyle/>
        <a:p>
          <a:endParaRPr lang="en-US"/>
        </a:p>
      </dgm:t>
    </dgm:pt>
    <dgm:pt modelId="{66373DEA-D8D8-4358-AAE2-D3713A09B6E1}">
      <dgm:prSet/>
      <dgm:spPr/>
      <dgm:t>
        <a:bodyPr/>
        <a:lstStyle/>
        <a:p>
          <a:r>
            <a:rPr lang="en-US" dirty="0"/>
            <a:t>When opioid receptors are not exposed to opioids for any period of time, the receptors return to baseline.</a:t>
          </a:r>
        </a:p>
      </dgm:t>
    </dgm:pt>
    <dgm:pt modelId="{E910F304-6C16-4492-A5DB-8109B1A4B7E1}" type="parTrans" cxnId="{C26B4483-6988-4AF6-A8C6-EB1CB645801C}">
      <dgm:prSet/>
      <dgm:spPr/>
      <dgm:t>
        <a:bodyPr/>
        <a:lstStyle/>
        <a:p>
          <a:endParaRPr lang="en-US"/>
        </a:p>
      </dgm:t>
    </dgm:pt>
    <dgm:pt modelId="{0EE97C04-5DFF-4748-87DA-29464AD466CD}" type="sibTrans" cxnId="{C26B4483-6988-4AF6-A8C6-EB1CB645801C}">
      <dgm:prSet/>
      <dgm:spPr/>
      <dgm:t>
        <a:bodyPr/>
        <a:lstStyle/>
        <a:p>
          <a:endParaRPr lang="en-US"/>
        </a:p>
      </dgm:t>
    </dgm:pt>
    <dgm:pt modelId="{9E424CA6-D62A-4685-8DB1-ECD41CFA448F}">
      <dgm:prSet/>
      <dgm:spPr/>
      <dgm:t>
        <a:bodyPr/>
        <a:lstStyle/>
        <a:p>
          <a:r>
            <a:rPr lang="en-US"/>
            <a:t>It will now take less opioid to cause the same effect.</a:t>
          </a:r>
        </a:p>
      </dgm:t>
    </dgm:pt>
    <dgm:pt modelId="{7D2EBE4C-ACD4-49FF-B2C3-C796039B60D1}" type="parTrans" cxnId="{7459F39A-43EC-4739-A00F-DA03B8D751CF}">
      <dgm:prSet/>
      <dgm:spPr/>
      <dgm:t>
        <a:bodyPr/>
        <a:lstStyle/>
        <a:p>
          <a:endParaRPr lang="en-US"/>
        </a:p>
      </dgm:t>
    </dgm:pt>
    <dgm:pt modelId="{E55726DA-76BE-4674-9292-2D0FB714A7F5}" type="sibTrans" cxnId="{7459F39A-43EC-4739-A00F-DA03B8D751CF}">
      <dgm:prSet/>
      <dgm:spPr/>
      <dgm:t>
        <a:bodyPr/>
        <a:lstStyle/>
        <a:p>
          <a:endParaRPr lang="en-US"/>
        </a:p>
      </dgm:t>
    </dgm:pt>
    <dgm:pt modelId="{C5E09732-D28F-4F9F-92FB-E2C8C09A5770}">
      <dgm:prSet/>
      <dgm:spPr/>
      <dgm:t>
        <a:bodyPr/>
        <a:lstStyle/>
        <a:p>
          <a:r>
            <a:rPr lang="en-US"/>
            <a:t>If the same amount of opioid is given, it will cause a stronger reaction.</a:t>
          </a:r>
        </a:p>
      </dgm:t>
    </dgm:pt>
    <dgm:pt modelId="{69774DF9-A6AB-4CDC-9807-98BAC56FE3D1}" type="parTrans" cxnId="{0817C898-26EF-440C-869F-7607AB7A650E}">
      <dgm:prSet/>
      <dgm:spPr/>
      <dgm:t>
        <a:bodyPr/>
        <a:lstStyle/>
        <a:p>
          <a:endParaRPr lang="en-US"/>
        </a:p>
      </dgm:t>
    </dgm:pt>
    <dgm:pt modelId="{A9BF1ACA-50C2-43EC-AE21-562E582A230C}" type="sibTrans" cxnId="{0817C898-26EF-440C-869F-7607AB7A650E}">
      <dgm:prSet/>
      <dgm:spPr/>
      <dgm:t>
        <a:bodyPr/>
        <a:lstStyle/>
        <a:p>
          <a:endParaRPr lang="en-US"/>
        </a:p>
      </dgm:t>
    </dgm:pt>
    <dgm:pt modelId="{4BF6ABBB-7058-4C64-96D2-D257F12F371F}" type="pres">
      <dgm:prSet presAssocID="{03956E9A-F396-42ED-9AB0-BE8639DB51F5}" presName="vert0" presStyleCnt="0">
        <dgm:presLayoutVars>
          <dgm:dir/>
          <dgm:animOne val="branch"/>
          <dgm:animLvl val="lvl"/>
        </dgm:presLayoutVars>
      </dgm:prSet>
      <dgm:spPr/>
    </dgm:pt>
    <dgm:pt modelId="{0BD51BC5-60A4-4DA6-AA16-F2A06BE31928}" type="pres">
      <dgm:prSet presAssocID="{66373DEA-D8D8-4358-AAE2-D3713A09B6E1}" presName="thickLine" presStyleLbl="alignNode1" presStyleIdx="0" presStyleCnt="3"/>
      <dgm:spPr/>
    </dgm:pt>
    <dgm:pt modelId="{0A05681D-8C38-407B-AB3C-772BB5BAD49C}" type="pres">
      <dgm:prSet presAssocID="{66373DEA-D8D8-4358-AAE2-D3713A09B6E1}" presName="horz1" presStyleCnt="0"/>
      <dgm:spPr/>
    </dgm:pt>
    <dgm:pt modelId="{2C5EBECB-E1BD-46A8-9A0D-EF5793E57D0B}" type="pres">
      <dgm:prSet presAssocID="{66373DEA-D8D8-4358-AAE2-D3713A09B6E1}" presName="tx1" presStyleLbl="revTx" presStyleIdx="0" presStyleCnt="3"/>
      <dgm:spPr/>
    </dgm:pt>
    <dgm:pt modelId="{E7BE9B8B-8FBE-46FA-A5F6-D1CD38AE6719}" type="pres">
      <dgm:prSet presAssocID="{66373DEA-D8D8-4358-AAE2-D3713A09B6E1}" presName="vert1" presStyleCnt="0"/>
      <dgm:spPr/>
    </dgm:pt>
    <dgm:pt modelId="{F8FE51F1-17BD-4E46-87D2-D6CC2CFCD706}" type="pres">
      <dgm:prSet presAssocID="{9E424CA6-D62A-4685-8DB1-ECD41CFA448F}" presName="thickLine" presStyleLbl="alignNode1" presStyleIdx="1" presStyleCnt="3"/>
      <dgm:spPr/>
    </dgm:pt>
    <dgm:pt modelId="{18F64D4B-B89E-4794-8517-7F6B4DD83569}" type="pres">
      <dgm:prSet presAssocID="{9E424CA6-D62A-4685-8DB1-ECD41CFA448F}" presName="horz1" presStyleCnt="0"/>
      <dgm:spPr/>
    </dgm:pt>
    <dgm:pt modelId="{FC33C978-182D-4CAB-AA4B-94E5973A68D6}" type="pres">
      <dgm:prSet presAssocID="{9E424CA6-D62A-4685-8DB1-ECD41CFA448F}" presName="tx1" presStyleLbl="revTx" presStyleIdx="1" presStyleCnt="3"/>
      <dgm:spPr/>
    </dgm:pt>
    <dgm:pt modelId="{F9E9B46D-7EF4-467E-9A56-91E5A27E670A}" type="pres">
      <dgm:prSet presAssocID="{9E424CA6-D62A-4685-8DB1-ECD41CFA448F}" presName="vert1" presStyleCnt="0"/>
      <dgm:spPr/>
    </dgm:pt>
    <dgm:pt modelId="{F3AE3895-5FC6-45D1-8ED3-5E58411B1133}" type="pres">
      <dgm:prSet presAssocID="{C5E09732-D28F-4F9F-92FB-E2C8C09A5770}" presName="thickLine" presStyleLbl="alignNode1" presStyleIdx="2" presStyleCnt="3"/>
      <dgm:spPr/>
    </dgm:pt>
    <dgm:pt modelId="{64D83887-6F45-4328-B0E1-7006A57B3565}" type="pres">
      <dgm:prSet presAssocID="{C5E09732-D28F-4F9F-92FB-E2C8C09A5770}" presName="horz1" presStyleCnt="0"/>
      <dgm:spPr/>
    </dgm:pt>
    <dgm:pt modelId="{398B0DD5-B7AA-4A24-861B-3FE5578B754E}" type="pres">
      <dgm:prSet presAssocID="{C5E09732-D28F-4F9F-92FB-E2C8C09A5770}" presName="tx1" presStyleLbl="revTx" presStyleIdx="2" presStyleCnt="3"/>
      <dgm:spPr/>
    </dgm:pt>
    <dgm:pt modelId="{E8F8C110-B9DD-4C51-99CE-FFB1FB7BF5A9}" type="pres">
      <dgm:prSet presAssocID="{C5E09732-D28F-4F9F-92FB-E2C8C09A5770}" presName="vert1" presStyleCnt="0"/>
      <dgm:spPr/>
    </dgm:pt>
  </dgm:ptLst>
  <dgm:cxnLst>
    <dgm:cxn modelId="{8A578C41-5533-4584-94C8-E210BB17306B}" type="presOf" srcId="{03956E9A-F396-42ED-9AB0-BE8639DB51F5}" destId="{4BF6ABBB-7058-4C64-96D2-D257F12F371F}" srcOrd="0" destOrd="0" presId="urn:microsoft.com/office/officeart/2008/layout/LinedList"/>
    <dgm:cxn modelId="{EE689D69-A10C-4209-BDBB-B3B5B7F39A1C}" type="presOf" srcId="{C5E09732-D28F-4F9F-92FB-E2C8C09A5770}" destId="{398B0DD5-B7AA-4A24-861B-3FE5578B754E}" srcOrd="0" destOrd="0" presId="urn:microsoft.com/office/officeart/2008/layout/LinedList"/>
    <dgm:cxn modelId="{C26B4483-6988-4AF6-A8C6-EB1CB645801C}" srcId="{03956E9A-F396-42ED-9AB0-BE8639DB51F5}" destId="{66373DEA-D8D8-4358-AAE2-D3713A09B6E1}" srcOrd="0" destOrd="0" parTransId="{E910F304-6C16-4492-A5DB-8109B1A4B7E1}" sibTransId="{0EE97C04-5DFF-4748-87DA-29464AD466CD}"/>
    <dgm:cxn modelId="{0817C898-26EF-440C-869F-7607AB7A650E}" srcId="{03956E9A-F396-42ED-9AB0-BE8639DB51F5}" destId="{C5E09732-D28F-4F9F-92FB-E2C8C09A5770}" srcOrd="2" destOrd="0" parTransId="{69774DF9-A6AB-4CDC-9807-98BAC56FE3D1}" sibTransId="{A9BF1ACA-50C2-43EC-AE21-562E582A230C}"/>
    <dgm:cxn modelId="{7459F39A-43EC-4739-A00F-DA03B8D751CF}" srcId="{03956E9A-F396-42ED-9AB0-BE8639DB51F5}" destId="{9E424CA6-D62A-4685-8DB1-ECD41CFA448F}" srcOrd="1" destOrd="0" parTransId="{7D2EBE4C-ACD4-49FF-B2C3-C796039B60D1}" sibTransId="{E55726DA-76BE-4674-9292-2D0FB714A7F5}"/>
    <dgm:cxn modelId="{96CFE3B0-E9CE-45A8-AB6D-F94A3D29D81D}" type="presOf" srcId="{66373DEA-D8D8-4358-AAE2-D3713A09B6E1}" destId="{2C5EBECB-E1BD-46A8-9A0D-EF5793E57D0B}" srcOrd="0" destOrd="0" presId="urn:microsoft.com/office/officeart/2008/layout/LinedList"/>
    <dgm:cxn modelId="{75C2D1CD-41AB-4459-8DA0-FB7076622B62}" type="presOf" srcId="{9E424CA6-D62A-4685-8DB1-ECD41CFA448F}" destId="{FC33C978-182D-4CAB-AA4B-94E5973A68D6}" srcOrd="0" destOrd="0" presId="urn:microsoft.com/office/officeart/2008/layout/LinedList"/>
    <dgm:cxn modelId="{F5B51180-846F-4A60-B9F5-3F9F2595E61A}" type="presParOf" srcId="{4BF6ABBB-7058-4C64-96D2-D257F12F371F}" destId="{0BD51BC5-60A4-4DA6-AA16-F2A06BE31928}" srcOrd="0" destOrd="0" presId="urn:microsoft.com/office/officeart/2008/layout/LinedList"/>
    <dgm:cxn modelId="{E56C7215-19A2-4DBC-9737-0217659E101A}" type="presParOf" srcId="{4BF6ABBB-7058-4C64-96D2-D257F12F371F}" destId="{0A05681D-8C38-407B-AB3C-772BB5BAD49C}" srcOrd="1" destOrd="0" presId="urn:microsoft.com/office/officeart/2008/layout/LinedList"/>
    <dgm:cxn modelId="{8BC600F0-F536-4FD7-8ACE-8320E8AEAF53}" type="presParOf" srcId="{0A05681D-8C38-407B-AB3C-772BB5BAD49C}" destId="{2C5EBECB-E1BD-46A8-9A0D-EF5793E57D0B}" srcOrd="0" destOrd="0" presId="urn:microsoft.com/office/officeart/2008/layout/LinedList"/>
    <dgm:cxn modelId="{B0C2066D-0318-4A84-8582-54F9ACF570DD}" type="presParOf" srcId="{0A05681D-8C38-407B-AB3C-772BB5BAD49C}" destId="{E7BE9B8B-8FBE-46FA-A5F6-D1CD38AE6719}" srcOrd="1" destOrd="0" presId="urn:microsoft.com/office/officeart/2008/layout/LinedList"/>
    <dgm:cxn modelId="{8DD35F12-3DDC-4405-B72F-A6B39D59EB6B}" type="presParOf" srcId="{4BF6ABBB-7058-4C64-96D2-D257F12F371F}" destId="{F8FE51F1-17BD-4E46-87D2-D6CC2CFCD706}" srcOrd="2" destOrd="0" presId="urn:microsoft.com/office/officeart/2008/layout/LinedList"/>
    <dgm:cxn modelId="{E23B305F-5C8B-4111-8966-ADCF79A21B57}" type="presParOf" srcId="{4BF6ABBB-7058-4C64-96D2-D257F12F371F}" destId="{18F64D4B-B89E-4794-8517-7F6B4DD83569}" srcOrd="3" destOrd="0" presId="urn:microsoft.com/office/officeart/2008/layout/LinedList"/>
    <dgm:cxn modelId="{3E37C461-ABF7-4089-9E46-C75DDE17D83C}" type="presParOf" srcId="{18F64D4B-B89E-4794-8517-7F6B4DD83569}" destId="{FC33C978-182D-4CAB-AA4B-94E5973A68D6}" srcOrd="0" destOrd="0" presId="urn:microsoft.com/office/officeart/2008/layout/LinedList"/>
    <dgm:cxn modelId="{9587C23D-4D2F-4245-BABA-9B7B461AE790}" type="presParOf" srcId="{18F64D4B-B89E-4794-8517-7F6B4DD83569}" destId="{F9E9B46D-7EF4-467E-9A56-91E5A27E670A}" srcOrd="1" destOrd="0" presId="urn:microsoft.com/office/officeart/2008/layout/LinedList"/>
    <dgm:cxn modelId="{830A7F21-FDEC-4B06-AEF4-1860E50E90C2}" type="presParOf" srcId="{4BF6ABBB-7058-4C64-96D2-D257F12F371F}" destId="{F3AE3895-5FC6-45D1-8ED3-5E58411B1133}" srcOrd="4" destOrd="0" presId="urn:microsoft.com/office/officeart/2008/layout/LinedList"/>
    <dgm:cxn modelId="{BDCEE4C5-3D43-4FE5-AADB-AE3BFFA2039C}" type="presParOf" srcId="{4BF6ABBB-7058-4C64-96D2-D257F12F371F}" destId="{64D83887-6F45-4328-B0E1-7006A57B3565}" srcOrd="5" destOrd="0" presId="urn:microsoft.com/office/officeart/2008/layout/LinedList"/>
    <dgm:cxn modelId="{8C5FECFA-CE0C-48E8-B907-60224BF3992E}" type="presParOf" srcId="{64D83887-6F45-4328-B0E1-7006A57B3565}" destId="{398B0DD5-B7AA-4A24-861B-3FE5578B754E}" srcOrd="0" destOrd="0" presId="urn:microsoft.com/office/officeart/2008/layout/LinedList"/>
    <dgm:cxn modelId="{0F0916E1-0615-41C4-A73A-0E659446206E}" type="presParOf" srcId="{64D83887-6F45-4328-B0E1-7006A57B3565}" destId="{E8F8C110-B9DD-4C51-99CE-FFB1FB7BF5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EF2ACD-E9F8-46E7-8EA5-2F6D35D15BC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E9CF5CB-F31C-46B5-9DDC-2FFFC25D56F5}">
      <dgm:prSet/>
      <dgm:spPr/>
      <dgm:t>
        <a:bodyPr/>
        <a:lstStyle/>
        <a:p>
          <a:r>
            <a:rPr lang="en-US" baseline="0" dirty="0"/>
            <a:t>Severe OUD is a chronic and reoccurring condition characterized by a change in the structure and function of the brain.</a:t>
          </a:r>
          <a:endParaRPr lang="en-US" dirty="0"/>
        </a:p>
      </dgm:t>
    </dgm:pt>
    <dgm:pt modelId="{9891BBC6-2027-4DC3-B265-54A27D5D331D}" type="parTrans" cxnId="{FF6BB23A-9939-42F4-A012-382043BE071B}">
      <dgm:prSet/>
      <dgm:spPr/>
      <dgm:t>
        <a:bodyPr/>
        <a:lstStyle/>
        <a:p>
          <a:endParaRPr lang="en-US"/>
        </a:p>
      </dgm:t>
    </dgm:pt>
    <dgm:pt modelId="{62A3DFCE-BB91-4586-9F27-2FB9EDC36500}" type="sibTrans" cxnId="{FF6BB23A-9939-42F4-A012-382043BE071B}">
      <dgm:prSet/>
      <dgm:spPr/>
      <dgm:t>
        <a:bodyPr/>
        <a:lstStyle/>
        <a:p>
          <a:endParaRPr lang="en-US"/>
        </a:p>
      </dgm:t>
    </dgm:pt>
    <dgm:pt modelId="{2D7AAD31-C7BA-4DB4-863E-E287E904EA0C}">
      <dgm:prSet/>
      <dgm:spPr/>
      <dgm:t>
        <a:bodyPr/>
        <a:lstStyle/>
        <a:p>
          <a:r>
            <a:rPr lang="en-US" baseline="0" dirty="0"/>
            <a:t>The evidence-based treatment of OUD is multifaceted and often includes pharmaceutical treatment, such as methadone, buprenorphine and naltrexone.</a:t>
          </a:r>
          <a:endParaRPr lang="en-US" dirty="0"/>
        </a:p>
      </dgm:t>
    </dgm:pt>
    <dgm:pt modelId="{4FF2B46A-F7F8-43EB-B272-688FA14E5A34}" type="parTrans" cxnId="{DAE513CA-8E7B-4136-91C5-9414B10D8419}">
      <dgm:prSet/>
      <dgm:spPr/>
      <dgm:t>
        <a:bodyPr/>
        <a:lstStyle/>
        <a:p>
          <a:endParaRPr lang="en-US"/>
        </a:p>
      </dgm:t>
    </dgm:pt>
    <dgm:pt modelId="{5BC0C0CE-0FE9-4ADD-89E0-576EC217DF59}" type="sibTrans" cxnId="{DAE513CA-8E7B-4136-91C5-9414B10D8419}">
      <dgm:prSet/>
      <dgm:spPr/>
      <dgm:t>
        <a:bodyPr/>
        <a:lstStyle/>
        <a:p>
          <a:endParaRPr lang="en-US"/>
        </a:p>
      </dgm:t>
    </dgm:pt>
    <dgm:pt modelId="{FFE5A68E-C770-46CC-AFF8-8A0A1DB11178}" type="pres">
      <dgm:prSet presAssocID="{08EF2ACD-E9F8-46E7-8EA5-2F6D35D15BC5}" presName="linear" presStyleCnt="0">
        <dgm:presLayoutVars>
          <dgm:animLvl val="lvl"/>
          <dgm:resizeHandles val="exact"/>
        </dgm:presLayoutVars>
      </dgm:prSet>
      <dgm:spPr/>
    </dgm:pt>
    <dgm:pt modelId="{DF2492BA-70E2-4698-8984-096FA33D40C8}" type="pres">
      <dgm:prSet presAssocID="{5E9CF5CB-F31C-46B5-9DDC-2FFFC25D56F5}" presName="parentText" presStyleLbl="node1" presStyleIdx="0" presStyleCnt="2">
        <dgm:presLayoutVars>
          <dgm:chMax val="0"/>
          <dgm:bulletEnabled val="1"/>
        </dgm:presLayoutVars>
      </dgm:prSet>
      <dgm:spPr/>
    </dgm:pt>
    <dgm:pt modelId="{80018D76-F4A3-4453-AF5E-E868483EA9D4}" type="pres">
      <dgm:prSet presAssocID="{62A3DFCE-BB91-4586-9F27-2FB9EDC36500}" presName="spacer" presStyleCnt="0"/>
      <dgm:spPr/>
    </dgm:pt>
    <dgm:pt modelId="{8A32AE90-6FE3-4005-8831-1B1CD647AD01}" type="pres">
      <dgm:prSet presAssocID="{2D7AAD31-C7BA-4DB4-863E-E287E904EA0C}" presName="parentText" presStyleLbl="node1" presStyleIdx="1" presStyleCnt="2">
        <dgm:presLayoutVars>
          <dgm:chMax val="0"/>
          <dgm:bulletEnabled val="1"/>
        </dgm:presLayoutVars>
      </dgm:prSet>
      <dgm:spPr/>
    </dgm:pt>
  </dgm:ptLst>
  <dgm:cxnLst>
    <dgm:cxn modelId="{F582642F-E8EE-408D-9BFE-21E86C4241B4}" type="presOf" srcId="{2D7AAD31-C7BA-4DB4-863E-E287E904EA0C}" destId="{8A32AE90-6FE3-4005-8831-1B1CD647AD01}" srcOrd="0" destOrd="0" presId="urn:microsoft.com/office/officeart/2005/8/layout/vList2"/>
    <dgm:cxn modelId="{3A786132-B1FB-401C-BBED-FB95400BD785}" type="presOf" srcId="{08EF2ACD-E9F8-46E7-8EA5-2F6D35D15BC5}" destId="{FFE5A68E-C770-46CC-AFF8-8A0A1DB11178}" srcOrd="0" destOrd="0" presId="urn:microsoft.com/office/officeart/2005/8/layout/vList2"/>
    <dgm:cxn modelId="{FF6BB23A-9939-42F4-A012-382043BE071B}" srcId="{08EF2ACD-E9F8-46E7-8EA5-2F6D35D15BC5}" destId="{5E9CF5CB-F31C-46B5-9DDC-2FFFC25D56F5}" srcOrd="0" destOrd="0" parTransId="{9891BBC6-2027-4DC3-B265-54A27D5D331D}" sibTransId="{62A3DFCE-BB91-4586-9F27-2FB9EDC36500}"/>
    <dgm:cxn modelId="{C5F39872-2B98-4B2C-9856-80388837C155}" type="presOf" srcId="{5E9CF5CB-F31C-46B5-9DDC-2FFFC25D56F5}" destId="{DF2492BA-70E2-4698-8984-096FA33D40C8}" srcOrd="0" destOrd="0" presId="urn:microsoft.com/office/officeart/2005/8/layout/vList2"/>
    <dgm:cxn modelId="{DAE513CA-8E7B-4136-91C5-9414B10D8419}" srcId="{08EF2ACD-E9F8-46E7-8EA5-2F6D35D15BC5}" destId="{2D7AAD31-C7BA-4DB4-863E-E287E904EA0C}" srcOrd="1" destOrd="0" parTransId="{4FF2B46A-F7F8-43EB-B272-688FA14E5A34}" sibTransId="{5BC0C0CE-0FE9-4ADD-89E0-576EC217DF59}"/>
    <dgm:cxn modelId="{03780314-7903-49CE-923F-693C80EF445C}" type="presParOf" srcId="{FFE5A68E-C770-46CC-AFF8-8A0A1DB11178}" destId="{DF2492BA-70E2-4698-8984-096FA33D40C8}" srcOrd="0" destOrd="0" presId="urn:microsoft.com/office/officeart/2005/8/layout/vList2"/>
    <dgm:cxn modelId="{ABDDDBA8-2251-46E0-B815-581641672911}" type="presParOf" srcId="{FFE5A68E-C770-46CC-AFF8-8A0A1DB11178}" destId="{80018D76-F4A3-4453-AF5E-E868483EA9D4}" srcOrd="1" destOrd="0" presId="urn:microsoft.com/office/officeart/2005/8/layout/vList2"/>
    <dgm:cxn modelId="{A51654A0-4806-4B16-BADF-15A0AA4D3BA5}" type="presParOf" srcId="{FFE5A68E-C770-46CC-AFF8-8A0A1DB11178}" destId="{8A32AE90-6FE3-4005-8831-1B1CD647AD0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DB4EA7-D8C5-4BF7-A4CF-6A09FF6856C4}"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B3B6A6C2-F1AB-43B6-A308-43FA230AD0B8}">
      <dgm:prSet custT="1"/>
      <dgm:spPr/>
      <dgm:t>
        <a:bodyPr/>
        <a:lstStyle/>
        <a:p>
          <a:r>
            <a:rPr lang="en-US" sz="2800" dirty="0"/>
            <a:t>	is used to reverse opioid overdose. </a:t>
          </a:r>
        </a:p>
      </dgm:t>
    </dgm:pt>
    <dgm:pt modelId="{3726C277-5C77-4579-AFDD-D3241A9EFE1A}" type="parTrans" cxnId="{AADC49C9-9247-4B37-90CB-A69A92474F9D}">
      <dgm:prSet/>
      <dgm:spPr/>
      <dgm:t>
        <a:bodyPr/>
        <a:lstStyle/>
        <a:p>
          <a:endParaRPr lang="en-US"/>
        </a:p>
      </dgm:t>
    </dgm:pt>
    <dgm:pt modelId="{9B919EB2-F02F-44A5-97CC-671E30DAB4F1}" type="sibTrans" cxnId="{AADC49C9-9247-4B37-90CB-A69A92474F9D}">
      <dgm:prSet/>
      <dgm:spPr/>
      <dgm:t>
        <a:bodyPr/>
        <a:lstStyle/>
        <a:p>
          <a:endParaRPr lang="en-US"/>
        </a:p>
      </dgm:t>
    </dgm:pt>
    <dgm:pt modelId="{A5638BFA-69DC-4972-9EE7-6A2D5220A15C}">
      <dgm:prSet custT="1"/>
      <dgm:spPr/>
      <dgm:t>
        <a:bodyPr/>
        <a:lstStyle/>
        <a:p>
          <a:r>
            <a:rPr lang="en-US" sz="2800" dirty="0"/>
            <a:t>	is a non-addictive, prescription drug.</a:t>
          </a:r>
        </a:p>
      </dgm:t>
    </dgm:pt>
    <dgm:pt modelId="{7F13EFCF-E1D7-4E29-A8FC-24E626713AD2}" type="parTrans" cxnId="{4518B4BE-6C01-4508-BAE6-D9167AE5165B}">
      <dgm:prSet/>
      <dgm:spPr/>
      <dgm:t>
        <a:bodyPr/>
        <a:lstStyle/>
        <a:p>
          <a:endParaRPr lang="en-US"/>
        </a:p>
      </dgm:t>
    </dgm:pt>
    <dgm:pt modelId="{F629EBF6-0C74-4F73-962C-703EEBC13ABF}" type="sibTrans" cxnId="{4518B4BE-6C01-4508-BAE6-D9167AE5165B}">
      <dgm:prSet/>
      <dgm:spPr/>
      <dgm:t>
        <a:bodyPr/>
        <a:lstStyle/>
        <a:p>
          <a:endParaRPr lang="en-US"/>
        </a:p>
      </dgm:t>
    </dgm:pt>
    <dgm:pt modelId="{EF0ED8B6-AD31-4958-8FB3-83B453513AAA}">
      <dgm:prSet custT="1"/>
      <dgm:spPr/>
      <dgm:t>
        <a:bodyPr/>
        <a:lstStyle/>
        <a:p>
          <a:r>
            <a:rPr lang="en-US" sz="2800" dirty="0"/>
            <a:t>	only works on opioids. However, if there are multiple drugs 	in the system, it can help restore breathing.  </a:t>
          </a:r>
        </a:p>
      </dgm:t>
    </dgm:pt>
    <dgm:pt modelId="{1661A55B-655C-418F-B29A-13F473EA003D}" type="parTrans" cxnId="{F4C69044-280F-4B85-B4BD-3BE87087EA78}">
      <dgm:prSet/>
      <dgm:spPr/>
      <dgm:t>
        <a:bodyPr/>
        <a:lstStyle/>
        <a:p>
          <a:endParaRPr lang="en-US"/>
        </a:p>
      </dgm:t>
    </dgm:pt>
    <dgm:pt modelId="{2D094327-38BC-4704-8CF9-57D6DE3CAD9B}" type="sibTrans" cxnId="{F4C69044-280F-4B85-B4BD-3BE87087EA78}">
      <dgm:prSet/>
      <dgm:spPr/>
      <dgm:t>
        <a:bodyPr/>
        <a:lstStyle/>
        <a:p>
          <a:endParaRPr lang="en-US"/>
        </a:p>
      </dgm:t>
    </dgm:pt>
    <dgm:pt modelId="{71C37BBB-DFDF-4E1F-85D0-36531828D1CA}">
      <dgm:prSet custT="1"/>
      <dgm:spPr/>
      <dgm:t>
        <a:bodyPr/>
        <a:lstStyle/>
        <a:p>
          <a:r>
            <a:rPr lang="en-US" sz="2800" dirty="0"/>
            <a:t>	can be given as an injection (IM) or as a nasal spray (IN) 	by lay people. </a:t>
          </a:r>
        </a:p>
      </dgm:t>
    </dgm:pt>
    <dgm:pt modelId="{0689BF8F-9247-47D8-854E-520F7023BC0F}" type="parTrans" cxnId="{CCE59608-26E5-413E-B8BD-4EA8228F007E}">
      <dgm:prSet/>
      <dgm:spPr/>
      <dgm:t>
        <a:bodyPr/>
        <a:lstStyle/>
        <a:p>
          <a:endParaRPr lang="en-US"/>
        </a:p>
      </dgm:t>
    </dgm:pt>
    <dgm:pt modelId="{7B2F6BBE-5038-4805-8688-15779C214D90}" type="sibTrans" cxnId="{CCE59608-26E5-413E-B8BD-4EA8228F007E}">
      <dgm:prSet/>
      <dgm:spPr/>
      <dgm:t>
        <a:bodyPr/>
        <a:lstStyle/>
        <a:p>
          <a:endParaRPr lang="en-US"/>
        </a:p>
      </dgm:t>
    </dgm:pt>
    <dgm:pt modelId="{E664AE55-16F2-413B-8CF0-78B58EA85E31}">
      <dgm:prSet custT="1"/>
      <dgm:spPr/>
      <dgm:t>
        <a:bodyPr/>
        <a:lstStyle/>
        <a:p>
          <a:r>
            <a:rPr lang="en-US" sz="2800" dirty="0"/>
            <a:t>	effect has an onset of 2-4 minutes and a duration of 30-	90 minutes.</a:t>
          </a:r>
        </a:p>
      </dgm:t>
    </dgm:pt>
    <dgm:pt modelId="{67CD3298-C41F-4761-A9F0-38FBE61C6749}" type="parTrans" cxnId="{6BD641E1-6924-4777-9AF6-5D6A2715C0BC}">
      <dgm:prSet/>
      <dgm:spPr/>
      <dgm:t>
        <a:bodyPr/>
        <a:lstStyle/>
        <a:p>
          <a:endParaRPr lang="en-US"/>
        </a:p>
      </dgm:t>
    </dgm:pt>
    <dgm:pt modelId="{12916D54-76A2-4A39-B42F-F2F098BE7DF0}" type="sibTrans" cxnId="{6BD641E1-6924-4777-9AF6-5D6A2715C0BC}">
      <dgm:prSet/>
      <dgm:spPr/>
      <dgm:t>
        <a:bodyPr/>
        <a:lstStyle/>
        <a:p>
          <a:endParaRPr lang="en-US"/>
        </a:p>
      </dgm:t>
    </dgm:pt>
    <dgm:pt modelId="{A27B2F52-6605-40DD-8A2A-1D77D48D5B5E}">
      <dgm:prSet custT="1"/>
      <dgm:spPr/>
      <dgm:t>
        <a:bodyPr/>
        <a:lstStyle/>
        <a:p>
          <a:r>
            <a:rPr lang="en-US" sz="2800" dirty="0"/>
            <a:t>	is very safe. </a:t>
          </a:r>
        </a:p>
      </dgm:t>
    </dgm:pt>
    <dgm:pt modelId="{9B44F899-F4CF-48C2-A31B-BA399B16A986}" type="parTrans" cxnId="{A0C9DB1A-D002-42C5-9798-99826E0F2A93}">
      <dgm:prSet/>
      <dgm:spPr/>
      <dgm:t>
        <a:bodyPr/>
        <a:lstStyle/>
        <a:p>
          <a:endParaRPr lang="en-US"/>
        </a:p>
      </dgm:t>
    </dgm:pt>
    <dgm:pt modelId="{9CD56F15-F55E-4640-9734-CCEB0EC02F83}" type="sibTrans" cxnId="{A0C9DB1A-D002-42C5-9798-99826E0F2A93}">
      <dgm:prSet/>
      <dgm:spPr/>
      <dgm:t>
        <a:bodyPr/>
        <a:lstStyle/>
        <a:p>
          <a:endParaRPr lang="en-US"/>
        </a:p>
      </dgm:t>
    </dgm:pt>
    <dgm:pt modelId="{F2F05125-427D-411A-A2CC-4C30F7F8165F}">
      <dgm:prSet custT="1"/>
      <dgm:spPr/>
      <dgm:t>
        <a:bodyPr/>
        <a:lstStyle/>
        <a:p>
          <a:r>
            <a:rPr lang="en-US" sz="2800" dirty="0"/>
            <a:t>Multiple doses of naloxone are often REQUIRED because of fentanyl.</a:t>
          </a:r>
        </a:p>
      </dgm:t>
    </dgm:pt>
    <dgm:pt modelId="{F0BC1B14-81C9-4A60-A9B2-35A9B4367E0D}" type="parTrans" cxnId="{BB2FCA21-CF84-4604-A3B3-80076171980F}">
      <dgm:prSet/>
      <dgm:spPr/>
      <dgm:t>
        <a:bodyPr/>
        <a:lstStyle/>
        <a:p>
          <a:endParaRPr lang="en-US"/>
        </a:p>
      </dgm:t>
    </dgm:pt>
    <dgm:pt modelId="{EC0F2E81-2EDC-45B6-9B7F-AFE6639DCCC8}" type="sibTrans" cxnId="{BB2FCA21-CF84-4604-A3B3-80076171980F}">
      <dgm:prSet/>
      <dgm:spPr/>
      <dgm:t>
        <a:bodyPr/>
        <a:lstStyle/>
        <a:p>
          <a:endParaRPr lang="en-US"/>
        </a:p>
      </dgm:t>
    </dgm:pt>
    <dgm:pt modelId="{B5DCEE91-FC31-434F-A601-0F710BD6BA5D}" type="pres">
      <dgm:prSet presAssocID="{C8DB4EA7-D8C5-4BF7-A4CF-6A09FF6856C4}" presName="vert0" presStyleCnt="0">
        <dgm:presLayoutVars>
          <dgm:dir/>
          <dgm:animOne val="branch"/>
          <dgm:animLvl val="lvl"/>
        </dgm:presLayoutVars>
      </dgm:prSet>
      <dgm:spPr/>
    </dgm:pt>
    <dgm:pt modelId="{B679D3EE-20D1-4B00-85A9-5C13C6B20DC4}" type="pres">
      <dgm:prSet presAssocID="{B3B6A6C2-F1AB-43B6-A308-43FA230AD0B8}" presName="thickLine" presStyleLbl="alignNode1" presStyleIdx="0" presStyleCnt="7"/>
      <dgm:spPr/>
    </dgm:pt>
    <dgm:pt modelId="{AD484936-F6A0-44E2-8FD6-BB179E0439C3}" type="pres">
      <dgm:prSet presAssocID="{B3B6A6C2-F1AB-43B6-A308-43FA230AD0B8}" presName="horz1" presStyleCnt="0"/>
      <dgm:spPr/>
    </dgm:pt>
    <dgm:pt modelId="{83608ADD-1769-476D-9823-77421514F603}" type="pres">
      <dgm:prSet presAssocID="{B3B6A6C2-F1AB-43B6-A308-43FA230AD0B8}" presName="tx1" presStyleLbl="revTx" presStyleIdx="0" presStyleCnt="7" custScaleY="269408"/>
      <dgm:spPr/>
    </dgm:pt>
    <dgm:pt modelId="{329C42F3-988B-4968-B02C-74F3B4F9579A}" type="pres">
      <dgm:prSet presAssocID="{B3B6A6C2-F1AB-43B6-A308-43FA230AD0B8}" presName="vert1" presStyleCnt="0"/>
      <dgm:spPr/>
    </dgm:pt>
    <dgm:pt modelId="{1564A055-A68E-450B-AA1D-15860FF1086E}" type="pres">
      <dgm:prSet presAssocID="{A5638BFA-69DC-4972-9EE7-6A2D5220A15C}" presName="thickLine" presStyleLbl="alignNode1" presStyleIdx="1" presStyleCnt="7"/>
      <dgm:spPr/>
    </dgm:pt>
    <dgm:pt modelId="{F95FF32D-4459-48A0-8D26-76E3077BF0E6}" type="pres">
      <dgm:prSet presAssocID="{A5638BFA-69DC-4972-9EE7-6A2D5220A15C}" presName="horz1" presStyleCnt="0"/>
      <dgm:spPr/>
    </dgm:pt>
    <dgm:pt modelId="{E3EAA89C-7445-4CC0-A0AA-71ECDD9E67D8}" type="pres">
      <dgm:prSet presAssocID="{A5638BFA-69DC-4972-9EE7-6A2D5220A15C}" presName="tx1" presStyleLbl="revTx" presStyleIdx="1" presStyleCnt="7" custScaleY="187576"/>
      <dgm:spPr/>
    </dgm:pt>
    <dgm:pt modelId="{F53F90F9-EBF8-46CC-A602-174D3989640C}" type="pres">
      <dgm:prSet presAssocID="{A5638BFA-69DC-4972-9EE7-6A2D5220A15C}" presName="vert1" presStyleCnt="0"/>
      <dgm:spPr/>
    </dgm:pt>
    <dgm:pt modelId="{9F956CB2-4480-494D-BFD3-678435DAB1F9}" type="pres">
      <dgm:prSet presAssocID="{EF0ED8B6-AD31-4958-8FB3-83B453513AAA}" presName="thickLine" presStyleLbl="alignNode1" presStyleIdx="2" presStyleCnt="7"/>
      <dgm:spPr/>
    </dgm:pt>
    <dgm:pt modelId="{66D104DD-8981-4252-8BAA-037C8B41ABC3}" type="pres">
      <dgm:prSet presAssocID="{EF0ED8B6-AD31-4958-8FB3-83B453513AAA}" presName="horz1" presStyleCnt="0"/>
      <dgm:spPr/>
    </dgm:pt>
    <dgm:pt modelId="{340DBF28-3540-4E1F-8488-FAF1BB343794}" type="pres">
      <dgm:prSet presAssocID="{EF0ED8B6-AD31-4958-8FB3-83B453513AAA}" presName="tx1" presStyleLbl="revTx" presStyleIdx="2" presStyleCnt="7" custScaleY="269408"/>
      <dgm:spPr/>
    </dgm:pt>
    <dgm:pt modelId="{223FBB53-F6E4-48A9-A74C-133906F166A0}" type="pres">
      <dgm:prSet presAssocID="{EF0ED8B6-AD31-4958-8FB3-83B453513AAA}" presName="vert1" presStyleCnt="0"/>
      <dgm:spPr/>
    </dgm:pt>
    <dgm:pt modelId="{626B128F-3433-4F5E-A025-87480AA70882}" type="pres">
      <dgm:prSet presAssocID="{71C37BBB-DFDF-4E1F-85D0-36531828D1CA}" presName="thickLine" presStyleLbl="alignNode1" presStyleIdx="3" presStyleCnt="7"/>
      <dgm:spPr/>
    </dgm:pt>
    <dgm:pt modelId="{76A71897-8182-4455-B748-BE788CE9D2C4}" type="pres">
      <dgm:prSet presAssocID="{71C37BBB-DFDF-4E1F-85D0-36531828D1CA}" presName="horz1" presStyleCnt="0"/>
      <dgm:spPr/>
    </dgm:pt>
    <dgm:pt modelId="{FCF4DB15-EAE4-4E08-B172-9B3DDAF4C8FB}" type="pres">
      <dgm:prSet presAssocID="{71C37BBB-DFDF-4E1F-85D0-36531828D1CA}" presName="tx1" presStyleLbl="revTx" presStyleIdx="3" presStyleCnt="7" custScaleY="309132"/>
      <dgm:spPr/>
    </dgm:pt>
    <dgm:pt modelId="{1B1E2C15-FB81-4F4C-B562-3C9418DB119F}" type="pres">
      <dgm:prSet presAssocID="{71C37BBB-DFDF-4E1F-85D0-36531828D1CA}" presName="vert1" presStyleCnt="0"/>
      <dgm:spPr/>
    </dgm:pt>
    <dgm:pt modelId="{02CAF213-3847-4A55-856F-EDF5D922AA06}" type="pres">
      <dgm:prSet presAssocID="{E664AE55-16F2-413B-8CF0-78B58EA85E31}" presName="thickLine" presStyleLbl="alignNode1" presStyleIdx="4" presStyleCnt="7"/>
      <dgm:spPr/>
    </dgm:pt>
    <dgm:pt modelId="{4C735893-5E54-4565-8F0D-2AD67633145B}" type="pres">
      <dgm:prSet presAssocID="{E664AE55-16F2-413B-8CF0-78B58EA85E31}" presName="horz1" presStyleCnt="0"/>
      <dgm:spPr/>
    </dgm:pt>
    <dgm:pt modelId="{96C5620C-6970-4EE1-95B9-E2584CB1FBB5}" type="pres">
      <dgm:prSet presAssocID="{E664AE55-16F2-413B-8CF0-78B58EA85E31}" presName="tx1" presStyleLbl="revTx" presStyleIdx="4" presStyleCnt="7" custScaleY="338589"/>
      <dgm:spPr/>
    </dgm:pt>
    <dgm:pt modelId="{12E8FEF6-9491-4D99-8E19-E9C3C491204E}" type="pres">
      <dgm:prSet presAssocID="{E664AE55-16F2-413B-8CF0-78B58EA85E31}" presName="vert1" presStyleCnt="0"/>
      <dgm:spPr/>
    </dgm:pt>
    <dgm:pt modelId="{5E98AC68-8BE5-40DF-96A9-065006E832CB}" type="pres">
      <dgm:prSet presAssocID="{A27B2F52-6605-40DD-8A2A-1D77D48D5B5E}" presName="thickLine" presStyleLbl="alignNode1" presStyleIdx="5" presStyleCnt="7"/>
      <dgm:spPr/>
    </dgm:pt>
    <dgm:pt modelId="{3F8B5414-03C1-44A3-A48F-F5B8CCFFC763}" type="pres">
      <dgm:prSet presAssocID="{A27B2F52-6605-40DD-8A2A-1D77D48D5B5E}" presName="horz1" presStyleCnt="0"/>
      <dgm:spPr/>
    </dgm:pt>
    <dgm:pt modelId="{F3109287-F7D3-42AB-8C54-FBC9B05A7F6C}" type="pres">
      <dgm:prSet presAssocID="{A27B2F52-6605-40DD-8A2A-1D77D48D5B5E}" presName="tx1" presStyleLbl="revTx" presStyleIdx="5" presStyleCnt="7" custScaleY="269408"/>
      <dgm:spPr/>
    </dgm:pt>
    <dgm:pt modelId="{9A4E17F4-8026-41BF-AE10-5FFD584D9A20}" type="pres">
      <dgm:prSet presAssocID="{A27B2F52-6605-40DD-8A2A-1D77D48D5B5E}" presName="vert1" presStyleCnt="0"/>
      <dgm:spPr/>
    </dgm:pt>
    <dgm:pt modelId="{4C862869-288A-4C5A-AA44-F24CB66A9C20}" type="pres">
      <dgm:prSet presAssocID="{F2F05125-427D-411A-A2CC-4C30F7F8165F}" presName="thickLine" presStyleLbl="alignNode1" presStyleIdx="6" presStyleCnt="7"/>
      <dgm:spPr/>
    </dgm:pt>
    <dgm:pt modelId="{CC35AB1D-A1C9-4461-9067-96E1AB5C354A}" type="pres">
      <dgm:prSet presAssocID="{F2F05125-427D-411A-A2CC-4C30F7F8165F}" presName="horz1" presStyleCnt="0"/>
      <dgm:spPr/>
    </dgm:pt>
    <dgm:pt modelId="{FF747859-E495-436A-AA49-30298187F75C}" type="pres">
      <dgm:prSet presAssocID="{F2F05125-427D-411A-A2CC-4C30F7F8165F}" presName="tx1" presStyleLbl="revTx" presStyleIdx="6" presStyleCnt="7" custScaleY="269408"/>
      <dgm:spPr/>
    </dgm:pt>
    <dgm:pt modelId="{A8ACE2EC-40CA-470C-BAB3-62768AB0A5A6}" type="pres">
      <dgm:prSet presAssocID="{F2F05125-427D-411A-A2CC-4C30F7F8165F}" presName="vert1" presStyleCnt="0"/>
      <dgm:spPr/>
    </dgm:pt>
  </dgm:ptLst>
  <dgm:cxnLst>
    <dgm:cxn modelId="{CCE59608-26E5-413E-B8BD-4EA8228F007E}" srcId="{C8DB4EA7-D8C5-4BF7-A4CF-6A09FF6856C4}" destId="{71C37BBB-DFDF-4E1F-85D0-36531828D1CA}" srcOrd="3" destOrd="0" parTransId="{0689BF8F-9247-47D8-854E-520F7023BC0F}" sibTransId="{7B2F6BBE-5038-4805-8688-15779C214D90}"/>
    <dgm:cxn modelId="{A0C9DB1A-D002-42C5-9798-99826E0F2A93}" srcId="{C8DB4EA7-D8C5-4BF7-A4CF-6A09FF6856C4}" destId="{A27B2F52-6605-40DD-8A2A-1D77D48D5B5E}" srcOrd="5" destOrd="0" parTransId="{9B44F899-F4CF-48C2-A31B-BA399B16A986}" sibTransId="{9CD56F15-F55E-4640-9734-CCEB0EC02F83}"/>
    <dgm:cxn modelId="{20CE7820-A63C-498E-87F7-EB88B78022DE}" type="presOf" srcId="{EF0ED8B6-AD31-4958-8FB3-83B453513AAA}" destId="{340DBF28-3540-4E1F-8488-FAF1BB343794}" srcOrd="0" destOrd="0" presId="urn:microsoft.com/office/officeart/2008/layout/LinedList"/>
    <dgm:cxn modelId="{06069C21-7E57-43D7-9C92-0978124C9193}" type="presOf" srcId="{C8DB4EA7-D8C5-4BF7-A4CF-6A09FF6856C4}" destId="{B5DCEE91-FC31-434F-A601-0F710BD6BA5D}" srcOrd="0" destOrd="0" presId="urn:microsoft.com/office/officeart/2008/layout/LinedList"/>
    <dgm:cxn modelId="{BB2FCA21-CF84-4604-A3B3-80076171980F}" srcId="{C8DB4EA7-D8C5-4BF7-A4CF-6A09FF6856C4}" destId="{F2F05125-427D-411A-A2CC-4C30F7F8165F}" srcOrd="6" destOrd="0" parTransId="{F0BC1B14-81C9-4A60-A9B2-35A9B4367E0D}" sibTransId="{EC0F2E81-2EDC-45B6-9B7F-AFE6639DCCC8}"/>
    <dgm:cxn modelId="{2E87B022-A65B-48D1-9076-C230CF282FB7}" type="presOf" srcId="{B3B6A6C2-F1AB-43B6-A308-43FA230AD0B8}" destId="{83608ADD-1769-476D-9823-77421514F603}" srcOrd="0" destOrd="0" presId="urn:microsoft.com/office/officeart/2008/layout/LinedList"/>
    <dgm:cxn modelId="{3BC71D3E-68D8-4856-B827-3C3DA94DB485}" type="presOf" srcId="{F2F05125-427D-411A-A2CC-4C30F7F8165F}" destId="{FF747859-E495-436A-AA49-30298187F75C}" srcOrd="0" destOrd="0" presId="urn:microsoft.com/office/officeart/2008/layout/LinedList"/>
    <dgm:cxn modelId="{F4C69044-280F-4B85-B4BD-3BE87087EA78}" srcId="{C8DB4EA7-D8C5-4BF7-A4CF-6A09FF6856C4}" destId="{EF0ED8B6-AD31-4958-8FB3-83B453513AAA}" srcOrd="2" destOrd="0" parTransId="{1661A55B-655C-418F-B29A-13F473EA003D}" sibTransId="{2D094327-38BC-4704-8CF9-57D6DE3CAD9B}"/>
    <dgm:cxn modelId="{E6F0D077-F070-4DC0-922C-192536CA32E8}" type="presOf" srcId="{71C37BBB-DFDF-4E1F-85D0-36531828D1CA}" destId="{FCF4DB15-EAE4-4E08-B172-9B3DDAF4C8FB}" srcOrd="0" destOrd="0" presId="urn:microsoft.com/office/officeart/2008/layout/LinedList"/>
    <dgm:cxn modelId="{D02C5E82-1292-4996-AE72-F3C25872488E}" type="presOf" srcId="{A5638BFA-69DC-4972-9EE7-6A2D5220A15C}" destId="{E3EAA89C-7445-4CC0-A0AA-71ECDD9E67D8}" srcOrd="0" destOrd="0" presId="urn:microsoft.com/office/officeart/2008/layout/LinedList"/>
    <dgm:cxn modelId="{296C5FA6-4F04-4E79-99EE-BC9EAC2A9FDE}" type="presOf" srcId="{A27B2F52-6605-40DD-8A2A-1D77D48D5B5E}" destId="{F3109287-F7D3-42AB-8C54-FBC9B05A7F6C}" srcOrd="0" destOrd="0" presId="urn:microsoft.com/office/officeart/2008/layout/LinedList"/>
    <dgm:cxn modelId="{4518B4BE-6C01-4508-BAE6-D9167AE5165B}" srcId="{C8DB4EA7-D8C5-4BF7-A4CF-6A09FF6856C4}" destId="{A5638BFA-69DC-4972-9EE7-6A2D5220A15C}" srcOrd="1" destOrd="0" parTransId="{7F13EFCF-E1D7-4E29-A8FC-24E626713AD2}" sibTransId="{F629EBF6-0C74-4F73-962C-703EEBC13ABF}"/>
    <dgm:cxn modelId="{68370AC2-0EC7-40C1-94E6-2CAC6311C947}" type="presOf" srcId="{E664AE55-16F2-413B-8CF0-78B58EA85E31}" destId="{96C5620C-6970-4EE1-95B9-E2584CB1FBB5}" srcOrd="0" destOrd="0" presId="urn:microsoft.com/office/officeart/2008/layout/LinedList"/>
    <dgm:cxn modelId="{AADC49C9-9247-4B37-90CB-A69A92474F9D}" srcId="{C8DB4EA7-D8C5-4BF7-A4CF-6A09FF6856C4}" destId="{B3B6A6C2-F1AB-43B6-A308-43FA230AD0B8}" srcOrd="0" destOrd="0" parTransId="{3726C277-5C77-4579-AFDD-D3241A9EFE1A}" sibTransId="{9B919EB2-F02F-44A5-97CC-671E30DAB4F1}"/>
    <dgm:cxn modelId="{6BD641E1-6924-4777-9AF6-5D6A2715C0BC}" srcId="{C8DB4EA7-D8C5-4BF7-A4CF-6A09FF6856C4}" destId="{E664AE55-16F2-413B-8CF0-78B58EA85E31}" srcOrd="4" destOrd="0" parTransId="{67CD3298-C41F-4761-A9F0-38FBE61C6749}" sibTransId="{12916D54-76A2-4A39-B42F-F2F098BE7DF0}"/>
    <dgm:cxn modelId="{0B3CD248-733F-41A7-A1C8-0AB1BD440CAB}" type="presParOf" srcId="{B5DCEE91-FC31-434F-A601-0F710BD6BA5D}" destId="{B679D3EE-20D1-4B00-85A9-5C13C6B20DC4}" srcOrd="0" destOrd="0" presId="urn:microsoft.com/office/officeart/2008/layout/LinedList"/>
    <dgm:cxn modelId="{015430B2-4CA1-4748-93BB-D2EF3F54EE82}" type="presParOf" srcId="{B5DCEE91-FC31-434F-A601-0F710BD6BA5D}" destId="{AD484936-F6A0-44E2-8FD6-BB179E0439C3}" srcOrd="1" destOrd="0" presId="urn:microsoft.com/office/officeart/2008/layout/LinedList"/>
    <dgm:cxn modelId="{2E22DEA6-2D93-4234-8054-53A5D5958567}" type="presParOf" srcId="{AD484936-F6A0-44E2-8FD6-BB179E0439C3}" destId="{83608ADD-1769-476D-9823-77421514F603}" srcOrd="0" destOrd="0" presId="urn:microsoft.com/office/officeart/2008/layout/LinedList"/>
    <dgm:cxn modelId="{AFB9C9CF-7D6E-4BD7-B5D0-658D2EEFC136}" type="presParOf" srcId="{AD484936-F6A0-44E2-8FD6-BB179E0439C3}" destId="{329C42F3-988B-4968-B02C-74F3B4F9579A}" srcOrd="1" destOrd="0" presId="urn:microsoft.com/office/officeart/2008/layout/LinedList"/>
    <dgm:cxn modelId="{C3383C5A-E537-4330-80B4-3FBE51B9C72C}" type="presParOf" srcId="{B5DCEE91-FC31-434F-A601-0F710BD6BA5D}" destId="{1564A055-A68E-450B-AA1D-15860FF1086E}" srcOrd="2" destOrd="0" presId="urn:microsoft.com/office/officeart/2008/layout/LinedList"/>
    <dgm:cxn modelId="{0D2F5BC4-CC85-47BC-AC1D-7FEC760E44C3}" type="presParOf" srcId="{B5DCEE91-FC31-434F-A601-0F710BD6BA5D}" destId="{F95FF32D-4459-48A0-8D26-76E3077BF0E6}" srcOrd="3" destOrd="0" presId="urn:microsoft.com/office/officeart/2008/layout/LinedList"/>
    <dgm:cxn modelId="{B1E302BB-C399-4D1F-85AB-0A68B82A0CCE}" type="presParOf" srcId="{F95FF32D-4459-48A0-8D26-76E3077BF0E6}" destId="{E3EAA89C-7445-4CC0-A0AA-71ECDD9E67D8}" srcOrd="0" destOrd="0" presId="urn:microsoft.com/office/officeart/2008/layout/LinedList"/>
    <dgm:cxn modelId="{203009B0-0B14-4B00-B213-C0E817480AD8}" type="presParOf" srcId="{F95FF32D-4459-48A0-8D26-76E3077BF0E6}" destId="{F53F90F9-EBF8-46CC-A602-174D3989640C}" srcOrd="1" destOrd="0" presId="urn:microsoft.com/office/officeart/2008/layout/LinedList"/>
    <dgm:cxn modelId="{59DF0FF6-8144-4485-B193-90B578174C52}" type="presParOf" srcId="{B5DCEE91-FC31-434F-A601-0F710BD6BA5D}" destId="{9F956CB2-4480-494D-BFD3-678435DAB1F9}" srcOrd="4" destOrd="0" presId="urn:microsoft.com/office/officeart/2008/layout/LinedList"/>
    <dgm:cxn modelId="{7D3CAC7D-E0C2-4149-90AA-7A5BBC3C8647}" type="presParOf" srcId="{B5DCEE91-FC31-434F-A601-0F710BD6BA5D}" destId="{66D104DD-8981-4252-8BAA-037C8B41ABC3}" srcOrd="5" destOrd="0" presId="urn:microsoft.com/office/officeart/2008/layout/LinedList"/>
    <dgm:cxn modelId="{C437EC26-8C78-492C-B6FD-2317E4989A65}" type="presParOf" srcId="{66D104DD-8981-4252-8BAA-037C8B41ABC3}" destId="{340DBF28-3540-4E1F-8488-FAF1BB343794}" srcOrd="0" destOrd="0" presId="urn:microsoft.com/office/officeart/2008/layout/LinedList"/>
    <dgm:cxn modelId="{6C078780-0C2C-40A3-A95B-151CEFA90F97}" type="presParOf" srcId="{66D104DD-8981-4252-8BAA-037C8B41ABC3}" destId="{223FBB53-F6E4-48A9-A74C-133906F166A0}" srcOrd="1" destOrd="0" presId="urn:microsoft.com/office/officeart/2008/layout/LinedList"/>
    <dgm:cxn modelId="{96582BE6-D983-4D9B-87F0-AABD0F0B99DD}" type="presParOf" srcId="{B5DCEE91-FC31-434F-A601-0F710BD6BA5D}" destId="{626B128F-3433-4F5E-A025-87480AA70882}" srcOrd="6" destOrd="0" presId="urn:microsoft.com/office/officeart/2008/layout/LinedList"/>
    <dgm:cxn modelId="{A3E25078-AA9A-4229-9BAC-50484C348D95}" type="presParOf" srcId="{B5DCEE91-FC31-434F-A601-0F710BD6BA5D}" destId="{76A71897-8182-4455-B748-BE788CE9D2C4}" srcOrd="7" destOrd="0" presId="urn:microsoft.com/office/officeart/2008/layout/LinedList"/>
    <dgm:cxn modelId="{4F735875-0BDB-45F2-BA4D-52C4CA0BF27C}" type="presParOf" srcId="{76A71897-8182-4455-B748-BE788CE9D2C4}" destId="{FCF4DB15-EAE4-4E08-B172-9B3DDAF4C8FB}" srcOrd="0" destOrd="0" presId="urn:microsoft.com/office/officeart/2008/layout/LinedList"/>
    <dgm:cxn modelId="{E1083B92-1985-4806-BBEB-73FD8157DC9D}" type="presParOf" srcId="{76A71897-8182-4455-B748-BE788CE9D2C4}" destId="{1B1E2C15-FB81-4F4C-B562-3C9418DB119F}" srcOrd="1" destOrd="0" presId="urn:microsoft.com/office/officeart/2008/layout/LinedList"/>
    <dgm:cxn modelId="{D9F4A7AF-08C2-4F32-9B92-6A1D1053B0F3}" type="presParOf" srcId="{B5DCEE91-FC31-434F-A601-0F710BD6BA5D}" destId="{02CAF213-3847-4A55-856F-EDF5D922AA06}" srcOrd="8" destOrd="0" presId="urn:microsoft.com/office/officeart/2008/layout/LinedList"/>
    <dgm:cxn modelId="{A4C49187-3661-4E4D-8981-3A80D8F31FD1}" type="presParOf" srcId="{B5DCEE91-FC31-434F-A601-0F710BD6BA5D}" destId="{4C735893-5E54-4565-8F0D-2AD67633145B}" srcOrd="9" destOrd="0" presId="urn:microsoft.com/office/officeart/2008/layout/LinedList"/>
    <dgm:cxn modelId="{3A266311-3E05-4494-86AF-9D1FC4AF9A54}" type="presParOf" srcId="{4C735893-5E54-4565-8F0D-2AD67633145B}" destId="{96C5620C-6970-4EE1-95B9-E2584CB1FBB5}" srcOrd="0" destOrd="0" presId="urn:microsoft.com/office/officeart/2008/layout/LinedList"/>
    <dgm:cxn modelId="{ED05F255-371F-4F17-9B1F-BE12B3F8B6B4}" type="presParOf" srcId="{4C735893-5E54-4565-8F0D-2AD67633145B}" destId="{12E8FEF6-9491-4D99-8E19-E9C3C491204E}" srcOrd="1" destOrd="0" presId="urn:microsoft.com/office/officeart/2008/layout/LinedList"/>
    <dgm:cxn modelId="{B9E1BF53-88B1-4B4E-A07C-236F7022E1EF}" type="presParOf" srcId="{B5DCEE91-FC31-434F-A601-0F710BD6BA5D}" destId="{5E98AC68-8BE5-40DF-96A9-065006E832CB}" srcOrd="10" destOrd="0" presId="urn:microsoft.com/office/officeart/2008/layout/LinedList"/>
    <dgm:cxn modelId="{79C3D15C-1758-47BB-86C5-F945176F734F}" type="presParOf" srcId="{B5DCEE91-FC31-434F-A601-0F710BD6BA5D}" destId="{3F8B5414-03C1-44A3-A48F-F5B8CCFFC763}" srcOrd="11" destOrd="0" presId="urn:microsoft.com/office/officeart/2008/layout/LinedList"/>
    <dgm:cxn modelId="{ABEB929D-F7C1-4F2C-BE86-862D42743681}" type="presParOf" srcId="{3F8B5414-03C1-44A3-A48F-F5B8CCFFC763}" destId="{F3109287-F7D3-42AB-8C54-FBC9B05A7F6C}" srcOrd="0" destOrd="0" presId="urn:microsoft.com/office/officeart/2008/layout/LinedList"/>
    <dgm:cxn modelId="{75E4086D-405D-4609-8B40-A69F7FCEB75E}" type="presParOf" srcId="{3F8B5414-03C1-44A3-A48F-F5B8CCFFC763}" destId="{9A4E17F4-8026-41BF-AE10-5FFD584D9A20}" srcOrd="1" destOrd="0" presId="urn:microsoft.com/office/officeart/2008/layout/LinedList"/>
    <dgm:cxn modelId="{2FFC4C75-6527-4166-A9AB-21A20ED5826B}" type="presParOf" srcId="{B5DCEE91-FC31-434F-A601-0F710BD6BA5D}" destId="{4C862869-288A-4C5A-AA44-F24CB66A9C20}" srcOrd="12" destOrd="0" presId="urn:microsoft.com/office/officeart/2008/layout/LinedList"/>
    <dgm:cxn modelId="{C0E2581B-16EB-469B-9439-E2DADE12C59A}" type="presParOf" srcId="{B5DCEE91-FC31-434F-A601-0F710BD6BA5D}" destId="{CC35AB1D-A1C9-4461-9067-96E1AB5C354A}" srcOrd="13" destOrd="0" presId="urn:microsoft.com/office/officeart/2008/layout/LinedList"/>
    <dgm:cxn modelId="{E7F5B2FE-6BB9-42CE-9EDE-0F2B07474B6A}" type="presParOf" srcId="{CC35AB1D-A1C9-4461-9067-96E1AB5C354A}" destId="{FF747859-E495-436A-AA49-30298187F75C}" srcOrd="0" destOrd="0" presId="urn:microsoft.com/office/officeart/2008/layout/LinedList"/>
    <dgm:cxn modelId="{BDBF2C02-E4D0-40D0-90F8-C6DA21A863DF}" type="presParOf" srcId="{CC35AB1D-A1C9-4461-9067-96E1AB5C354A}" destId="{A8ACE2EC-40CA-470C-BAB3-62768AB0A5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28F723-0AD4-4B38-ACFA-599231C7ACA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6715BC3-567A-4BC6-BDDC-5E5951585767}">
      <dgm:prSet/>
      <dgm:spPr/>
      <dgm:t>
        <a:bodyPr/>
        <a:lstStyle/>
        <a:p>
          <a:r>
            <a:rPr lang="en-US"/>
            <a:t>You are the help until help arrives!!</a:t>
          </a:r>
        </a:p>
      </dgm:t>
    </dgm:pt>
    <dgm:pt modelId="{A31446DD-BE06-4BA6-8449-528B1436F3C5}" type="parTrans" cxnId="{932E8021-4027-4D0C-8A69-B8FC66EA14D6}">
      <dgm:prSet/>
      <dgm:spPr/>
      <dgm:t>
        <a:bodyPr/>
        <a:lstStyle/>
        <a:p>
          <a:endParaRPr lang="en-US"/>
        </a:p>
      </dgm:t>
    </dgm:pt>
    <dgm:pt modelId="{DB19BF80-B7C7-4BED-92CE-451C6165D512}" type="sibTrans" cxnId="{932E8021-4027-4D0C-8A69-B8FC66EA14D6}">
      <dgm:prSet/>
      <dgm:spPr/>
      <dgm:t>
        <a:bodyPr/>
        <a:lstStyle/>
        <a:p>
          <a:endParaRPr lang="en-US"/>
        </a:p>
      </dgm:t>
    </dgm:pt>
    <dgm:pt modelId="{2A6F6BC1-7743-4240-B1B8-349090DF44C4}">
      <dgm:prSet/>
      <dgm:spPr/>
      <dgm:t>
        <a:bodyPr/>
        <a:lstStyle/>
        <a:p>
          <a:pPr>
            <a:lnSpc>
              <a:spcPct val="100000"/>
            </a:lnSpc>
          </a:pPr>
          <a:r>
            <a:rPr lang="en-US"/>
            <a:t>SURGEON GENERAL ADVISORY </a:t>
          </a:r>
          <a:endParaRPr lang="en-US" dirty="0"/>
        </a:p>
      </dgm:t>
    </dgm:pt>
    <dgm:pt modelId="{27C6B1AC-A377-43FE-900A-256A651CCEAE}" type="parTrans" cxnId="{52F7B1F2-38C5-44C9-A1C7-F6268DD709F7}">
      <dgm:prSet/>
      <dgm:spPr/>
      <dgm:t>
        <a:bodyPr/>
        <a:lstStyle/>
        <a:p>
          <a:endParaRPr lang="en-US"/>
        </a:p>
      </dgm:t>
    </dgm:pt>
    <dgm:pt modelId="{8C283A13-6E3D-42FC-A74B-D063F6632360}" type="sibTrans" cxnId="{52F7B1F2-38C5-44C9-A1C7-F6268DD709F7}">
      <dgm:prSet/>
      <dgm:spPr/>
      <dgm:t>
        <a:bodyPr/>
        <a:lstStyle/>
        <a:p>
          <a:endParaRPr lang="en-US"/>
        </a:p>
      </dgm:t>
    </dgm:pt>
    <dgm:pt modelId="{DA5307DC-FF42-4B37-B5BB-1C455A0CFEB9}" type="pres">
      <dgm:prSet presAssocID="{F728F723-0AD4-4B38-ACFA-599231C7ACA6}" presName="root" presStyleCnt="0">
        <dgm:presLayoutVars>
          <dgm:dir/>
          <dgm:resizeHandles val="exact"/>
        </dgm:presLayoutVars>
      </dgm:prSet>
      <dgm:spPr/>
    </dgm:pt>
    <dgm:pt modelId="{D2FAD22D-4258-4327-A1A1-C822D55F9542}" type="pres">
      <dgm:prSet presAssocID="{E6715BC3-567A-4BC6-BDDC-5E5951585767}" presName="compNode" presStyleCnt="0"/>
      <dgm:spPr/>
    </dgm:pt>
    <dgm:pt modelId="{E034E9B5-46C1-46E0-9497-9F3E8592806B}" type="pres">
      <dgm:prSet presAssocID="{E6715BC3-567A-4BC6-BDDC-5E595158576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tor"/>
        </a:ext>
      </dgm:extLst>
    </dgm:pt>
    <dgm:pt modelId="{43382B37-B24C-42D9-B8B0-4CC05C94D7EA}" type="pres">
      <dgm:prSet presAssocID="{E6715BC3-567A-4BC6-BDDC-5E5951585767}" presName="spaceRect" presStyleCnt="0"/>
      <dgm:spPr/>
    </dgm:pt>
    <dgm:pt modelId="{A0C4E62E-BA7B-4566-B7BD-CAA35D1E08BD}" type="pres">
      <dgm:prSet presAssocID="{E6715BC3-567A-4BC6-BDDC-5E5951585767}" presName="textRect" presStyleLbl="revTx" presStyleIdx="0" presStyleCnt="2">
        <dgm:presLayoutVars>
          <dgm:chMax val="1"/>
          <dgm:chPref val="1"/>
        </dgm:presLayoutVars>
      </dgm:prSet>
      <dgm:spPr/>
    </dgm:pt>
    <dgm:pt modelId="{5D0C10EE-7C34-41C4-9EF3-A64B61A594C6}" type="pres">
      <dgm:prSet presAssocID="{DB19BF80-B7C7-4BED-92CE-451C6165D512}" presName="sibTrans" presStyleCnt="0"/>
      <dgm:spPr/>
    </dgm:pt>
    <dgm:pt modelId="{B2034080-5495-4C31-AC10-48433E73A400}" type="pres">
      <dgm:prSet presAssocID="{2A6F6BC1-7743-4240-B1B8-349090DF44C4}" presName="compNode" presStyleCnt="0"/>
      <dgm:spPr/>
    </dgm:pt>
    <dgm:pt modelId="{E90E6D42-0C84-4D8C-8AC6-63F3926D2DE9}" type="pres">
      <dgm:prSet presAssocID="{2A6F6BC1-7743-4240-B1B8-349090DF44C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74A272EC-45A6-4F76-91B5-9CE2AF1E2B60}" type="pres">
      <dgm:prSet presAssocID="{2A6F6BC1-7743-4240-B1B8-349090DF44C4}" presName="spaceRect" presStyleCnt="0"/>
      <dgm:spPr/>
    </dgm:pt>
    <dgm:pt modelId="{9F1ABA0E-531A-4ED8-8F0C-8C5D07820864}" type="pres">
      <dgm:prSet presAssocID="{2A6F6BC1-7743-4240-B1B8-349090DF44C4}" presName="textRect" presStyleLbl="revTx" presStyleIdx="1" presStyleCnt="2">
        <dgm:presLayoutVars>
          <dgm:chMax val="1"/>
          <dgm:chPref val="1"/>
        </dgm:presLayoutVars>
      </dgm:prSet>
      <dgm:spPr/>
    </dgm:pt>
  </dgm:ptLst>
  <dgm:cxnLst>
    <dgm:cxn modelId="{932E8021-4027-4D0C-8A69-B8FC66EA14D6}" srcId="{F728F723-0AD4-4B38-ACFA-599231C7ACA6}" destId="{E6715BC3-567A-4BC6-BDDC-5E5951585767}" srcOrd="0" destOrd="0" parTransId="{A31446DD-BE06-4BA6-8449-528B1436F3C5}" sibTransId="{DB19BF80-B7C7-4BED-92CE-451C6165D512}"/>
    <dgm:cxn modelId="{90DD9B40-636D-4E1A-B357-5DB620F6E311}" type="presOf" srcId="{E6715BC3-567A-4BC6-BDDC-5E5951585767}" destId="{A0C4E62E-BA7B-4566-B7BD-CAA35D1E08BD}" srcOrd="0" destOrd="0" presId="urn:microsoft.com/office/officeart/2018/2/layout/IconLabelList"/>
    <dgm:cxn modelId="{582DE341-657D-4CB5-9C04-70ED6E80EEB7}" type="presOf" srcId="{F728F723-0AD4-4B38-ACFA-599231C7ACA6}" destId="{DA5307DC-FF42-4B37-B5BB-1C455A0CFEB9}" srcOrd="0" destOrd="0" presId="urn:microsoft.com/office/officeart/2018/2/layout/IconLabelList"/>
    <dgm:cxn modelId="{4132268E-B2CD-47FE-AF6C-B1E38279E749}" type="presOf" srcId="{2A6F6BC1-7743-4240-B1B8-349090DF44C4}" destId="{9F1ABA0E-531A-4ED8-8F0C-8C5D07820864}" srcOrd="0" destOrd="0" presId="urn:microsoft.com/office/officeart/2018/2/layout/IconLabelList"/>
    <dgm:cxn modelId="{52F7B1F2-38C5-44C9-A1C7-F6268DD709F7}" srcId="{F728F723-0AD4-4B38-ACFA-599231C7ACA6}" destId="{2A6F6BC1-7743-4240-B1B8-349090DF44C4}" srcOrd="1" destOrd="0" parTransId="{27C6B1AC-A377-43FE-900A-256A651CCEAE}" sibTransId="{8C283A13-6E3D-42FC-A74B-D063F6632360}"/>
    <dgm:cxn modelId="{86190F67-3E72-4B08-8218-16B74A961890}" type="presParOf" srcId="{DA5307DC-FF42-4B37-B5BB-1C455A0CFEB9}" destId="{D2FAD22D-4258-4327-A1A1-C822D55F9542}" srcOrd="0" destOrd="0" presId="urn:microsoft.com/office/officeart/2018/2/layout/IconLabelList"/>
    <dgm:cxn modelId="{74222D12-E8F5-47E2-B665-871B26DE151A}" type="presParOf" srcId="{D2FAD22D-4258-4327-A1A1-C822D55F9542}" destId="{E034E9B5-46C1-46E0-9497-9F3E8592806B}" srcOrd="0" destOrd="0" presId="urn:microsoft.com/office/officeart/2018/2/layout/IconLabelList"/>
    <dgm:cxn modelId="{570B24D1-0796-44D3-819D-AE7074706C63}" type="presParOf" srcId="{D2FAD22D-4258-4327-A1A1-C822D55F9542}" destId="{43382B37-B24C-42D9-B8B0-4CC05C94D7EA}" srcOrd="1" destOrd="0" presId="urn:microsoft.com/office/officeart/2018/2/layout/IconLabelList"/>
    <dgm:cxn modelId="{1F645E80-7434-4E12-9615-062CC5DC936E}" type="presParOf" srcId="{D2FAD22D-4258-4327-A1A1-C822D55F9542}" destId="{A0C4E62E-BA7B-4566-B7BD-CAA35D1E08BD}" srcOrd="2" destOrd="0" presId="urn:microsoft.com/office/officeart/2018/2/layout/IconLabelList"/>
    <dgm:cxn modelId="{EEB32D04-4D7C-44CF-9A6B-B209A6BB28CA}" type="presParOf" srcId="{DA5307DC-FF42-4B37-B5BB-1C455A0CFEB9}" destId="{5D0C10EE-7C34-41C4-9EF3-A64B61A594C6}" srcOrd="1" destOrd="0" presId="urn:microsoft.com/office/officeart/2018/2/layout/IconLabelList"/>
    <dgm:cxn modelId="{4C6A22D3-8717-44E7-AD91-CE58CB7434FC}" type="presParOf" srcId="{DA5307DC-FF42-4B37-B5BB-1C455A0CFEB9}" destId="{B2034080-5495-4C31-AC10-48433E73A400}" srcOrd="2" destOrd="0" presId="urn:microsoft.com/office/officeart/2018/2/layout/IconLabelList"/>
    <dgm:cxn modelId="{DADE5D81-9BB2-48A1-9B56-92AB938E12EF}" type="presParOf" srcId="{B2034080-5495-4C31-AC10-48433E73A400}" destId="{E90E6D42-0C84-4D8C-8AC6-63F3926D2DE9}" srcOrd="0" destOrd="0" presId="urn:microsoft.com/office/officeart/2018/2/layout/IconLabelList"/>
    <dgm:cxn modelId="{6AFFAF78-90F2-45A8-ACEF-5B377647DE91}" type="presParOf" srcId="{B2034080-5495-4C31-AC10-48433E73A400}" destId="{74A272EC-45A6-4F76-91B5-9CE2AF1E2B60}" srcOrd="1" destOrd="0" presId="urn:microsoft.com/office/officeart/2018/2/layout/IconLabelList"/>
    <dgm:cxn modelId="{B065C014-3786-4CAE-9CF6-AD99116BF088}" type="presParOf" srcId="{B2034080-5495-4C31-AC10-48433E73A400}" destId="{9F1ABA0E-531A-4ED8-8F0C-8C5D0782086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0077A6-56E8-44E1-997C-B1E18A01FF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2A09D3-1F81-4BBF-963B-E26000A67C8F}">
      <dgm:prSet custT="1"/>
      <dgm:spPr/>
      <dgm:t>
        <a:bodyPr/>
        <a:lstStyle/>
        <a:p>
          <a:r>
            <a:rPr lang="en-US" sz="3200" dirty="0"/>
            <a:t>Evaluate for an Overdose </a:t>
          </a:r>
        </a:p>
      </dgm:t>
    </dgm:pt>
    <dgm:pt modelId="{E301209F-8C44-4590-9037-3B06A138A02D}" type="parTrans" cxnId="{3DD8CD21-7F2F-44FB-B28A-DB411E7F70E6}">
      <dgm:prSet/>
      <dgm:spPr/>
      <dgm:t>
        <a:bodyPr/>
        <a:lstStyle/>
        <a:p>
          <a:endParaRPr lang="en-US"/>
        </a:p>
      </dgm:t>
    </dgm:pt>
    <dgm:pt modelId="{0F3E29B9-B704-4EB9-8D39-D421517325C9}" type="sibTrans" cxnId="{3DD8CD21-7F2F-44FB-B28A-DB411E7F70E6}">
      <dgm:prSet/>
      <dgm:spPr/>
      <dgm:t>
        <a:bodyPr/>
        <a:lstStyle/>
        <a:p>
          <a:endParaRPr lang="en-US"/>
        </a:p>
      </dgm:t>
    </dgm:pt>
    <dgm:pt modelId="{B14829A1-F3D9-42F8-BDD1-FE17F8172741}">
      <dgm:prSet custT="1"/>
      <dgm:spPr/>
      <dgm:t>
        <a:bodyPr/>
        <a:lstStyle/>
        <a:p>
          <a:r>
            <a:rPr lang="en-US" sz="2800" dirty="0"/>
            <a:t>Call 911* </a:t>
          </a:r>
        </a:p>
      </dgm:t>
    </dgm:pt>
    <dgm:pt modelId="{A9A1F109-4E67-46F4-80DE-C85AEA6C0964}" type="parTrans" cxnId="{D726CABB-7854-4FFF-B644-38717C7B2948}">
      <dgm:prSet/>
      <dgm:spPr/>
      <dgm:t>
        <a:bodyPr/>
        <a:lstStyle/>
        <a:p>
          <a:endParaRPr lang="en-US"/>
        </a:p>
      </dgm:t>
    </dgm:pt>
    <dgm:pt modelId="{43622377-F03C-40E0-8898-67394B1B1974}" type="sibTrans" cxnId="{D726CABB-7854-4FFF-B644-38717C7B2948}">
      <dgm:prSet/>
      <dgm:spPr/>
      <dgm:t>
        <a:bodyPr/>
        <a:lstStyle/>
        <a:p>
          <a:endParaRPr lang="en-US"/>
        </a:p>
      </dgm:t>
    </dgm:pt>
    <dgm:pt modelId="{6876ABF7-63E5-4A23-A9AA-28C4FF388AC9}">
      <dgm:prSet custT="1"/>
      <dgm:spPr/>
      <dgm:t>
        <a:bodyPr/>
        <a:lstStyle/>
        <a:p>
          <a:r>
            <a:rPr lang="en-US" sz="2800" dirty="0"/>
            <a:t>Administer naloxone, if available*</a:t>
          </a:r>
        </a:p>
      </dgm:t>
    </dgm:pt>
    <dgm:pt modelId="{DDF7345D-68B5-4E88-B771-C2ECAE508FB0}" type="parTrans" cxnId="{1405D013-8A65-4C71-BB5A-91ED731F88A2}">
      <dgm:prSet/>
      <dgm:spPr/>
      <dgm:t>
        <a:bodyPr/>
        <a:lstStyle/>
        <a:p>
          <a:endParaRPr lang="en-US"/>
        </a:p>
      </dgm:t>
    </dgm:pt>
    <dgm:pt modelId="{BD82F89B-50A1-481C-A8A2-C61DEC98B7FF}" type="sibTrans" cxnId="{1405D013-8A65-4C71-BB5A-91ED731F88A2}">
      <dgm:prSet/>
      <dgm:spPr/>
      <dgm:t>
        <a:bodyPr/>
        <a:lstStyle/>
        <a:p>
          <a:endParaRPr lang="en-US"/>
        </a:p>
      </dgm:t>
    </dgm:pt>
    <dgm:pt modelId="{7809C73D-A00F-47E5-ACDC-6751823D2452}">
      <dgm:prSet custT="1"/>
      <dgm:spPr/>
      <dgm:t>
        <a:bodyPr/>
        <a:lstStyle/>
        <a:p>
          <a:r>
            <a:rPr lang="en-US" sz="2800" dirty="0"/>
            <a:t>Support Ventilation</a:t>
          </a:r>
        </a:p>
      </dgm:t>
    </dgm:pt>
    <dgm:pt modelId="{652775E6-5EB2-4AED-B480-0F0BC4971732}" type="parTrans" cxnId="{E9057ED3-0DD9-43AF-A696-5FA9E5E30015}">
      <dgm:prSet/>
      <dgm:spPr/>
      <dgm:t>
        <a:bodyPr/>
        <a:lstStyle/>
        <a:p>
          <a:endParaRPr lang="en-US"/>
        </a:p>
      </dgm:t>
    </dgm:pt>
    <dgm:pt modelId="{F30251A6-FCE6-478E-A07B-339695D69905}" type="sibTrans" cxnId="{E9057ED3-0DD9-43AF-A696-5FA9E5E30015}">
      <dgm:prSet/>
      <dgm:spPr/>
      <dgm:t>
        <a:bodyPr/>
        <a:lstStyle/>
        <a:p>
          <a:endParaRPr lang="en-US"/>
        </a:p>
      </dgm:t>
    </dgm:pt>
    <dgm:pt modelId="{4F37D151-3344-4FA7-88E7-63EA21B7B958}">
      <dgm:prSet custT="1"/>
      <dgm:spPr/>
      <dgm:t>
        <a:bodyPr/>
        <a:lstStyle/>
        <a:p>
          <a:r>
            <a:rPr lang="en-US" sz="2400" dirty="0"/>
            <a:t>* If two people available, one call 911, one administer naloxone</a:t>
          </a:r>
        </a:p>
      </dgm:t>
    </dgm:pt>
    <dgm:pt modelId="{A583EC63-C3C8-40D7-8E3F-E8D08EE1B46B}" type="parTrans" cxnId="{F9E24275-35A3-44F7-836B-7278A6D2B3E8}">
      <dgm:prSet/>
      <dgm:spPr/>
      <dgm:t>
        <a:bodyPr/>
        <a:lstStyle/>
        <a:p>
          <a:endParaRPr lang="en-US"/>
        </a:p>
      </dgm:t>
    </dgm:pt>
    <dgm:pt modelId="{C9B14417-B401-46C7-A8FF-ADBF88110B77}" type="sibTrans" cxnId="{F9E24275-35A3-44F7-836B-7278A6D2B3E8}">
      <dgm:prSet/>
      <dgm:spPr/>
      <dgm:t>
        <a:bodyPr/>
        <a:lstStyle/>
        <a:p>
          <a:endParaRPr lang="en-US"/>
        </a:p>
      </dgm:t>
    </dgm:pt>
    <dgm:pt modelId="{7F231BD2-E19D-4438-AA96-E1A3F2C93209}">
      <dgm:prSet custT="1"/>
      <dgm:spPr/>
      <dgm:t>
        <a:bodyPr/>
        <a:lstStyle/>
        <a:p>
          <a:r>
            <a:rPr lang="en-US" sz="2000" i="0" dirty="0"/>
            <a:t>If no response after 2-3 minutes, give 2</a:t>
          </a:r>
          <a:r>
            <a:rPr lang="en-US" sz="2000" i="0" baseline="30000" dirty="0"/>
            <a:t>nd</a:t>
          </a:r>
          <a:r>
            <a:rPr lang="en-US" sz="2000" i="0" dirty="0"/>
            <a:t> dose of naloxone</a:t>
          </a:r>
          <a:endParaRPr lang="en-US" sz="2000" dirty="0"/>
        </a:p>
      </dgm:t>
    </dgm:pt>
    <dgm:pt modelId="{8EA9EF6D-5C65-478A-AE7C-2520489B606A}" type="parTrans" cxnId="{F3DADF19-0DA8-40DC-9717-2FD461D52A16}">
      <dgm:prSet/>
      <dgm:spPr/>
      <dgm:t>
        <a:bodyPr/>
        <a:lstStyle/>
        <a:p>
          <a:endParaRPr lang="en-US"/>
        </a:p>
      </dgm:t>
    </dgm:pt>
    <dgm:pt modelId="{4A77CEC8-33CF-4FF9-9EBD-0C135DEE23CB}" type="sibTrans" cxnId="{F3DADF19-0DA8-40DC-9717-2FD461D52A16}">
      <dgm:prSet/>
      <dgm:spPr/>
      <dgm:t>
        <a:bodyPr/>
        <a:lstStyle/>
        <a:p>
          <a:endParaRPr lang="en-US"/>
        </a:p>
      </dgm:t>
    </dgm:pt>
    <dgm:pt modelId="{166A0180-3254-4F3B-9A13-4421EF104B7D}" type="pres">
      <dgm:prSet presAssocID="{950077A6-56E8-44E1-997C-B1E18A01FFFA}" presName="root" presStyleCnt="0">
        <dgm:presLayoutVars>
          <dgm:dir/>
          <dgm:resizeHandles val="exact"/>
        </dgm:presLayoutVars>
      </dgm:prSet>
      <dgm:spPr/>
    </dgm:pt>
    <dgm:pt modelId="{171E2698-0FE7-41C3-830D-F5826EAD986E}" type="pres">
      <dgm:prSet presAssocID="{682A09D3-1F81-4BBF-963B-E26000A67C8F}" presName="compNode" presStyleCnt="0"/>
      <dgm:spPr/>
    </dgm:pt>
    <dgm:pt modelId="{411A6DFD-918E-4DE7-9350-5F08E7642A9C}" type="pres">
      <dgm:prSet presAssocID="{682A09D3-1F81-4BBF-963B-E26000A67C8F}" presName="bgRect" presStyleLbl="bgShp" presStyleIdx="0" presStyleCnt="5"/>
      <dgm:spPr/>
    </dgm:pt>
    <dgm:pt modelId="{8DBC4765-5389-4299-8DDF-ADF0FF0BD687}" type="pres">
      <dgm:prSet presAssocID="{682A09D3-1F81-4BBF-963B-E26000A67C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irst aid kit"/>
        </a:ext>
      </dgm:extLst>
    </dgm:pt>
    <dgm:pt modelId="{884FC350-E760-4DEA-ABE9-F061B6F89845}" type="pres">
      <dgm:prSet presAssocID="{682A09D3-1F81-4BBF-963B-E26000A67C8F}" presName="spaceRect" presStyleCnt="0"/>
      <dgm:spPr/>
    </dgm:pt>
    <dgm:pt modelId="{E1E6E9E6-9909-4EF8-BD5B-E0D40CA745C3}" type="pres">
      <dgm:prSet presAssocID="{682A09D3-1F81-4BBF-963B-E26000A67C8F}" presName="parTx" presStyleLbl="revTx" presStyleIdx="0" presStyleCnt="6">
        <dgm:presLayoutVars>
          <dgm:chMax val="0"/>
          <dgm:chPref val="0"/>
        </dgm:presLayoutVars>
      </dgm:prSet>
      <dgm:spPr/>
    </dgm:pt>
    <dgm:pt modelId="{1F44316E-6FDC-40B4-B01E-C42935A96DFA}" type="pres">
      <dgm:prSet presAssocID="{0F3E29B9-B704-4EB9-8D39-D421517325C9}" presName="sibTrans" presStyleCnt="0"/>
      <dgm:spPr/>
    </dgm:pt>
    <dgm:pt modelId="{DA681A39-8C5C-4C3A-A0BE-D9FBB67CE31E}" type="pres">
      <dgm:prSet presAssocID="{B14829A1-F3D9-42F8-BDD1-FE17F8172741}" presName="compNode" presStyleCnt="0"/>
      <dgm:spPr/>
    </dgm:pt>
    <dgm:pt modelId="{038C20C4-3365-4847-972B-F7A73F063694}" type="pres">
      <dgm:prSet presAssocID="{B14829A1-F3D9-42F8-BDD1-FE17F8172741}" presName="bgRect" presStyleLbl="bgShp" presStyleIdx="1" presStyleCnt="5"/>
      <dgm:spPr/>
    </dgm:pt>
    <dgm:pt modelId="{A9F87CC8-D13B-4E78-A0EB-36851C7C78A0}" type="pres">
      <dgm:prSet presAssocID="{B14829A1-F3D9-42F8-BDD1-FE17F817274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09DBEAF1-69D8-470A-8C01-EA6A7B2EC9BF}" type="pres">
      <dgm:prSet presAssocID="{B14829A1-F3D9-42F8-BDD1-FE17F8172741}" presName="spaceRect" presStyleCnt="0"/>
      <dgm:spPr/>
    </dgm:pt>
    <dgm:pt modelId="{253A9F29-5333-41D7-9740-CA2A208E350B}" type="pres">
      <dgm:prSet presAssocID="{B14829A1-F3D9-42F8-BDD1-FE17F8172741}" presName="parTx" presStyleLbl="revTx" presStyleIdx="1" presStyleCnt="6">
        <dgm:presLayoutVars>
          <dgm:chMax val="0"/>
          <dgm:chPref val="0"/>
        </dgm:presLayoutVars>
      </dgm:prSet>
      <dgm:spPr/>
    </dgm:pt>
    <dgm:pt modelId="{99E66E4D-269F-460C-8518-6B26679D3668}" type="pres">
      <dgm:prSet presAssocID="{43622377-F03C-40E0-8898-67394B1B1974}" presName="sibTrans" presStyleCnt="0"/>
      <dgm:spPr/>
    </dgm:pt>
    <dgm:pt modelId="{C02ADF61-CC1F-4821-9627-2042AC3B4B9C}" type="pres">
      <dgm:prSet presAssocID="{6876ABF7-63E5-4A23-A9AA-28C4FF388AC9}" presName="compNode" presStyleCnt="0"/>
      <dgm:spPr/>
    </dgm:pt>
    <dgm:pt modelId="{99AF7ACB-8D46-4B90-94DD-3C9F455C38C4}" type="pres">
      <dgm:prSet presAssocID="{6876ABF7-63E5-4A23-A9AA-28C4FF388AC9}" presName="bgRect" presStyleLbl="bgShp" presStyleIdx="2" presStyleCnt="5"/>
      <dgm:spPr/>
    </dgm:pt>
    <dgm:pt modelId="{FD5F6BC5-4F52-4EEE-9673-5D38944C6DF6}" type="pres">
      <dgm:prSet presAssocID="{6876ABF7-63E5-4A23-A9AA-28C4FF388A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rcles with lines"/>
        </a:ext>
      </dgm:extLst>
    </dgm:pt>
    <dgm:pt modelId="{15174678-C4B6-49B7-B82C-A87E7F84359A}" type="pres">
      <dgm:prSet presAssocID="{6876ABF7-63E5-4A23-A9AA-28C4FF388AC9}" presName="spaceRect" presStyleCnt="0"/>
      <dgm:spPr/>
    </dgm:pt>
    <dgm:pt modelId="{FE880AA3-6CB4-4D2F-8C29-F0F2E5AAC392}" type="pres">
      <dgm:prSet presAssocID="{6876ABF7-63E5-4A23-A9AA-28C4FF388AC9}" presName="parTx" presStyleLbl="revTx" presStyleIdx="2" presStyleCnt="6">
        <dgm:presLayoutVars>
          <dgm:chMax val="0"/>
          <dgm:chPref val="0"/>
        </dgm:presLayoutVars>
      </dgm:prSet>
      <dgm:spPr/>
    </dgm:pt>
    <dgm:pt modelId="{1ED56147-247F-4F0F-952E-ADF57ADD290D}" type="pres">
      <dgm:prSet presAssocID="{BD82F89B-50A1-481C-A8A2-C61DEC98B7FF}" presName="sibTrans" presStyleCnt="0"/>
      <dgm:spPr/>
    </dgm:pt>
    <dgm:pt modelId="{35729F77-48B1-44EF-8F26-8298105B42CC}" type="pres">
      <dgm:prSet presAssocID="{7809C73D-A00F-47E5-ACDC-6751823D2452}" presName="compNode" presStyleCnt="0"/>
      <dgm:spPr/>
    </dgm:pt>
    <dgm:pt modelId="{23DE166C-5207-4177-B60A-E5E10D393019}" type="pres">
      <dgm:prSet presAssocID="{7809C73D-A00F-47E5-ACDC-6751823D2452}" presName="bgRect" presStyleLbl="bgShp" presStyleIdx="3" presStyleCnt="5"/>
      <dgm:spPr/>
    </dgm:pt>
    <dgm:pt modelId="{5C78605B-2E97-45E9-80B4-C20DA35B024B}" type="pres">
      <dgm:prSet presAssocID="{7809C73D-A00F-47E5-ACDC-6751823D245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A6B839AE-D0CF-4931-A6AE-67A020667282}" type="pres">
      <dgm:prSet presAssocID="{7809C73D-A00F-47E5-ACDC-6751823D2452}" presName="spaceRect" presStyleCnt="0"/>
      <dgm:spPr/>
    </dgm:pt>
    <dgm:pt modelId="{C3E97A11-9E0E-46EA-B6BB-A6E6B461CB73}" type="pres">
      <dgm:prSet presAssocID="{7809C73D-A00F-47E5-ACDC-6751823D2452}" presName="parTx" presStyleLbl="revTx" presStyleIdx="3" presStyleCnt="6">
        <dgm:presLayoutVars>
          <dgm:chMax val="0"/>
          <dgm:chPref val="0"/>
        </dgm:presLayoutVars>
      </dgm:prSet>
      <dgm:spPr/>
    </dgm:pt>
    <dgm:pt modelId="{1D90EC63-B0CF-4784-BFB7-FA30C25647D3}" type="pres">
      <dgm:prSet presAssocID="{F30251A6-FCE6-478E-A07B-339695D69905}" presName="sibTrans" presStyleCnt="0"/>
      <dgm:spPr/>
    </dgm:pt>
    <dgm:pt modelId="{8EDE7C82-D522-4681-8ADA-98436D13C8F0}" type="pres">
      <dgm:prSet presAssocID="{4F37D151-3344-4FA7-88E7-63EA21B7B958}" presName="compNode" presStyleCnt="0"/>
      <dgm:spPr/>
    </dgm:pt>
    <dgm:pt modelId="{4E9929D2-1F79-4AF1-99BA-EB2BFD99C1FA}" type="pres">
      <dgm:prSet presAssocID="{4F37D151-3344-4FA7-88E7-63EA21B7B958}" presName="bgRect" presStyleLbl="bgShp" presStyleIdx="4" presStyleCnt="5" custLinFactNeighborX="-68673" custLinFactNeighborY="34970"/>
      <dgm:spPr/>
    </dgm:pt>
    <dgm:pt modelId="{5AD45A9A-5E5E-4E54-A868-7D0095DF838D}" type="pres">
      <dgm:prSet presAssocID="{4F37D151-3344-4FA7-88E7-63EA21B7B95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0DE24214-4533-4A0A-A371-D257C6FF59B3}" type="pres">
      <dgm:prSet presAssocID="{4F37D151-3344-4FA7-88E7-63EA21B7B958}" presName="spaceRect" presStyleCnt="0"/>
      <dgm:spPr/>
    </dgm:pt>
    <dgm:pt modelId="{3A7906D1-1CB7-404A-A29B-AD5394C73C14}" type="pres">
      <dgm:prSet presAssocID="{4F37D151-3344-4FA7-88E7-63EA21B7B958}" presName="parTx" presStyleLbl="revTx" presStyleIdx="4" presStyleCnt="6">
        <dgm:presLayoutVars>
          <dgm:chMax val="0"/>
          <dgm:chPref val="0"/>
        </dgm:presLayoutVars>
      </dgm:prSet>
      <dgm:spPr/>
    </dgm:pt>
    <dgm:pt modelId="{344B81B2-9CB0-47B8-A10B-E30B05B4347E}" type="pres">
      <dgm:prSet presAssocID="{4F37D151-3344-4FA7-88E7-63EA21B7B958}" presName="desTx" presStyleLbl="revTx" presStyleIdx="5" presStyleCnt="6">
        <dgm:presLayoutVars/>
      </dgm:prSet>
      <dgm:spPr/>
    </dgm:pt>
  </dgm:ptLst>
  <dgm:cxnLst>
    <dgm:cxn modelId="{1405D013-8A65-4C71-BB5A-91ED731F88A2}" srcId="{950077A6-56E8-44E1-997C-B1E18A01FFFA}" destId="{6876ABF7-63E5-4A23-A9AA-28C4FF388AC9}" srcOrd="2" destOrd="0" parTransId="{DDF7345D-68B5-4E88-B771-C2ECAE508FB0}" sibTransId="{BD82F89B-50A1-481C-A8A2-C61DEC98B7FF}"/>
    <dgm:cxn modelId="{F3DADF19-0DA8-40DC-9717-2FD461D52A16}" srcId="{4F37D151-3344-4FA7-88E7-63EA21B7B958}" destId="{7F231BD2-E19D-4438-AA96-E1A3F2C93209}" srcOrd="0" destOrd="0" parTransId="{8EA9EF6D-5C65-478A-AE7C-2520489B606A}" sibTransId="{4A77CEC8-33CF-4FF9-9EBD-0C135DEE23CB}"/>
    <dgm:cxn modelId="{3DD8CD21-7F2F-44FB-B28A-DB411E7F70E6}" srcId="{950077A6-56E8-44E1-997C-B1E18A01FFFA}" destId="{682A09D3-1F81-4BBF-963B-E26000A67C8F}" srcOrd="0" destOrd="0" parTransId="{E301209F-8C44-4590-9037-3B06A138A02D}" sibTransId="{0F3E29B9-B704-4EB9-8D39-D421517325C9}"/>
    <dgm:cxn modelId="{62769849-1C24-42E6-ADED-B1610459AC82}" type="presOf" srcId="{6876ABF7-63E5-4A23-A9AA-28C4FF388AC9}" destId="{FE880AA3-6CB4-4D2F-8C29-F0F2E5AAC392}" srcOrd="0" destOrd="0" presId="urn:microsoft.com/office/officeart/2018/2/layout/IconVerticalSolidList"/>
    <dgm:cxn modelId="{F9E24275-35A3-44F7-836B-7278A6D2B3E8}" srcId="{950077A6-56E8-44E1-997C-B1E18A01FFFA}" destId="{4F37D151-3344-4FA7-88E7-63EA21B7B958}" srcOrd="4" destOrd="0" parTransId="{A583EC63-C3C8-40D7-8E3F-E8D08EE1B46B}" sibTransId="{C9B14417-B401-46C7-A8FF-ADBF88110B77}"/>
    <dgm:cxn modelId="{3C9A9A9E-D764-4ACA-8D87-881B086B339D}" type="presOf" srcId="{950077A6-56E8-44E1-997C-B1E18A01FFFA}" destId="{166A0180-3254-4F3B-9A13-4421EF104B7D}" srcOrd="0" destOrd="0" presId="urn:microsoft.com/office/officeart/2018/2/layout/IconVerticalSolidList"/>
    <dgm:cxn modelId="{7ADC91AC-C162-4BDC-97EE-FF4ECC974E05}" type="presOf" srcId="{B14829A1-F3D9-42F8-BDD1-FE17F8172741}" destId="{253A9F29-5333-41D7-9740-CA2A208E350B}" srcOrd="0" destOrd="0" presId="urn:microsoft.com/office/officeart/2018/2/layout/IconVerticalSolidList"/>
    <dgm:cxn modelId="{7AF483B2-D21E-4FBF-88C2-EDD9BEF3CC5A}" type="presOf" srcId="{4F37D151-3344-4FA7-88E7-63EA21B7B958}" destId="{3A7906D1-1CB7-404A-A29B-AD5394C73C14}" srcOrd="0" destOrd="0" presId="urn:microsoft.com/office/officeart/2018/2/layout/IconVerticalSolidList"/>
    <dgm:cxn modelId="{3D2DCEB6-16EA-4BC0-888E-8EFC0A14DA53}" type="presOf" srcId="{7F231BD2-E19D-4438-AA96-E1A3F2C93209}" destId="{344B81B2-9CB0-47B8-A10B-E30B05B4347E}" srcOrd="0" destOrd="0" presId="urn:microsoft.com/office/officeart/2018/2/layout/IconVerticalSolidList"/>
    <dgm:cxn modelId="{D726CABB-7854-4FFF-B644-38717C7B2948}" srcId="{950077A6-56E8-44E1-997C-B1E18A01FFFA}" destId="{B14829A1-F3D9-42F8-BDD1-FE17F8172741}" srcOrd="1" destOrd="0" parTransId="{A9A1F109-4E67-46F4-80DE-C85AEA6C0964}" sibTransId="{43622377-F03C-40E0-8898-67394B1B1974}"/>
    <dgm:cxn modelId="{E9057ED3-0DD9-43AF-A696-5FA9E5E30015}" srcId="{950077A6-56E8-44E1-997C-B1E18A01FFFA}" destId="{7809C73D-A00F-47E5-ACDC-6751823D2452}" srcOrd="3" destOrd="0" parTransId="{652775E6-5EB2-4AED-B480-0F0BC4971732}" sibTransId="{F30251A6-FCE6-478E-A07B-339695D69905}"/>
    <dgm:cxn modelId="{0BD14ADA-D281-4276-AD25-1B636E9266C0}" type="presOf" srcId="{7809C73D-A00F-47E5-ACDC-6751823D2452}" destId="{C3E97A11-9E0E-46EA-B6BB-A6E6B461CB73}" srcOrd="0" destOrd="0" presId="urn:microsoft.com/office/officeart/2018/2/layout/IconVerticalSolidList"/>
    <dgm:cxn modelId="{3B1F7BEB-7D81-4005-B836-196C894F2321}" type="presOf" srcId="{682A09D3-1F81-4BBF-963B-E26000A67C8F}" destId="{E1E6E9E6-9909-4EF8-BD5B-E0D40CA745C3}" srcOrd="0" destOrd="0" presId="urn:microsoft.com/office/officeart/2018/2/layout/IconVerticalSolidList"/>
    <dgm:cxn modelId="{C5B146E4-D7CB-4709-89BD-AA80841B6EAE}" type="presParOf" srcId="{166A0180-3254-4F3B-9A13-4421EF104B7D}" destId="{171E2698-0FE7-41C3-830D-F5826EAD986E}" srcOrd="0" destOrd="0" presId="urn:microsoft.com/office/officeart/2018/2/layout/IconVerticalSolidList"/>
    <dgm:cxn modelId="{B8E7F045-38F7-4026-B71A-11318EB1053A}" type="presParOf" srcId="{171E2698-0FE7-41C3-830D-F5826EAD986E}" destId="{411A6DFD-918E-4DE7-9350-5F08E7642A9C}" srcOrd="0" destOrd="0" presId="urn:microsoft.com/office/officeart/2018/2/layout/IconVerticalSolidList"/>
    <dgm:cxn modelId="{454F7F3B-729B-40BA-B5BC-6E69EA1EB313}" type="presParOf" srcId="{171E2698-0FE7-41C3-830D-F5826EAD986E}" destId="{8DBC4765-5389-4299-8DDF-ADF0FF0BD687}" srcOrd="1" destOrd="0" presId="urn:microsoft.com/office/officeart/2018/2/layout/IconVerticalSolidList"/>
    <dgm:cxn modelId="{D971F7DC-CB81-457B-B2AD-F34F1F6605D5}" type="presParOf" srcId="{171E2698-0FE7-41C3-830D-F5826EAD986E}" destId="{884FC350-E760-4DEA-ABE9-F061B6F89845}" srcOrd="2" destOrd="0" presId="urn:microsoft.com/office/officeart/2018/2/layout/IconVerticalSolidList"/>
    <dgm:cxn modelId="{EDC33A37-2EB6-41DB-BAB1-A97C3A8995BC}" type="presParOf" srcId="{171E2698-0FE7-41C3-830D-F5826EAD986E}" destId="{E1E6E9E6-9909-4EF8-BD5B-E0D40CA745C3}" srcOrd="3" destOrd="0" presId="urn:microsoft.com/office/officeart/2018/2/layout/IconVerticalSolidList"/>
    <dgm:cxn modelId="{505FD338-BCB8-4F0B-8046-059364C3FCF2}" type="presParOf" srcId="{166A0180-3254-4F3B-9A13-4421EF104B7D}" destId="{1F44316E-6FDC-40B4-B01E-C42935A96DFA}" srcOrd="1" destOrd="0" presId="urn:microsoft.com/office/officeart/2018/2/layout/IconVerticalSolidList"/>
    <dgm:cxn modelId="{36FF4916-B923-4C4E-8A40-DF0105BD1E6B}" type="presParOf" srcId="{166A0180-3254-4F3B-9A13-4421EF104B7D}" destId="{DA681A39-8C5C-4C3A-A0BE-D9FBB67CE31E}" srcOrd="2" destOrd="0" presId="urn:microsoft.com/office/officeart/2018/2/layout/IconVerticalSolidList"/>
    <dgm:cxn modelId="{B8E14411-549C-43D7-AC0C-B4B583382D37}" type="presParOf" srcId="{DA681A39-8C5C-4C3A-A0BE-D9FBB67CE31E}" destId="{038C20C4-3365-4847-972B-F7A73F063694}" srcOrd="0" destOrd="0" presId="urn:microsoft.com/office/officeart/2018/2/layout/IconVerticalSolidList"/>
    <dgm:cxn modelId="{DBB840C2-87B0-49CF-AE93-F70E338792F2}" type="presParOf" srcId="{DA681A39-8C5C-4C3A-A0BE-D9FBB67CE31E}" destId="{A9F87CC8-D13B-4E78-A0EB-36851C7C78A0}" srcOrd="1" destOrd="0" presId="urn:microsoft.com/office/officeart/2018/2/layout/IconVerticalSolidList"/>
    <dgm:cxn modelId="{7D2E4AC1-339C-420E-9E58-74C3EA094FE7}" type="presParOf" srcId="{DA681A39-8C5C-4C3A-A0BE-D9FBB67CE31E}" destId="{09DBEAF1-69D8-470A-8C01-EA6A7B2EC9BF}" srcOrd="2" destOrd="0" presId="urn:microsoft.com/office/officeart/2018/2/layout/IconVerticalSolidList"/>
    <dgm:cxn modelId="{9396B0F6-36FB-47C4-98B4-521EBB673B95}" type="presParOf" srcId="{DA681A39-8C5C-4C3A-A0BE-D9FBB67CE31E}" destId="{253A9F29-5333-41D7-9740-CA2A208E350B}" srcOrd="3" destOrd="0" presId="urn:microsoft.com/office/officeart/2018/2/layout/IconVerticalSolidList"/>
    <dgm:cxn modelId="{BAEF3CFA-7DA1-4EB5-83B3-694F224D63EE}" type="presParOf" srcId="{166A0180-3254-4F3B-9A13-4421EF104B7D}" destId="{99E66E4D-269F-460C-8518-6B26679D3668}" srcOrd="3" destOrd="0" presId="urn:microsoft.com/office/officeart/2018/2/layout/IconVerticalSolidList"/>
    <dgm:cxn modelId="{4FFBC975-D34D-4304-B5E1-D2FDC7367075}" type="presParOf" srcId="{166A0180-3254-4F3B-9A13-4421EF104B7D}" destId="{C02ADF61-CC1F-4821-9627-2042AC3B4B9C}" srcOrd="4" destOrd="0" presId="urn:microsoft.com/office/officeart/2018/2/layout/IconVerticalSolidList"/>
    <dgm:cxn modelId="{719BD4D0-E7A5-4D60-9FE1-2123A046BB09}" type="presParOf" srcId="{C02ADF61-CC1F-4821-9627-2042AC3B4B9C}" destId="{99AF7ACB-8D46-4B90-94DD-3C9F455C38C4}" srcOrd="0" destOrd="0" presId="urn:microsoft.com/office/officeart/2018/2/layout/IconVerticalSolidList"/>
    <dgm:cxn modelId="{6A9FBCF1-C981-4470-B791-2CC6DDD579C6}" type="presParOf" srcId="{C02ADF61-CC1F-4821-9627-2042AC3B4B9C}" destId="{FD5F6BC5-4F52-4EEE-9673-5D38944C6DF6}" srcOrd="1" destOrd="0" presId="urn:microsoft.com/office/officeart/2018/2/layout/IconVerticalSolidList"/>
    <dgm:cxn modelId="{0151B208-25BD-4BD2-A84B-4EEBCD9BCF97}" type="presParOf" srcId="{C02ADF61-CC1F-4821-9627-2042AC3B4B9C}" destId="{15174678-C4B6-49B7-B82C-A87E7F84359A}" srcOrd="2" destOrd="0" presId="urn:microsoft.com/office/officeart/2018/2/layout/IconVerticalSolidList"/>
    <dgm:cxn modelId="{2DAD645E-864D-4DCA-9D8F-B7E86701C23F}" type="presParOf" srcId="{C02ADF61-CC1F-4821-9627-2042AC3B4B9C}" destId="{FE880AA3-6CB4-4D2F-8C29-F0F2E5AAC392}" srcOrd="3" destOrd="0" presId="urn:microsoft.com/office/officeart/2018/2/layout/IconVerticalSolidList"/>
    <dgm:cxn modelId="{647B7BE4-9CCC-4A68-BC23-102E66773FF1}" type="presParOf" srcId="{166A0180-3254-4F3B-9A13-4421EF104B7D}" destId="{1ED56147-247F-4F0F-952E-ADF57ADD290D}" srcOrd="5" destOrd="0" presId="urn:microsoft.com/office/officeart/2018/2/layout/IconVerticalSolidList"/>
    <dgm:cxn modelId="{58B6BA05-D89B-4950-A50D-F876B7211F07}" type="presParOf" srcId="{166A0180-3254-4F3B-9A13-4421EF104B7D}" destId="{35729F77-48B1-44EF-8F26-8298105B42CC}" srcOrd="6" destOrd="0" presId="urn:microsoft.com/office/officeart/2018/2/layout/IconVerticalSolidList"/>
    <dgm:cxn modelId="{19F89417-5392-447F-BB2D-83A7B5D37E42}" type="presParOf" srcId="{35729F77-48B1-44EF-8F26-8298105B42CC}" destId="{23DE166C-5207-4177-B60A-E5E10D393019}" srcOrd="0" destOrd="0" presId="urn:microsoft.com/office/officeart/2018/2/layout/IconVerticalSolidList"/>
    <dgm:cxn modelId="{E2FBE853-F66C-4EAF-897E-537B58582D19}" type="presParOf" srcId="{35729F77-48B1-44EF-8F26-8298105B42CC}" destId="{5C78605B-2E97-45E9-80B4-C20DA35B024B}" srcOrd="1" destOrd="0" presId="urn:microsoft.com/office/officeart/2018/2/layout/IconVerticalSolidList"/>
    <dgm:cxn modelId="{33754B6D-6385-45CB-B771-65C5D8E9B2CB}" type="presParOf" srcId="{35729F77-48B1-44EF-8F26-8298105B42CC}" destId="{A6B839AE-D0CF-4931-A6AE-67A020667282}" srcOrd="2" destOrd="0" presId="urn:microsoft.com/office/officeart/2018/2/layout/IconVerticalSolidList"/>
    <dgm:cxn modelId="{4BC32685-8968-4E76-9D95-DC502ECCDF50}" type="presParOf" srcId="{35729F77-48B1-44EF-8F26-8298105B42CC}" destId="{C3E97A11-9E0E-46EA-B6BB-A6E6B461CB73}" srcOrd="3" destOrd="0" presId="urn:microsoft.com/office/officeart/2018/2/layout/IconVerticalSolidList"/>
    <dgm:cxn modelId="{D92A781A-76DC-4763-8C10-D2D53A8963CB}" type="presParOf" srcId="{166A0180-3254-4F3B-9A13-4421EF104B7D}" destId="{1D90EC63-B0CF-4784-BFB7-FA30C25647D3}" srcOrd="7" destOrd="0" presId="urn:microsoft.com/office/officeart/2018/2/layout/IconVerticalSolidList"/>
    <dgm:cxn modelId="{22CE6448-FEBA-4049-BF68-5E11F638738A}" type="presParOf" srcId="{166A0180-3254-4F3B-9A13-4421EF104B7D}" destId="{8EDE7C82-D522-4681-8ADA-98436D13C8F0}" srcOrd="8" destOrd="0" presId="urn:microsoft.com/office/officeart/2018/2/layout/IconVerticalSolidList"/>
    <dgm:cxn modelId="{3F181659-3BD7-4BD6-AD6B-F1400FBAA73A}" type="presParOf" srcId="{8EDE7C82-D522-4681-8ADA-98436D13C8F0}" destId="{4E9929D2-1F79-4AF1-99BA-EB2BFD99C1FA}" srcOrd="0" destOrd="0" presId="urn:microsoft.com/office/officeart/2018/2/layout/IconVerticalSolidList"/>
    <dgm:cxn modelId="{BDCB2658-19E1-47C4-A3A8-7F3DE1A3D4FD}" type="presParOf" srcId="{8EDE7C82-D522-4681-8ADA-98436D13C8F0}" destId="{5AD45A9A-5E5E-4E54-A868-7D0095DF838D}" srcOrd="1" destOrd="0" presId="urn:microsoft.com/office/officeart/2018/2/layout/IconVerticalSolidList"/>
    <dgm:cxn modelId="{A9936D04-AAC5-4A46-8487-758BD043D3F1}" type="presParOf" srcId="{8EDE7C82-D522-4681-8ADA-98436D13C8F0}" destId="{0DE24214-4533-4A0A-A371-D257C6FF59B3}" srcOrd="2" destOrd="0" presId="urn:microsoft.com/office/officeart/2018/2/layout/IconVerticalSolidList"/>
    <dgm:cxn modelId="{5E27CA4C-9058-4020-9401-D19195B51366}" type="presParOf" srcId="{8EDE7C82-D522-4681-8ADA-98436D13C8F0}" destId="{3A7906D1-1CB7-404A-A29B-AD5394C73C14}" srcOrd="3" destOrd="0" presId="urn:microsoft.com/office/officeart/2018/2/layout/IconVerticalSolidList"/>
    <dgm:cxn modelId="{6E1EB6D2-D726-4C64-9ED5-07F8C02DCA4E}" type="presParOf" srcId="{8EDE7C82-D522-4681-8ADA-98436D13C8F0}" destId="{344B81B2-9CB0-47B8-A10B-E30B05B4347E}" srcOrd="4" destOrd="0" presId="urn:microsoft.com/office/officeart/2018/2/layout/IconVerticalSolidList"/>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2E0842-533F-4098-B51C-CEBE6187534E}"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4151ED21-BB52-4666-B1F9-539C6ED993EE}">
      <dgm:prSet/>
      <dgm:spPr/>
      <dgm:t>
        <a:bodyPr/>
        <a:lstStyle/>
        <a:p>
          <a:r>
            <a:rPr lang="en-US" b="1" dirty="0"/>
            <a:t>AN OPIOID OVERDOSE NEEDS IMMEDIATE MEDICAL ATTENTION. </a:t>
          </a:r>
          <a:endParaRPr lang="en-US" dirty="0"/>
        </a:p>
      </dgm:t>
    </dgm:pt>
    <dgm:pt modelId="{47D45EEA-145D-42A3-BD29-E13C9148AF3C}" type="parTrans" cxnId="{6275D9A0-4625-4FE6-9EF5-14FCF75FD55C}">
      <dgm:prSet/>
      <dgm:spPr/>
      <dgm:t>
        <a:bodyPr/>
        <a:lstStyle/>
        <a:p>
          <a:endParaRPr lang="en-US"/>
        </a:p>
      </dgm:t>
    </dgm:pt>
    <dgm:pt modelId="{A3E0164B-1870-40BA-A235-D07DC65A4989}" type="sibTrans" cxnId="{6275D9A0-4625-4FE6-9EF5-14FCF75FD55C}">
      <dgm:prSet/>
      <dgm:spPr/>
      <dgm:t>
        <a:bodyPr/>
        <a:lstStyle/>
        <a:p>
          <a:endParaRPr lang="en-US"/>
        </a:p>
      </dgm:t>
    </dgm:pt>
    <dgm:pt modelId="{3859B06B-7746-4007-9245-D6BC21089E25}">
      <dgm:prSet/>
      <dgm:spPr/>
      <dgm:t>
        <a:bodyPr/>
        <a:lstStyle/>
        <a:p>
          <a:r>
            <a:rPr lang="en-US" dirty="0"/>
            <a:t>Be sure to give a specific address and/or description of your location. </a:t>
          </a:r>
        </a:p>
      </dgm:t>
    </dgm:pt>
    <dgm:pt modelId="{83DA8F48-5507-4B4C-9A76-30FA1338D21B}" type="parTrans" cxnId="{E6FD50E1-EDB3-4322-BF56-FF9762AEB243}">
      <dgm:prSet/>
      <dgm:spPr/>
      <dgm:t>
        <a:bodyPr/>
        <a:lstStyle/>
        <a:p>
          <a:endParaRPr lang="en-US"/>
        </a:p>
      </dgm:t>
    </dgm:pt>
    <dgm:pt modelId="{570A40BF-A864-44EC-8CA3-D17A309836C2}" type="sibTrans" cxnId="{E6FD50E1-EDB3-4322-BF56-FF9762AEB243}">
      <dgm:prSet/>
      <dgm:spPr/>
      <dgm:t>
        <a:bodyPr/>
        <a:lstStyle/>
        <a:p>
          <a:endParaRPr lang="en-US"/>
        </a:p>
      </dgm:t>
    </dgm:pt>
    <dgm:pt modelId="{3524082D-F957-4801-9FD7-CC8B835DB367}">
      <dgm:prSet/>
      <dgm:spPr/>
      <dgm:t>
        <a:bodyPr/>
        <a:lstStyle/>
        <a:p>
          <a:r>
            <a:rPr lang="en-US"/>
            <a:t>* If two people available, one call 911, one administer naloxone</a:t>
          </a:r>
        </a:p>
      </dgm:t>
    </dgm:pt>
    <dgm:pt modelId="{1879A9D0-2AC8-4724-A52D-575781379A27}" type="parTrans" cxnId="{736ED095-11C3-4001-8E94-7C5AB3828925}">
      <dgm:prSet/>
      <dgm:spPr/>
      <dgm:t>
        <a:bodyPr/>
        <a:lstStyle/>
        <a:p>
          <a:endParaRPr lang="en-US"/>
        </a:p>
      </dgm:t>
    </dgm:pt>
    <dgm:pt modelId="{84B4AC8F-BFA5-4A20-AF2B-E34E0BB72BC0}" type="sibTrans" cxnId="{736ED095-11C3-4001-8E94-7C5AB3828925}">
      <dgm:prSet/>
      <dgm:spPr/>
      <dgm:t>
        <a:bodyPr/>
        <a:lstStyle/>
        <a:p>
          <a:endParaRPr lang="en-US"/>
        </a:p>
      </dgm:t>
    </dgm:pt>
    <dgm:pt modelId="{58C7FEE0-AD93-4A4A-8346-5FD4EC875E6D}" type="pres">
      <dgm:prSet presAssocID="{FC2E0842-533F-4098-B51C-CEBE6187534E}" presName="Name0" presStyleCnt="0">
        <dgm:presLayoutVars>
          <dgm:dir/>
          <dgm:animLvl val="lvl"/>
          <dgm:resizeHandles val="exact"/>
        </dgm:presLayoutVars>
      </dgm:prSet>
      <dgm:spPr/>
    </dgm:pt>
    <dgm:pt modelId="{4291B0EE-7680-4026-8D9B-E01CA66BC0EF}" type="pres">
      <dgm:prSet presAssocID="{3859B06B-7746-4007-9245-D6BC21089E25}" presName="boxAndChildren" presStyleCnt="0"/>
      <dgm:spPr/>
    </dgm:pt>
    <dgm:pt modelId="{09A2D85E-9997-4979-9C30-98D39AC38DAD}" type="pres">
      <dgm:prSet presAssocID="{3859B06B-7746-4007-9245-D6BC21089E25}" presName="parentTextBox" presStyleLbl="node1" presStyleIdx="0" presStyleCnt="2"/>
      <dgm:spPr/>
    </dgm:pt>
    <dgm:pt modelId="{E1DA355E-3EBE-4278-92B0-B962DF834BCD}" type="pres">
      <dgm:prSet presAssocID="{3859B06B-7746-4007-9245-D6BC21089E25}" presName="entireBox" presStyleLbl="node1" presStyleIdx="0" presStyleCnt="2"/>
      <dgm:spPr/>
    </dgm:pt>
    <dgm:pt modelId="{E6F7F1C6-8DC3-4E20-9E2B-87BC4F52801E}" type="pres">
      <dgm:prSet presAssocID="{3859B06B-7746-4007-9245-D6BC21089E25}" presName="descendantBox" presStyleCnt="0"/>
      <dgm:spPr/>
    </dgm:pt>
    <dgm:pt modelId="{C37A6DBB-8BA3-4DA3-9395-25255AA726D3}" type="pres">
      <dgm:prSet presAssocID="{3524082D-F957-4801-9FD7-CC8B835DB367}" presName="childTextBox" presStyleLbl="fgAccFollowNode1" presStyleIdx="0" presStyleCnt="1">
        <dgm:presLayoutVars>
          <dgm:bulletEnabled val="1"/>
        </dgm:presLayoutVars>
      </dgm:prSet>
      <dgm:spPr/>
    </dgm:pt>
    <dgm:pt modelId="{DF80F804-9555-4055-B7DB-383D2CC298D9}" type="pres">
      <dgm:prSet presAssocID="{A3E0164B-1870-40BA-A235-D07DC65A4989}" presName="sp" presStyleCnt="0"/>
      <dgm:spPr/>
    </dgm:pt>
    <dgm:pt modelId="{3C74E0E5-D4F0-474F-92C6-DFD4F3968E01}" type="pres">
      <dgm:prSet presAssocID="{4151ED21-BB52-4666-B1F9-539C6ED993EE}" presName="arrowAndChildren" presStyleCnt="0"/>
      <dgm:spPr/>
    </dgm:pt>
    <dgm:pt modelId="{2AA7FBD6-0FD9-475A-9FFC-318C3328C749}" type="pres">
      <dgm:prSet presAssocID="{4151ED21-BB52-4666-B1F9-539C6ED993EE}" presName="parentTextArrow" presStyleLbl="node1" presStyleIdx="1" presStyleCnt="2"/>
      <dgm:spPr/>
    </dgm:pt>
  </dgm:ptLst>
  <dgm:cxnLst>
    <dgm:cxn modelId="{664DBB00-B216-40CF-8A08-023C4F76496B}" type="presOf" srcId="{3524082D-F957-4801-9FD7-CC8B835DB367}" destId="{C37A6DBB-8BA3-4DA3-9395-25255AA726D3}" srcOrd="0" destOrd="0" presId="urn:microsoft.com/office/officeart/2005/8/layout/process4"/>
    <dgm:cxn modelId="{736ED095-11C3-4001-8E94-7C5AB3828925}" srcId="{3859B06B-7746-4007-9245-D6BC21089E25}" destId="{3524082D-F957-4801-9FD7-CC8B835DB367}" srcOrd="0" destOrd="0" parTransId="{1879A9D0-2AC8-4724-A52D-575781379A27}" sibTransId="{84B4AC8F-BFA5-4A20-AF2B-E34E0BB72BC0}"/>
    <dgm:cxn modelId="{6275D9A0-4625-4FE6-9EF5-14FCF75FD55C}" srcId="{FC2E0842-533F-4098-B51C-CEBE6187534E}" destId="{4151ED21-BB52-4666-B1F9-539C6ED993EE}" srcOrd="0" destOrd="0" parTransId="{47D45EEA-145D-42A3-BD29-E13C9148AF3C}" sibTransId="{A3E0164B-1870-40BA-A235-D07DC65A4989}"/>
    <dgm:cxn modelId="{B3AAC1A2-77BF-49DC-9C2F-BD8036132DE8}" type="presOf" srcId="{3859B06B-7746-4007-9245-D6BC21089E25}" destId="{E1DA355E-3EBE-4278-92B0-B962DF834BCD}" srcOrd="1" destOrd="0" presId="urn:microsoft.com/office/officeart/2005/8/layout/process4"/>
    <dgm:cxn modelId="{B8891CBC-25D0-4217-8687-203FE828ABFA}" type="presOf" srcId="{FC2E0842-533F-4098-B51C-CEBE6187534E}" destId="{58C7FEE0-AD93-4A4A-8346-5FD4EC875E6D}" srcOrd="0" destOrd="0" presId="urn:microsoft.com/office/officeart/2005/8/layout/process4"/>
    <dgm:cxn modelId="{04A42ED3-39EB-47FA-84A6-2FF0AA4CCCDF}" type="presOf" srcId="{4151ED21-BB52-4666-B1F9-539C6ED993EE}" destId="{2AA7FBD6-0FD9-475A-9FFC-318C3328C749}" srcOrd="0" destOrd="0" presId="urn:microsoft.com/office/officeart/2005/8/layout/process4"/>
    <dgm:cxn modelId="{E6FD50E1-EDB3-4322-BF56-FF9762AEB243}" srcId="{FC2E0842-533F-4098-B51C-CEBE6187534E}" destId="{3859B06B-7746-4007-9245-D6BC21089E25}" srcOrd="1" destOrd="0" parTransId="{83DA8F48-5507-4B4C-9A76-30FA1338D21B}" sibTransId="{570A40BF-A864-44EC-8CA3-D17A309836C2}"/>
    <dgm:cxn modelId="{CFF676E3-5E78-44EA-85EA-20C8128C64AC}" type="presOf" srcId="{3859B06B-7746-4007-9245-D6BC21089E25}" destId="{09A2D85E-9997-4979-9C30-98D39AC38DAD}" srcOrd="0" destOrd="0" presId="urn:microsoft.com/office/officeart/2005/8/layout/process4"/>
    <dgm:cxn modelId="{CFEFB331-73AE-44DB-B43E-36FD13087F81}" type="presParOf" srcId="{58C7FEE0-AD93-4A4A-8346-5FD4EC875E6D}" destId="{4291B0EE-7680-4026-8D9B-E01CA66BC0EF}" srcOrd="0" destOrd="0" presId="urn:microsoft.com/office/officeart/2005/8/layout/process4"/>
    <dgm:cxn modelId="{E1527C05-604E-4189-ADEB-1767A4C4EAC7}" type="presParOf" srcId="{4291B0EE-7680-4026-8D9B-E01CA66BC0EF}" destId="{09A2D85E-9997-4979-9C30-98D39AC38DAD}" srcOrd="0" destOrd="0" presId="urn:microsoft.com/office/officeart/2005/8/layout/process4"/>
    <dgm:cxn modelId="{FFD4DA35-F3A8-4B17-9118-BC1C80A53AB5}" type="presParOf" srcId="{4291B0EE-7680-4026-8D9B-E01CA66BC0EF}" destId="{E1DA355E-3EBE-4278-92B0-B962DF834BCD}" srcOrd="1" destOrd="0" presId="urn:microsoft.com/office/officeart/2005/8/layout/process4"/>
    <dgm:cxn modelId="{23591B2E-679E-4250-9925-B5D49980DB4B}" type="presParOf" srcId="{4291B0EE-7680-4026-8D9B-E01CA66BC0EF}" destId="{E6F7F1C6-8DC3-4E20-9E2B-87BC4F52801E}" srcOrd="2" destOrd="0" presId="urn:microsoft.com/office/officeart/2005/8/layout/process4"/>
    <dgm:cxn modelId="{B0896A4A-5038-4296-9086-7216F2435407}" type="presParOf" srcId="{E6F7F1C6-8DC3-4E20-9E2B-87BC4F52801E}" destId="{C37A6DBB-8BA3-4DA3-9395-25255AA726D3}" srcOrd="0" destOrd="0" presId="urn:microsoft.com/office/officeart/2005/8/layout/process4"/>
    <dgm:cxn modelId="{26D13A56-3654-4E35-96F2-34AD0D4FB339}" type="presParOf" srcId="{58C7FEE0-AD93-4A4A-8346-5FD4EC875E6D}" destId="{DF80F804-9555-4055-B7DB-383D2CC298D9}" srcOrd="1" destOrd="0" presId="urn:microsoft.com/office/officeart/2005/8/layout/process4"/>
    <dgm:cxn modelId="{12F60795-875E-4010-AC2C-38C542CD7029}" type="presParOf" srcId="{58C7FEE0-AD93-4A4A-8346-5FD4EC875E6D}" destId="{3C74E0E5-D4F0-474F-92C6-DFD4F3968E01}" srcOrd="2" destOrd="0" presId="urn:microsoft.com/office/officeart/2005/8/layout/process4"/>
    <dgm:cxn modelId="{CD632290-4748-4AC5-9430-7377E0C4D62E}" type="presParOf" srcId="{3C74E0E5-D4F0-474F-92C6-DFD4F3968E01}" destId="{2AA7FBD6-0FD9-475A-9FFC-318C3328C74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638B0F-51C1-40FA-8101-CA2C304052B2}"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E4063A2-3C38-4F6D-89EB-B66863206DCE}">
      <dgm:prSet custT="1"/>
      <dgm:spPr/>
      <dgm:t>
        <a:bodyPr/>
        <a:lstStyle/>
        <a:p>
          <a:r>
            <a:rPr lang="en-US" sz="4000" dirty="0"/>
            <a:t>If two people available, </a:t>
          </a:r>
        </a:p>
        <a:p>
          <a:r>
            <a:rPr lang="en-US" sz="4000" dirty="0"/>
            <a:t>one call 911</a:t>
          </a:r>
        </a:p>
      </dgm:t>
    </dgm:pt>
    <dgm:pt modelId="{05575C0A-DA99-4AE5-978E-8F09850B04AE}" type="parTrans" cxnId="{5D0C523F-095B-46DF-AF61-BF4A20DBD93A}">
      <dgm:prSet/>
      <dgm:spPr/>
      <dgm:t>
        <a:bodyPr/>
        <a:lstStyle/>
        <a:p>
          <a:endParaRPr lang="en-US"/>
        </a:p>
      </dgm:t>
    </dgm:pt>
    <dgm:pt modelId="{0646E7EE-53D4-4F25-9180-EAB00A7FDA65}" type="sibTrans" cxnId="{5D0C523F-095B-46DF-AF61-BF4A20DBD93A}">
      <dgm:prSet/>
      <dgm:spPr/>
      <dgm:t>
        <a:bodyPr/>
        <a:lstStyle/>
        <a:p>
          <a:endParaRPr lang="en-US"/>
        </a:p>
      </dgm:t>
    </dgm:pt>
    <dgm:pt modelId="{EEE5AEEF-11F4-46ED-9C01-EE34E667FC06}">
      <dgm:prSet custT="1"/>
      <dgm:spPr/>
      <dgm:t>
        <a:bodyPr/>
        <a:lstStyle/>
        <a:p>
          <a:r>
            <a:rPr lang="en-US" sz="4000" dirty="0"/>
            <a:t>one administer naloxone</a:t>
          </a:r>
        </a:p>
      </dgm:t>
    </dgm:pt>
    <dgm:pt modelId="{CD68B35E-B7F3-435D-8A91-1FDD0A5F22AD}" type="parTrans" cxnId="{97804DEB-5B6F-4E07-82E3-BA627DC85302}">
      <dgm:prSet/>
      <dgm:spPr/>
      <dgm:t>
        <a:bodyPr/>
        <a:lstStyle/>
        <a:p>
          <a:endParaRPr lang="en-US"/>
        </a:p>
      </dgm:t>
    </dgm:pt>
    <dgm:pt modelId="{D7280CCD-BD9A-4747-AD2D-CE46019D8ECA}" type="sibTrans" cxnId="{97804DEB-5B6F-4E07-82E3-BA627DC85302}">
      <dgm:prSet/>
      <dgm:spPr/>
      <dgm:t>
        <a:bodyPr/>
        <a:lstStyle/>
        <a:p>
          <a:endParaRPr lang="en-US"/>
        </a:p>
      </dgm:t>
    </dgm:pt>
    <dgm:pt modelId="{7D6E8278-F0A6-44B5-9011-7830868C78D7}" type="pres">
      <dgm:prSet presAssocID="{41638B0F-51C1-40FA-8101-CA2C304052B2}" presName="linear" presStyleCnt="0">
        <dgm:presLayoutVars>
          <dgm:animLvl val="lvl"/>
          <dgm:resizeHandles val="exact"/>
        </dgm:presLayoutVars>
      </dgm:prSet>
      <dgm:spPr/>
    </dgm:pt>
    <dgm:pt modelId="{850A92C3-CE30-4136-A3EF-B763FA3A9481}" type="pres">
      <dgm:prSet presAssocID="{8E4063A2-3C38-4F6D-89EB-B66863206DCE}" presName="parentText" presStyleLbl="node1" presStyleIdx="0" presStyleCnt="2">
        <dgm:presLayoutVars>
          <dgm:chMax val="0"/>
          <dgm:bulletEnabled val="1"/>
        </dgm:presLayoutVars>
      </dgm:prSet>
      <dgm:spPr/>
    </dgm:pt>
    <dgm:pt modelId="{47F2EBDE-FD83-4C2B-B942-8D1FA71BC7B4}" type="pres">
      <dgm:prSet presAssocID="{0646E7EE-53D4-4F25-9180-EAB00A7FDA65}" presName="spacer" presStyleCnt="0"/>
      <dgm:spPr/>
    </dgm:pt>
    <dgm:pt modelId="{FFB23CF4-B63E-498F-81F1-E29E1422C8B4}" type="pres">
      <dgm:prSet presAssocID="{EEE5AEEF-11F4-46ED-9C01-EE34E667FC06}" presName="parentText" presStyleLbl="node1" presStyleIdx="1" presStyleCnt="2">
        <dgm:presLayoutVars>
          <dgm:chMax val="0"/>
          <dgm:bulletEnabled val="1"/>
        </dgm:presLayoutVars>
      </dgm:prSet>
      <dgm:spPr/>
    </dgm:pt>
  </dgm:ptLst>
  <dgm:cxnLst>
    <dgm:cxn modelId="{0B63CC0A-4BF9-4A14-AE19-6596D86A3484}" type="presOf" srcId="{41638B0F-51C1-40FA-8101-CA2C304052B2}" destId="{7D6E8278-F0A6-44B5-9011-7830868C78D7}" srcOrd="0" destOrd="0" presId="urn:microsoft.com/office/officeart/2005/8/layout/vList2"/>
    <dgm:cxn modelId="{0F43701A-8737-4D3C-95CF-AD435D872E12}" type="presOf" srcId="{EEE5AEEF-11F4-46ED-9C01-EE34E667FC06}" destId="{FFB23CF4-B63E-498F-81F1-E29E1422C8B4}" srcOrd="0" destOrd="0" presId="urn:microsoft.com/office/officeart/2005/8/layout/vList2"/>
    <dgm:cxn modelId="{5D0C523F-095B-46DF-AF61-BF4A20DBD93A}" srcId="{41638B0F-51C1-40FA-8101-CA2C304052B2}" destId="{8E4063A2-3C38-4F6D-89EB-B66863206DCE}" srcOrd="0" destOrd="0" parTransId="{05575C0A-DA99-4AE5-978E-8F09850B04AE}" sibTransId="{0646E7EE-53D4-4F25-9180-EAB00A7FDA65}"/>
    <dgm:cxn modelId="{0F4FDCAD-17F4-4AAA-AFAF-181B6FCA6C78}" type="presOf" srcId="{8E4063A2-3C38-4F6D-89EB-B66863206DCE}" destId="{850A92C3-CE30-4136-A3EF-B763FA3A9481}" srcOrd="0" destOrd="0" presId="urn:microsoft.com/office/officeart/2005/8/layout/vList2"/>
    <dgm:cxn modelId="{97804DEB-5B6F-4E07-82E3-BA627DC85302}" srcId="{41638B0F-51C1-40FA-8101-CA2C304052B2}" destId="{EEE5AEEF-11F4-46ED-9C01-EE34E667FC06}" srcOrd="1" destOrd="0" parTransId="{CD68B35E-B7F3-435D-8A91-1FDD0A5F22AD}" sibTransId="{D7280CCD-BD9A-4747-AD2D-CE46019D8ECA}"/>
    <dgm:cxn modelId="{036CF41D-7A7A-4C91-A7D9-2C6CB759363B}" type="presParOf" srcId="{7D6E8278-F0A6-44B5-9011-7830868C78D7}" destId="{850A92C3-CE30-4136-A3EF-B763FA3A9481}" srcOrd="0" destOrd="0" presId="urn:microsoft.com/office/officeart/2005/8/layout/vList2"/>
    <dgm:cxn modelId="{FE39F265-7925-4BF0-875F-7A10E8406D69}" type="presParOf" srcId="{7D6E8278-F0A6-44B5-9011-7830868C78D7}" destId="{47F2EBDE-FD83-4C2B-B942-8D1FA71BC7B4}" srcOrd="1" destOrd="0" presId="urn:microsoft.com/office/officeart/2005/8/layout/vList2"/>
    <dgm:cxn modelId="{EA092C25-FA09-4758-8D76-8DFFD37F80F0}" type="presParOf" srcId="{7D6E8278-F0A6-44B5-9011-7830868C78D7}" destId="{FFB23CF4-B63E-498F-81F1-E29E1422C8B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43960-CA5C-4A7F-AE70-423C2FE4B326}">
      <dsp:nvSpPr>
        <dsp:cNvPr id="0" name=""/>
        <dsp:cNvSpPr/>
      </dsp:nvSpPr>
      <dsp:spPr>
        <a:xfrm>
          <a:off x="0" y="6811631"/>
          <a:ext cx="1735014" cy="1117504"/>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Support</a:t>
          </a:r>
        </a:p>
      </dsp:txBody>
      <dsp:txXfrm>
        <a:off x="0" y="6811631"/>
        <a:ext cx="1735014" cy="1117504"/>
      </dsp:txXfrm>
    </dsp:sp>
    <dsp:sp modelId="{D0773A37-D878-49CD-AB79-1D1CF2E22B52}">
      <dsp:nvSpPr>
        <dsp:cNvPr id="0" name=""/>
        <dsp:cNvSpPr/>
      </dsp:nvSpPr>
      <dsp:spPr>
        <a:xfrm>
          <a:off x="1735014" y="6811631"/>
          <a:ext cx="5205043" cy="1117504"/>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r>
            <a:rPr lang="en-US" sz="2400" kern="1200" dirty="0"/>
            <a:t>Support Ventilation and Monitor individual for responsiveness. </a:t>
          </a:r>
        </a:p>
      </dsp:txBody>
      <dsp:txXfrm>
        <a:off x="1735014" y="6811631"/>
        <a:ext cx="5205043" cy="1117504"/>
      </dsp:txXfrm>
    </dsp:sp>
    <dsp:sp modelId="{66773AFF-DB7E-4CEA-90FD-47A17030F82C}">
      <dsp:nvSpPr>
        <dsp:cNvPr id="0" name=""/>
        <dsp:cNvSpPr/>
      </dsp:nvSpPr>
      <dsp:spPr>
        <a:xfrm rot="10800000">
          <a:off x="0" y="5109671"/>
          <a:ext cx="1735014" cy="1718722"/>
        </a:xfrm>
        <a:prstGeom prst="upArrowCallout">
          <a:avLst>
            <a:gd name="adj1" fmla="val 5000"/>
            <a:gd name="adj2" fmla="val 10000"/>
            <a:gd name="adj3" fmla="val 15000"/>
            <a:gd name="adj4" fmla="val 64977"/>
          </a:avLst>
        </a:prstGeom>
        <a:solidFill>
          <a:schemeClr val="accent2">
            <a:hueOff val="-423283"/>
            <a:satOff val="-9627"/>
            <a:lumOff val="-4264"/>
            <a:alphaOff val="0"/>
          </a:schemeClr>
        </a:solidFill>
        <a:ln w="34925" cap="flat" cmpd="sng" algn="in">
          <a:solidFill>
            <a:schemeClr val="accent2">
              <a:hueOff val="-423283"/>
              <a:satOff val="-9627"/>
              <a:lumOff val="-42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Administer</a:t>
          </a:r>
        </a:p>
      </dsp:txBody>
      <dsp:txXfrm rot="-10800000">
        <a:off x="0" y="5109671"/>
        <a:ext cx="1735014" cy="1117169"/>
      </dsp:txXfrm>
    </dsp:sp>
    <dsp:sp modelId="{FC02EF36-7EF0-4C47-AC7A-11CA72E95792}">
      <dsp:nvSpPr>
        <dsp:cNvPr id="0" name=""/>
        <dsp:cNvSpPr/>
      </dsp:nvSpPr>
      <dsp:spPr>
        <a:xfrm>
          <a:off x="1735014" y="5109671"/>
          <a:ext cx="5205043" cy="1117169"/>
        </a:xfrm>
        <a:prstGeom prst="rect">
          <a:avLst/>
        </a:prstGeom>
        <a:solidFill>
          <a:schemeClr val="accent2">
            <a:tint val="40000"/>
            <a:alpha val="90000"/>
            <a:hueOff val="-406169"/>
            <a:satOff val="-16902"/>
            <a:lumOff val="-1545"/>
            <a:alphaOff val="0"/>
          </a:schemeClr>
        </a:solidFill>
        <a:ln w="34925" cap="flat" cmpd="sng" algn="in">
          <a:solidFill>
            <a:schemeClr val="accent2">
              <a:tint val="40000"/>
              <a:alpha val="90000"/>
              <a:hueOff val="-406169"/>
              <a:satOff val="-16902"/>
              <a:lumOff val="-15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r>
            <a:rPr lang="en-US" sz="2400" kern="1200" dirty="0"/>
            <a:t>Administer naloxone to an individual thought to be experiencing an overdose.</a:t>
          </a:r>
        </a:p>
      </dsp:txBody>
      <dsp:txXfrm>
        <a:off x="1735014" y="5109671"/>
        <a:ext cx="5205043" cy="1117169"/>
      </dsp:txXfrm>
    </dsp:sp>
    <dsp:sp modelId="{1DB382E0-9AE9-4EA4-A9FF-4A32905D0122}">
      <dsp:nvSpPr>
        <dsp:cNvPr id="0" name=""/>
        <dsp:cNvSpPr/>
      </dsp:nvSpPr>
      <dsp:spPr>
        <a:xfrm rot="10800000">
          <a:off x="0" y="3407711"/>
          <a:ext cx="1735014" cy="1718722"/>
        </a:xfrm>
        <a:prstGeom prst="upArrowCallout">
          <a:avLst>
            <a:gd name="adj1" fmla="val 5000"/>
            <a:gd name="adj2" fmla="val 10000"/>
            <a:gd name="adj3" fmla="val 15000"/>
            <a:gd name="adj4" fmla="val 64977"/>
          </a:avLst>
        </a:prstGeom>
        <a:solidFill>
          <a:schemeClr val="accent2">
            <a:hueOff val="-846565"/>
            <a:satOff val="-19254"/>
            <a:lumOff val="-8528"/>
            <a:alphaOff val="0"/>
          </a:schemeClr>
        </a:solidFill>
        <a:ln w="34925" cap="flat" cmpd="sng" algn="in">
          <a:solidFill>
            <a:schemeClr val="accent2">
              <a:hueOff val="-846565"/>
              <a:satOff val="-19254"/>
              <a:lumOff val="-85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a:t>Provide</a:t>
          </a:r>
        </a:p>
      </dsp:txBody>
      <dsp:txXfrm rot="-10800000">
        <a:off x="0" y="3407711"/>
        <a:ext cx="1735014" cy="1117169"/>
      </dsp:txXfrm>
    </dsp:sp>
    <dsp:sp modelId="{CA262CDD-0FAF-4B76-A28E-6C870B576381}">
      <dsp:nvSpPr>
        <dsp:cNvPr id="0" name=""/>
        <dsp:cNvSpPr/>
      </dsp:nvSpPr>
      <dsp:spPr>
        <a:xfrm>
          <a:off x="1735014" y="3407711"/>
          <a:ext cx="5205043" cy="1117169"/>
        </a:xfrm>
        <a:prstGeom prst="rect">
          <a:avLst/>
        </a:prstGeom>
        <a:solidFill>
          <a:schemeClr val="accent2">
            <a:tint val="40000"/>
            <a:alpha val="90000"/>
            <a:hueOff val="-812338"/>
            <a:satOff val="-33804"/>
            <a:lumOff val="-3091"/>
            <a:alphaOff val="0"/>
          </a:schemeClr>
        </a:solidFill>
        <a:ln w="34925" cap="flat" cmpd="sng" algn="in">
          <a:solidFill>
            <a:schemeClr val="accent2">
              <a:tint val="40000"/>
              <a:alpha val="90000"/>
              <a:hueOff val="-812338"/>
              <a:satOff val="-33804"/>
              <a:lumOff val="-30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r>
            <a:rPr lang="en-US" sz="2400" kern="1200" dirty="0"/>
            <a:t>Provide tools to recognize and respond effectively to an overdose</a:t>
          </a:r>
        </a:p>
      </dsp:txBody>
      <dsp:txXfrm>
        <a:off x="1735014" y="3407711"/>
        <a:ext cx="5205043" cy="1117169"/>
      </dsp:txXfrm>
    </dsp:sp>
    <dsp:sp modelId="{6A4D0007-39D1-4B27-BD81-5615CF071613}">
      <dsp:nvSpPr>
        <dsp:cNvPr id="0" name=""/>
        <dsp:cNvSpPr/>
      </dsp:nvSpPr>
      <dsp:spPr>
        <a:xfrm rot="10800000">
          <a:off x="0" y="1705751"/>
          <a:ext cx="1735014" cy="1718722"/>
        </a:xfrm>
        <a:prstGeom prst="upArrowCallout">
          <a:avLst>
            <a:gd name="adj1" fmla="val 5000"/>
            <a:gd name="adj2" fmla="val 10000"/>
            <a:gd name="adj3" fmla="val 15000"/>
            <a:gd name="adj4" fmla="val 64977"/>
          </a:avLst>
        </a:prstGeom>
        <a:solidFill>
          <a:schemeClr val="accent2">
            <a:hueOff val="-1269848"/>
            <a:satOff val="-28882"/>
            <a:lumOff val="-12792"/>
            <a:alphaOff val="0"/>
          </a:schemeClr>
        </a:solidFill>
        <a:ln w="34925" cap="flat" cmpd="sng" algn="in">
          <a:solidFill>
            <a:schemeClr val="accent2">
              <a:hueOff val="-1269848"/>
              <a:satOff val="-28882"/>
              <a:lumOff val="-127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a:t>Identify</a:t>
          </a:r>
        </a:p>
      </dsp:txBody>
      <dsp:txXfrm rot="-10800000">
        <a:off x="0" y="1705751"/>
        <a:ext cx="1735014" cy="1117169"/>
      </dsp:txXfrm>
    </dsp:sp>
    <dsp:sp modelId="{E098E5B4-CD8B-43D9-AEE0-C889FAA413D2}">
      <dsp:nvSpPr>
        <dsp:cNvPr id="0" name=""/>
        <dsp:cNvSpPr/>
      </dsp:nvSpPr>
      <dsp:spPr>
        <a:xfrm>
          <a:off x="1735014" y="1705751"/>
          <a:ext cx="5205043" cy="1117169"/>
        </a:xfrm>
        <a:prstGeom prst="rect">
          <a:avLst/>
        </a:prstGeom>
        <a:solidFill>
          <a:schemeClr val="accent2">
            <a:tint val="40000"/>
            <a:alpha val="90000"/>
            <a:hueOff val="-1218508"/>
            <a:satOff val="-50706"/>
            <a:lumOff val="-4636"/>
            <a:alphaOff val="0"/>
          </a:schemeClr>
        </a:solidFill>
        <a:ln w="34925" cap="flat" cmpd="sng" algn="in">
          <a:solidFill>
            <a:schemeClr val="accent2">
              <a:tint val="40000"/>
              <a:alpha val="90000"/>
              <a:hueOff val="-1218508"/>
              <a:satOff val="-50706"/>
              <a:lumOff val="-4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r>
            <a:rPr lang="en-US" sz="2400" kern="1200" dirty="0"/>
            <a:t>Identify risk factors for overdose</a:t>
          </a:r>
        </a:p>
      </dsp:txBody>
      <dsp:txXfrm>
        <a:off x="1735014" y="1705751"/>
        <a:ext cx="5205043" cy="1117169"/>
      </dsp:txXfrm>
    </dsp:sp>
    <dsp:sp modelId="{7A39CA1C-3433-4C26-A26C-621796AB80BE}">
      <dsp:nvSpPr>
        <dsp:cNvPr id="0" name=""/>
        <dsp:cNvSpPr/>
      </dsp:nvSpPr>
      <dsp:spPr>
        <a:xfrm rot="10800000">
          <a:off x="0" y="3792"/>
          <a:ext cx="1735014" cy="1718722"/>
        </a:xfrm>
        <a:prstGeom prst="upArrowCallout">
          <a:avLst>
            <a:gd name="adj1" fmla="val 5000"/>
            <a:gd name="adj2" fmla="val 10000"/>
            <a:gd name="adj3" fmla="val 15000"/>
            <a:gd name="adj4" fmla="val 64977"/>
          </a:avLst>
        </a:prstGeom>
        <a:solidFill>
          <a:schemeClr val="accent2">
            <a:hueOff val="-1693131"/>
            <a:satOff val="-38509"/>
            <a:lumOff val="-17056"/>
            <a:alphaOff val="0"/>
          </a:schemeClr>
        </a:solidFill>
        <a:ln w="34925" cap="flat" cmpd="sng" algn="in">
          <a:solidFill>
            <a:schemeClr val="accent2">
              <a:hueOff val="-1693131"/>
              <a:satOff val="-38509"/>
              <a:lumOff val="-170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Discuss</a:t>
          </a:r>
        </a:p>
      </dsp:txBody>
      <dsp:txXfrm rot="-10800000">
        <a:off x="0" y="3792"/>
        <a:ext cx="1735014" cy="1117169"/>
      </dsp:txXfrm>
    </dsp:sp>
    <dsp:sp modelId="{ABB8F473-37AB-4E4D-9F9C-E0492CCF8D41}">
      <dsp:nvSpPr>
        <dsp:cNvPr id="0" name=""/>
        <dsp:cNvSpPr/>
      </dsp:nvSpPr>
      <dsp:spPr>
        <a:xfrm>
          <a:off x="1735014" y="3792"/>
          <a:ext cx="5205043" cy="1117169"/>
        </a:xfrm>
        <a:prstGeom prst="rect">
          <a:avLst/>
        </a:prstGeom>
        <a:solidFill>
          <a:schemeClr val="accent2">
            <a:tint val="40000"/>
            <a:alpha val="90000"/>
            <a:hueOff val="-1624677"/>
            <a:satOff val="-67608"/>
            <a:lumOff val="-6181"/>
            <a:alphaOff val="0"/>
          </a:schemeClr>
        </a:solidFill>
        <a:ln w="34925" cap="flat" cmpd="sng" algn="in">
          <a:solidFill>
            <a:schemeClr val="accent2">
              <a:tint val="40000"/>
              <a:alpha val="90000"/>
              <a:hueOff val="-1624677"/>
              <a:satOff val="-67608"/>
              <a:lumOff val="-61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Discuss the issues of opioid use and mortality across the country and Rhode Island  </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a:p>
      </dsp:txBody>
      <dsp:txXfrm>
        <a:off x="1735014" y="3792"/>
        <a:ext cx="5205043" cy="11171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6B379-41AB-4731-AECB-78D91BEBC789}">
      <dsp:nvSpPr>
        <dsp:cNvPr id="0" name=""/>
        <dsp:cNvSpPr/>
      </dsp:nvSpPr>
      <dsp:spPr>
        <a:xfrm>
          <a:off x="420198" y="1684"/>
          <a:ext cx="6099660" cy="3659796"/>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dirty="0"/>
            <a:t>Breathing support is an important intervention and may be lifesaving on its own (if naloxone is not available).</a:t>
          </a:r>
          <a:endParaRPr lang="en-US" sz="4200" kern="1200" dirty="0"/>
        </a:p>
      </dsp:txBody>
      <dsp:txXfrm>
        <a:off x="420198" y="1684"/>
        <a:ext cx="6099660" cy="3659796"/>
      </dsp:txXfrm>
    </dsp:sp>
    <dsp:sp modelId="{F2244AED-5A59-4BB1-A4E8-838D638F0F32}">
      <dsp:nvSpPr>
        <dsp:cNvPr id="0" name=""/>
        <dsp:cNvSpPr/>
      </dsp:nvSpPr>
      <dsp:spPr>
        <a:xfrm>
          <a:off x="420198" y="4271447"/>
          <a:ext cx="6099660" cy="3659796"/>
        </a:xfrm>
        <a:prstGeom prst="rec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dirty="0"/>
            <a:t>Rescue breathing, CPR and/or chest compressions can provide vital support to the individual and improve outcomes.</a:t>
          </a:r>
          <a:endParaRPr lang="en-US" sz="4200" kern="1200" dirty="0"/>
        </a:p>
      </dsp:txBody>
      <dsp:txXfrm>
        <a:off x="420198" y="4271447"/>
        <a:ext cx="6099660" cy="36597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3A20D-9DB0-4699-AE23-E5AEDA278932}">
      <dsp:nvSpPr>
        <dsp:cNvPr id="0" name=""/>
        <dsp:cNvSpPr/>
      </dsp:nvSpPr>
      <dsp:spPr>
        <a:xfrm>
          <a:off x="0" y="0"/>
          <a:ext cx="10764818"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85C11-DBE3-4700-B8D9-BF25E92B8F21}">
      <dsp:nvSpPr>
        <dsp:cNvPr id="0" name=""/>
        <dsp:cNvSpPr/>
      </dsp:nvSpPr>
      <dsp:spPr>
        <a:xfrm>
          <a:off x="0" y="0"/>
          <a:ext cx="810515" cy="577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0"/>
        <a:ext cx="810515" cy="5771041"/>
      </dsp:txXfrm>
    </dsp:sp>
    <dsp:sp modelId="{6B6AFFE8-11C3-42BF-822C-E70AE732D36A}">
      <dsp:nvSpPr>
        <dsp:cNvPr id="0" name=""/>
        <dsp:cNvSpPr/>
      </dsp:nvSpPr>
      <dsp:spPr>
        <a:xfrm>
          <a:off x="97904" y="143969"/>
          <a:ext cx="8556380" cy="180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Breathing improves and person becomes responsive within 2-3 minutes </a:t>
          </a:r>
        </a:p>
      </dsp:txBody>
      <dsp:txXfrm>
        <a:off x="97904" y="143969"/>
        <a:ext cx="8556380" cy="1803450"/>
      </dsp:txXfrm>
    </dsp:sp>
    <dsp:sp modelId="{7EE83DF1-8E77-467D-8D11-AB684919CDED}">
      <dsp:nvSpPr>
        <dsp:cNvPr id="0" name=""/>
        <dsp:cNvSpPr/>
      </dsp:nvSpPr>
      <dsp:spPr>
        <a:xfrm>
          <a:off x="810515" y="1893622"/>
          <a:ext cx="3242060" cy="0"/>
        </a:xfrm>
        <a:prstGeom prst="line">
          <a:avLst/>
        </a:prstGeom>
        <a:solidFill>
          <a:schemeClr val="accent5"/>
        </a:solidFill>
        <a:ln w="34925" cap="flat" cmpd="sng" algn="in">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F1ACFF0E-81B9-4956-B1FC-20B69065817C}">
      <dsp:nvSpPr>
        <dsp:cNvPr id="0" name=""/>
        <dsp:cNvSpPr/>
      </dsp:nvSpPr>
      <dsp:spPr>
        <a:xfrm>
          <a:off x="163025" y="2019647"/>
          <a:ext cx="9315972" cy="180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Person starts breathing within 2-3 minutes but remains groggy and not fully responsive</a:t>
          </a:r>
        </a:p>
      </dsp:txBody>
      <dsp:txXfrm>
        <a:off x="163025" y="2019647"/>
        <a:ext cx="9315972" cy="1803450"/>
      </dsp:txXfrm>
    </dsp:sp>
    <dsp:sp modelId="{8C6CF90B-ABA1-4A06-A308-394E67D4FE40}">
      <dsp:nvSpPr>
        <dsp:cNvPr id="0" name=""/>
        <dsp:cNvSpPr/>
      </dsp:nvSpPr>
      <dsp:spPr>
        <a:xfrm>
          <a:off x="810515" y="3787245"/>
          <a:ext cx="3242060"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0F020-45FF-45AF-BB24-BDBBC58E13AD}">
      <dsp:nvSpPr>
        <dsp:cNvPr id="0" name=""/>
        <dsp:cNvSpPr/>
      </dsp:nvSpPr>
      <dsp:spPr>
        <a:xfrm>
          <a:off x="213066" y="3812043"/>
          <a:ext cx="9885802" cy="180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Person does not respond to first dose and naloxone must be repeated in 2-3 minutes (continue to provide ventilation support)</a:t>
          </a:r>
        </a:p>
      </dsp:txBody>
      <dsp:txXfrm>
        <a:off x="213066" y="3812043"/>
        <a:ext cx="9885802" cy="1803450"/>
      </dsp:txXfrm>
    </dsp:sp>
    <dsp:sp modelId="{72AB909F-0C0C-4F67-806B-9E79FB07C87D}">
      <dsp:nvSpPr>
        <dsp:cNvPr id="0" name=""/>
        <dsp:cNvSpPr/>
      </dsp:nvSpPr>
      <dsp:spPr>
        <a:xfrm>
          <a:off x="810515" y="5680868"/>
          <a:ext cx="3242060"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BEBB5-938C-4C47-A230-AC91D25D383B}">
      <dsp:nvSpPr>
        <dsp:cNvPr id="0" name=""/>
        <dsp:cNvSpPr/>
      </dsp:nvSpPr>
      <dsp:spPr>
        <a:xfrm>
          <a:off x="0" y="0"/>
          <a:ext cx="9207879" cy="3243430"/>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tabLst>
              <a:tab pos="5599113" algn="l"/>
            </a:tabLst>
          </a:pPr>
          <a:r>
            <a:rPr lang="en-US" sz="3100" kern="1200" baseline="0" dirty="0"/>
            <a:t>Overdose prevention education and naloxone distribution (OEND) are feasible and cost-effective methods that have been shown to reduce fatal overdose in communities and increase enrollment in drug treatment.</a:t>
          </a:r>
          <a:endParaRPr lang="en-US" sz="3100" kern="1200" dirty="0"/>
        </a:p>
      </dsp:txBody>
      <dsp:txXfrm>
        <a:off x="94997" y="94997"/>
        <a:ext cx="5855540" cy="3053436"/>
      </dsp:txXfrm>
    </dsp:sp>
    <dsp:sp modelId="{E4B0154D-B376-4C14-848D-6DDBB576A934}">
      <dsp:nvSpPr>
        <dsp:cNvPr id="0" name=""/>
        <dsp:cNvSpPr/>
      </dsp:nvSpPr>
      <dsp:spPr>
        <a:xfrm>
          <a:off x="1624919" y="3964192"/>
          <a:ext cx="9207879" cy="3243430"/>
        </a:xfrm>
        <a:prstGeom prst="roundRect">
          <a:avLst>
            <a:gd name="adj" fmla="val 10000"/>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Lay responders, armed with knowledge, skills, and resources, are willing and able to identify an overdose and administer naloxone, resulting in lives saved.</a:t>
          </a:r>
          <a:endParaRPr lang="en-US" sz="3100" kern="1200" dirty="0"/>
        </a:p>
      </dsp:txBody>
      <dsp:txXfrm>
        <a:off x="1719916" y="4059189"/>
        <a:ext cx="5284735" cy="3053436"/>
      </dsp:txXfrm>
    </dsp:sp>
    <dsp:sp modelId="{3199863C-9C2F-4B71-884F-C1E3B798C522}">
      <dsp:nvSpPr>
        <dsp:cNvPr id="0" name=""/>
        <dsp:cNvSpPr/>
      </dsp:nvSpPr>
      <dsp:spPr>
        <a:xfrm>
          <a:off x="7099649" y="2549696"/>
          <a:ext cx="2108229" cy="2108229"/>
        </a:xfrm>
        <a:prstGeom prst="downArrow">
          <a:avLst>
            <a:gd name="adj1" fmla="val 55000"/>
            <a:gd name="adj2" fmla="val 45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74001" y="2549696"/>
        <a:ext cx="1159525" cy="15864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0E61-9C1F-4052-979E-849A00268C3D}">
      <dsp:nvSpPr>
        <dsp:cNvPr id="0" name=""/>
        <dsp:cNvSpPr/>
      </dsp:nvSpPr>
      <dsp:spPr>
        <a:xfrm>
          <a:off x="0" y="64"/>
          <a:ext cx="6940058"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08C08-B2FC-4329-872D-A936C3CCDBE9}">
      <dsp:nvSpPr>
        <dsp:cNvPr id="0" name=""/>
        <dsp:cNvSpPr/>
      </dsp:nvSpPr>
      <dsp:spPr>
        <a:xfrm>
          <a:off x="0" y="64"/>
          <a:ext cx="6940058" cy="214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Individuals can request, and pharmacists can dispense naloxone without a specific prescription.</a:t>
          </a:r>
        </a:p>
      </dsp:txBody>
      <dsp:txXfrm>
        <a:off x="0" y="64"/>
        <a:ext cx="6940058" cy="2149792"/>
      </dsp:txXfrm>
    </dsp:sp>
    <dsp:sp modelId="{EF9BE12F-FD8C-4340-BB4A-A46A043DDD2B}">
      <dsp:nvSpPr>
        <dsp:cNvPr id="0" name=""/>
        <dsp:cNvSpPr/>
      </dsp:nvSpPr>
      <dsp:spPr>
        <a:xfrm>
          <a:off x="0" y="2149857"/>
          <a:ext cx="6940058" cy="0"/>
        </a:xfrm>
        <a:prstGeom prst="line">
          <a:avLst/>
        </a:prstGeom>
        <a:solidFill>
          <a:schemeClr val="accent2">
            <a:hueOff val="-564377"/>
            <a:satOff val="-12836"/>
            <a:lumOff val="-5685"/>
            <a:alphaOff val="0"/>
          </a:schemeClr>
        </a:solidFill>
        <a:ln w="34925" cap="flat" cmpd="sng" algn="in">
          <a:solidFill>
            <a:schemeClr val="accent2">
              <a:hueOff val="-564377"/>
              <a:satOff val="-12836"/>
              <a:lumOff val="-56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C2FBC-4625-4CB3-9DF4-E453E5B450D3}">
      <dsp:nvSpPr>
        <dsp:cNvPr id="0" name=""/>
        <dsp:cNvSpPr/>
      </dsp:nvSpPr>
      <dsp:spPr>
        <a:xfrm>
          <a:off x="0" y="2149857"/>
          <a:ext cx="6940058" cy="148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There is no age restriction.</a:t>
          </a:r>
        </a:p>
      </dsp:txBody>
      <dsp:txXfrm>
        <a:off x="0" y="2149857"/>
        <a:ext cx="6940058" cy="1483421"/>
      </dsp:txXfrm>
    </dsp:sp>
    <dsp:sp modelId="{3C694FB5-7F26-4F83-8717-4C2DE22ECA8E}">
      <dsp:nvSpPr>
        <dsp:cNvPr id="0" name=""/>
        <dsp:cNvSpPr/>
      </dsp:nvSpPr>
      <dsp:spPr>
        <a:xfrm>
          <a:off x="0" y="3633278"/>
          <a:ext cx="6940058" cy="0"/>
        </a:xfrm>
        <a:prstGeom prst="line">
          <a:avLst/>
        </a:prstGeom>
        <a:solidFill>
          <a:schemeClr val="accent2">
            <a:hueOff val="-1128754"/>
            <a:satOff val="-25673"/>
            <a:lumOff val="-11371"/>
            <a:alphaOff val="0"/>
          </a:schemeClr>
        </a:solidFill>
        <a:ln w="34925" cap="flat" cmpd="sng" algn="in">
          <a:solidFill>
            <a:schemeClr val="accent2">
              <a:hueOff val="-1128754"/>
              <a:satOff val="-25673"/>
              <a:lumOff val="-113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30EFD-F368-4A8A-956F-351CBC242032}">
      <dsp:nvSpPr>
        <dsp:cNvPr id="0" name=""/>
        <dsp:cNvSpPr/>
      </dsp:nvSpPr>
      <dsp:spPr>
        <a:xfrm>
          <a:off x="0" y="3633278"/>
          <a:ext cx="6940058" cy="214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Almost all pharmacies in the state are participating. </a:t>
          </a:r>
        </a:p>
      </dsp:txBody>
      <dsp:txXfrm>
        <a:off x="0" y="3633278"/>
        <a:ext cx="6940058" cy="2149792"/>
      </dsp:txXfrm>
    </dsp:sp>
    <dsp:sp modelId="{1A14AE87-BD9D-4CC9-A213-7BD7F78FE885}">
      <dsp:nvSpPr>
        <dsp:cNvPr id="0" name=""/>
        <dsp:cNvSpPr/>
      </dsp:nvSpPr>
      <dsp:spPr>
        <a:xfrm>
          <a:off x="0" y="5783070"/>
          <a:ext cx="6940058" cy="0"/>
        </a:xfrm>
        <a:prstGeom prst="line">
          <a:avLst/>
        </a:prstGeom>
        <a:solidFill>
          <a:schemeClr val="accent2">
            <a:hueOff val="-1693131"/>
            <a:satOff val="-38509"/>
            <a:lumOff val="-17056"/>
            <a:alphaOff val="0"/>
          </a:schemeClr>
        </a:solidFill>
        <a:ln w="34925" cap="flat" cmpd="sng" algn="in">
          <a:solidFill>
            <a:schemeClr val="accent2">
              <a:hueOff val="-1693131"/>
              <a:satOff val="-38509"/>
              <a:lumOff val="-170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E7C6A-FF4F-428A-B7CF-5430E5781032}">
      <dsp:nvSpPr>
        <dsp:cNvPr id="0" name=""/>
        <dsp:cNvSpPr/>
      </dsp:nvSpPr>
      <dsp:spPr>
        <a:xfrm>
          <a:off x="0" y="5783070"/>
          <a:ext cx="6940058" cy="214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All insurance, including Medicaid are required to cover the cost of naloxone except for co-pay.</a:t>
          </a:r>
        </a:p>
      </dsp:txBody>
      <dsp:txXfrm>
        <a:off x="0" y="5783070"/>
        <a:ext cx="6940058" cy="2149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AA956-005D-4AC3-B130-4988763938DC}">
      <dsp:nvSpPr>
        <dsp:cNvPr id="0" name=""/>
        <dsp:cNvSpPr/>
      </dsp:nvSpPr>
      <dsp:spPr>
        <a:xfrm>
          <a:off x="0" y="636329"/>
          <a:ext cx="6940058" cy="215865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 highest rates of fatal overdoses occur in </a:t>
          </a:r>
          <a:r>
            <a:rPr lang="en-US" sz="3200" b="1" kern="1200"/>
            <a:t>men between 30 and 60 years old.</a:t>
          </a:r>
          <a:endParaRPr lang="en-US" sz="3200" kern="1200"/>
        </a:p>
      </dsp:txBody>
      <dsp:txXfrm>
        <a:off x="105377" y="741706"/>
        <a:ext cx="6729304" cy="1947896"/>
      </dsp:txXfrm>
    </dsp:sp>
    <dsp:sp modelId="{F37ABC0E-8053-40E2-BF59-6FF7DEBE8D56}">
      <dsp:nvSpPr>
        <dsp:cNvPr id="0" name=""/>
        <dsp:cNvSpPr/>
      </dsp:nvSpPr>
      <dsp:spPr>
        <a:xfrm>
          <a:off x="0" y="2887138"/>
          <a:ext cx="6940058" cy="2158650"/>
        </a:xfrm>
        <a:prstGeom prst="roundRect">
          <a:avLst/>
        </a:prstGeom>
        <a:gradFill rotWithShape="0">
          <a:gsLst>
            <a:gs pos="0">
              <a:schemeClr val="accent5">
                <a:hueOff val="8913275"/>
                <a:satOff val="-23652"/>
                <a:lumOff val="-1275"/>
                <a:alphaOff val="0"/>
                <a:tint val="94000"/>
                <a:satMod val="103000"/>
                <a:lumMod val="102000"/>
              </a:schemeClr>
            </a:gs>
            <a:gs pos="50000">
              <a:schemeClr val="accent5">
                <a:hueOff val="8913275"/>
                <a:satOff val="-23652"/>
                <a:lumOff val="-1275"/>
                <a:alphaOff val="0"/>
                <a:shade val="100000"/>
                <a:satMod val="110000"/>
                <a:lumMod val="100000"/>
              </a:schemeClr>
            </a:gs>
            <a:gs pos="100000">
              <a:schemeClr val="accent5">
                <a:hueOff val="8913275"/>
                <a:satOff val="-23652"/>
                <a:lumOff val="-1275"/>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Most overdose fatalities in women occur in this age range as well.  Women currently </a:t>
          </a:r>
          <a:r>
            <a:rPr lang="en-US" sz="3200" b="1" kern="1200"/>
            <a:t>make up one third of overdose deaths </a:t>
          </a:r>
          <a:r>
            <a:rPr lang="en-US" sz="3200" kern="1200"/>
            <a:t>in all age ranges. </a:t>
          </a:r>
        </a:p>
      </dsp:txBody>
      <dsp:txXfrm>
        <a:off x="105377" y="2992515"/>
        <a:ext cx="6729304" cy="1947896"/>
      </dsp:txXfrm>
    </dsp:sp>
    <dsp:sp modelId="{D560C2AD-D9F4-43D4-A808-295AAED67A6A}">
      <dsp:nvSpPr>
        <dsp:cNvPr id="0" name=""/>
        <dsp:cNvSpPr/>
      </dsp:nvSpPr>
      <dsp:spPr>
        <a:xfrm>
          <a:off x="0" y="5137949"/>
          <a:ext cx="6940058" cy="2158650"/>
        </a:xfrm>
        <a:prstGeom prst="roundRect">
          <a:avLst/>
        </a:prstGeom>
        <a:gradFill rotWithShape="0">
          <a:gsLst>
            <a:gs pos="0">
              <a:schemeClr val="accent5">
                <a:hueOff val="17826550"/>
                <a:satOff val="-47304"/>
                <a:lumOff val="-2550"/>
                <a:alphaOff val="0"/>
                <a:tint val="94000"/>
                <a:satMod val="103000"/>
                <a:lumMod val="102000"/>
              </a:schemeClr>
            </a:gs>
            <a:gs pos="50000">
              <a:schemeClr val="accent5">
                <a:hueOff val="17826550"/>
                <a:satOff val="-47304"/>
                <a:lumOff val="-2550"/>
                <a:alphaOff val="0"/>
                <a:shade val="100000"/>
                <a:satMod val="110000"/>
                <a:lumMod val="100000"/>
              </a:schemeClr>
            </a:gs>
            <a:gs pos="100000">
              <a:schemeClr val="accent5">
                <a:hueOff val="17826550"/>
                <a:satOff val="-47304"/>
                <a:lumOff val="-255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There is currently not good reporting of people who identify as non-binary. </a:t>
          </a:r>
        </a:p>
      </dsp:txBody>
      <dsp:txXfrm>
        <a:off x="105377" y="5243326"/>
        <a:ext cx="6729304" cy="1947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51BC5-60A4-4DA6-AA16-F2A06BE31928}">
      <dsp:nvSpPr>
        <dsp:cNvPr id="0" name=""/>
        <dsp:cNvSpPr/>
      </dsp:nvSpPr>
      <dsp:spPr>
        <a:xfrm>
          <a:off x="0" y="2487"/>
          <a:ext cx="10240963"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2C5EBECB-E1BD-46A8-9A0D-EF5793E57D0B}">
      <dsp:nvSpPr>
        <dsp:cNvPr id="0" name=""/>
        <dsp:cNvSpPr/>
      </dsp:nvSpPr>
      <dsp:spPr>
        <a:xfrm>
          <a:off x="0" y="2487"/>
          <a:ext cx="10240963" cy="169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When opioid receptors are not exposed to opioids for any period of time, the receptors return to baseline.</a:t>
          </a:r>
        </a:p>
      </dsp:txBody>
      <dsp:txXfrm>
        <a:off x="0" y="2487"/>
        <a:ext cx="10240963" cy="1696437"/>
      </dsp:txXfrm>
    </dsp:sp>
    <dsp:sp modelId="{F8FE51F1-17BD-4E46-87D2-D6CC2CFCD706}">
      <dsp:nvSpPr>
        <dsp:cNvPr id="0" name=""/>
        <dsp:cNvSpPr/>
      </dsp:nvSpPr>
      <dsp:spPr>
        <a:xfrm>
          <a:off x="0" y="1698925"/>
          <a:ext cx="10240963"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FC33C978-182D-4CAB-AA4B-94E5973A68D6}">
      <dsp:nvSpPr>
        <dsp:cNvPr id="0" name=""/>
        <dsp:cNvSpPr/>
      </dsp:nvSpPr>
      <dsp:spPr>
        <a:xfrm>
          <a:off x="0" y="1698925"/>
          <a:ext cx="10240963" cy="169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It will now take less opioid to cause the same effect.</a:t>
          </a:r>
        </a:p>
      </dsp:txBody>
      <dsp:txXfrm>
        <a:off x="0" y="1698925"/>
        <a:ext cx="10240963" cy="1696437"/>
      </dsp:txXfrm>
    </dsp:sp>
    <dsp:sp modelId="{F3AE3895-5FC6-45D1-8ED3-5E58411B1133}">
      <dsp:nvSpPr>
        <dsp:cNvPr id="0" name=""/>
        <dsp:cNvSpPr/>
      </dsp:nvSpPr>
      <dsp:spPr>
        <a:xfrm>
          <a:off x="0" y="3395362"/>
          <a:ext cx="10240963"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398B0DD5-B7AA-4A24-861B-3FE5578B754E}">
      <dsp:nvSpPr>
        <dsp:cNvPr id="0" name=""/>
        <dsp:cNvSpPr/>
      </dsp:nvSpPr>
      <dsp:spPr>
        <a:xfrm>
          <a:off x="0" y="3395362"/>
          <a:ext cx="10240963" cy="169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If the same amount of opioid is given, it will cause a stronger reaction.</a:t>
          </a:r>
        </a:p>
      </dsp:txBody>
      <dsp:txXfrm>
        <a:off x="0" y="3395362"/>
        <a:ext cx="10240963" cy="1696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492BA-70E2-4698-8984-096FA33D40C8}">
      <dsp:nvSpPr>
        <dsp:cNvPr id="0" name=""/>
        <dsp:cNvSpPr/>
      </dsp:nvSpPr>
      <dsp:spPr>
        <a:xfrm>
          <a:off x="0" y="313262"/>
          <a:ext cx="6940058" cy="3598481"/>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baseline="0" dirty="0"/>
            <a:t>Severe OUD is a chronic and reoccurring condition characterized by a change in the structure and function of the brain.</a:t>
          </a:r>
          <a:endParaRPr lang="en-US" sz="3800" kern="1200" dirty="0"/>
        </a:p>
      </dsp:txBody>
      <dsp:txXfrm>
        <a:off x="175663" y="488925"/>
        <a:ext cx="6588732" cy="3247155"/>
      </dsp:txXfrm>
    </dsp:sp>
    <dsp:sp modelId="{8A32AE90-6FE3-4005-8831-1B1CD647AD01}">
      <dsp:nvSpPr>
        <dsp:cNvPr id="0" name=""/>
        <dsp:cNvSpPr/>
      </dsp:nvSpPr>
      <dsp:spPr>
        <a:xfrm>
          <a:off x="0" y="4021184"/>
          <a:ext cx="6940058" cy="3598481"/>
        </a:xfrm>
        <a:prstGeom prst="roundRect">
          <a:avLst/>
        </a:prstGeom>
        <a:solidFill>
          <a:schemeClr val="accent2">
            <a:hueOff val="-1693131"/>
            <a:satOff val="-38509"/>
            <a:lumOff val="-170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baseline="0" dirty="0"/>
            <a:t>The evidence-based treatment of OUD is multifaceted and often includes pharmaceutical treatment, such as methadone, buprenorphine and naltrexone.</a:t>
          </a:r>
          <a:endParaRPr lang="en-US" sz="3800" kern="1200" dirty="0"/>
        </a:p>
      </dsp:txBody>
      <dsp:txXfrm>
        <a:off x="175663" y="4196847"/>
        <a:ext cx="6588732" cy="3247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9D3EE-20D1-4B00-85A9-5C13C6B20DC4}">
      <dsp:nvSpPr>
        <dsp:cNvPr id="0" name=""/>
        <dsp:cNvSpPr/>
      </dsp:nvSpPr>
      <dsp:spPr>
        <a:xfrm>
          <a:off x="0" y="1855"/>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83608ADD-1769-476D-9823-77421514F603}">
      <dsp:nvSpPr>
        <dsp:cNvPr id="0" name=""/>
        <dsp:cNvSpPr/>
      </dsp:nvSpPr>
      <dsp:spPr>
        <a:xfrm>
          <a:off x="0" y="1855"/>
          <a:ext cx="10231278" cy="91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is used to reverse opioid overdose. </a:t>
          </a:r>
        </a:p>
      </dsp:txBody>
      <dsp:txXfrm>
        <a:off x="0" y="1855"/>
        <a:ext cx="10231278" cy="917601"/>
      </dsp:txXfrm>
    </dsp:sp>
    <dsp:sp modelId="{1564A055-A68E-450B-AA1D-15860FF1086E}">
      <dsp:nvSpPr>
        <dsp:cNvPr id="0" name=""/>
        <dsp:cNvSpPr/>
      </dsp:nvSpPr>
      <dsp:spPr>
        <a:xfrm>
          <a:off x="0" y="919457"/>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3EAA89C-7445-4CC0-A0AA-71ECDD9E67D8}">
      <dsp:nvSpPr>
        <dsp:cNvPr id="0" name=""/>
        <dsp:cNvSpPr/>
      </dsp:nvSpPr>
      <dsp:spPr>
        <a:xfrm>
          <a:off x="0" y="919457"/>
          <a:ext cx="10231278" cy="63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is a non-addictive, prescription drug.</a:t>
          </a:r>
        </a:p>
      </dsp:txBody>
      <dsp:txXfrm>
        <a:off x="0" y="919457"/>
        <a:ext cx="10231278" cy="638882"/>
      </dsp:txXfrm>
    </dsp:sp>
    <dsp:sp modelId="{9F956CB2-4480-494D-BFD3-678435DAB1F9}">
      <dsp:nvSpPr>
        <dsp:cNvPr id="0" name=""/>
        <dsp:cNvSpPr/>
      </dsp:nvSpPr>
      <dsp:spPr>
        <a:xfrm>
          <a:off x="0" y="1558339"/>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340DBF28-3540-4E1F-8488-FAF1BB343794}">
      <dsp:nvSpPr>
        <dsp:cNvPr id="0" name=""/>
        <dsp:cNvSpPr/>
      </dsp:nvSpPr>
      <dsp:spPr>
        <a:xfrm>
          <a:off x="0" y="1558339"/>
          <a:ext cx="10231278" cy="91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only works on opioids. However, if there are multiple drugs 	in the system, it can help restore breathing.  </a:t>
          </a:r>
        </a:p>
      </dsp:txBody>
      <dsp:txXfrm>
        <a:off x="0" y="1558339"/>
        <a:ext cx="10231278" cy="917601"/>
      </dsp:txXfrm>
    </dsp:sp>
    <dsp:sp modelId="{626B128F-3433-4F5E-A025-87480AA70882}">
      <dsp:nvSpPr>
        <dsp:cNvPr id="0" name=""/>
        <dsp:cNvSpPr/>
      </dsp:nvSpPr>
      <dsp:spPr>
        <a:xfrm>
          <a:off x="0" y="2475941"/>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FCF4DB15-EAE4-4E08-B172-9B3DDAF4C8FB}">
      <dsp:nvSpPr>
        <dsp:cNvPr id="0" name=""/>
        <dsp:cNvSpPr/>
      </dsp:nvSpPr>
      <dsp:spPr>
        <a:xfrm>
          <a:off x="0" y="2475941"/>
          <a:ext cx="10231278" cy="1052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can be given as an injection (IM) or as a nasal spray (IN) 	by lay people. </a:t>
          </a:r>
        </a:p>
      </dsp:txBody>
      <dsp:txXfrm>
        <a:off x="0" y="2475941"/>
        <a:ext cx="10231278" cy="1052901"/>
      </dsp:txXfrm>
    </dsp:sp>
    <dsp:sp modelId="{02CAF213-3847-4A55-856F-EDF5D922AA06}">
      <dsp:nvSpPr>
        <dsp:cNvPr id="0" name=""/>
        <dsp:cNvSpPr/>
      </dsp:nvSpPr>
      <dsp:spPr>
        <a:xfrm>
          <a:off x="0" y="3528843"/>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96C5620C-6970-4EE1-95B9-E2584CB1FBB5}">
      <dsp:nvSpPr>
        <dsp:cNvPr id="0" name=""/>
        <dsp:cNvSpPr/>
      </dsp:nvSpPr>
      <dsp:spPr>
        <a:xfrm>
          <a:off x="0" y="3528843"/>
          <a:ext cx="10231278" cy="1153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effect has an onset of 2-4 minutes and a duration of 30-	90 minutes.</a:t>
          </a:r>
        </a:p>
      </dsp:txBody>
      <dsp:txXfrm>
        <a:off x="0" y="3528843"/>
        <a:ext cx="10231278" cy="1153231"/>
      </dsp:txXfrm>
    </dsp:sp>
    <dsp:sp modelId="{5E98AC68-8BE5-40DF-96A9-065006E832CB}">
      <dsp:nvSpPr>
        <dsp:cNvPr id="0" name=""/>
        <dsp:cNvSpPr/>
      </dsp:nvSpPr>
      <dsp:spPr>
        <a:xfrm>
          <a:off x="0" y="4682074"/>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F3109287-F7D3-42AB-8C54-FBC9B05A7F6C}">
      <dsp:nvSpPr>
        <dsp:cNvPr id="0" name=""/>
        <dsp:cNvSpPr/>
      </dsp:nvSpPr>
      <dsp:spPr>
        <a:xfrm>
          <a:off x="0" y="4682074"/>
          <a:ext cx="10231278" cy="91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is very safe. </a:t>
          </a:r>
        </a:p>
      </dsp:txBody>
      <dsp:txXfrm>
        <a:off x="0" y="4682074"/>
        <a:ext cx="10231278" cy="917601"/>
      </dsp:txXfrm>
    </dsp:sp>
    <dsp:sp modelId="{4C862869-288A-4C5A-AA44-F24CB66A9C20}">
      <dsp:nvSpPr>
        <dsp:cNvPr id="0" name=""/>
        <dsp:cNvSpPr/>
      </dsp:nvSpPr>
      <dsp:spPr>
        <a:xfrm>
          <a:off x="0" y="5599676"/>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FF747859-E495-436A-AA49-30298187F75C}">
      <dsp:nvSpPr>
        <dsp:cNvPr id="0" name=""/>
        <dsp:cNvSpPr/>
      </dsp:nvSpPr>
      <dsp:spPr>
        <a:xfrm>
          <a:off x="0" y="5599676"/>
          <a:ext cx="10231278" cy="91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Multiple doses of naloxone are often REQUIRED because of fentanyl.</a:t>
          </a:r>
        </a:p>
      </dsp:txBody>
      <dsp:txXfrm>
        <a:off x="0" y="5599676"/>
        <a:ext cx="10231278" cy="9176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4E9B5-46C1-46E0-9497-9F3E8592806B}">
      <dsp:nvSpPr>
        <dsp:cNvPr id="0" name=""/>
        <dsp:cNvSpPr/>
      </dsp:nvSpPr>
      <dsp:spPr>
        <a:xfrm>
          <a:off x="1794563" y="979594"/>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0C4E62E-BA7B-4566-B7BD-CAA35D1E08BD}">
      <dsp:nvSpPr>
        <dsp:cNvPr id="0" name=""/>
        <dsp:cNvSpPr/>
      </dsp:nvSpPr>
      <dsp:spPr>
        <a:xfrm>
          <a:off x="606563" y="33939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You are the help until help arrives!!</a:t>
          </a:r>
        </a:p>
      </dsp:txBody>
      <dsp:txXfrm>
        <a:off x="606563" y="3393951"/>
        <a:ext cx="4320000" cy="720000"/>
      </dsp:txXfrm>
    </dsp:sp>
    <dsp:sp modelId="{E90E6D42-0C84-4D8C-8AC6-63F3926D2DE9}">
      <dsp:nvSpPr>
        <dsp:cNvPr id="0" name=""/>
        <dsp:cNvSpPr/>
      </dsp:nvSpPr>
      <dsp:spPr>
        <a:xfrm>
          <a:off x="6870563" y="979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F1ABA0E-531A-4ED8-8F0C-8C5D07820864}">
      <dsp:nvSpPr>
        <dsp:cNvPr id="0" name=""/>
        <dsp:cNvSpPr/>
      </dsp:nvSpPr>
      <dsp:spPr>
        <a:xfrm>
          <a:off x="5682563" y="33939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a:t>SURGEON GENERAL ADVISORY </a:t>
          </a:r>
          <a:endParaRPr lang="en-US" sz="2600" kern="1200" dirty="0"/>
        </a:p>
      </dsp:txBody>
      <dsp:txXfrm>
        <a:off x="5682563" y="3393951"/>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A6DFD-918E-4DE7-9350-5F08E7642A9C}">
      <dsp:nvSpPr>
        <dsp:cNvPr id="0" name=""/>
        <dsp:cNvSpPr/>
      </dsp:nvSpPr>
      <dsp:spPr>
        <a:xfrm>
          <a:off x="0" y="5294"/>
          <a:ext cx="10241280" cy="11277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C4765-5389-4299-8DDF-ADF0FF0BD687}">
      <dsp:nvSpPr>
        <dsp:cNvPr id="0" name=""/>
        <dsp:cNvSpPr/>
      </dsp:nvSpPr>
      <dsp:spPr>
        <a:xfrm>
          <a:off x="341155" y="259047"/>
          <a:ext cx="620283" cy="6202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1E6E9E6-9909-4EF8-BD5B-E0D40CA745C3}">
      <dsp:nvSpPr>
        <dsp:cNvPr id="0" name=""/>
        <dsp:cNvSpPr/>
      </dsp:nvSpPr>
      <dsp:spPr>
        <a:xfrm>
          <a:off x="1302595" y="5294"/>
          <a:ext cx="8938684"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422400">
            <a:lnSpc>
              <a:spcPct val="90000"/>
            </a:lnSpc>
            <a:spcBef>
              <a:spcPct val="0"/>
            </a:spcBef>
            <a:spcAft>
              <a:spcPct val="35000"/>
            </a:spcAft>
            <a:buNone/>
          </a:pPr>
          <a:r>
            <a:rPr lang="en-US" sz="3200" kern="1200" dirty="0"/>
            <a:t>Evaluate for an Overdose </a:t>
          </a:r>
        </a:p>
      </dsp:txBody>
      <dsp:txXfrm>
        <a:off x="1302595" y="5294"/>
        <a:ext cx="8938684" cy="1127788"/>
      </dsp:txXfrm>
    </dsp:sp>
    <dsp:sp modelId="{038C20C4-3365-4847-972B-F7A73F063694}">
      <dsp:nvSpPr>
        <dsp:cNvPr id="0" name=""/>
        <dsp:cNvSpPr/>
      </dsp:nvSpPr>
      <dsp:spPr>
        <a:xfrm>
          <a:off x="0" y="1415029"/>
          <a:ext cx="10241280" cy="11277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87CC8-D13B-4E78-A0EB-36851C7C78A0}">
      <dsp:nvSpPr>
        <dsp:cNvPr id="0" name=""/>
        <dsp:cNvSpPr/>
      </dsp:nvSpPr>
      <dsp:spPr>
        <a:xfrm>
          <a:off x="341155" y="1668782"/>
          <a:ext cx="620283" cy="6202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3A9F29-5333-41D7-9740-CA2A208E350B}">
      <dsp:nvSpPr>
        <dsp:cNvPr id="0" name=""/>
        <dsp:cNvSpPr/>
      </dsp:nvSpPr>
      <dsp:spPr>
        <a:xfrm>
          <a:off x="1302595" y="1415029"/>
          <a:ext cx="8938684"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244600">
            <a:lnSpc>
              <a:spcPct val="90000"/>
            </a:lnSpc>
            <a:spcBef>
              <a:spcPct val="0"/>
            </a:spcBef>
            <a:spcAft>
              <a:spcPct val="35000"/>
            </a:spcAft>
            <a:buNone/>
          </a:pPr>
          <a:r>
            <a:rPr lang="en-US" sz="2800" kern="1200" dirty="0"/>
            <a:t>Call 911* </a:t>
          </a:r>
        </a:p>
      </dsp:txBody>
      <dsp:txXfrm>
        <a:off x="1302595" y="1415029"/>
        <a:ext cx="8938684" cy="1127788"/>
      </dsp:txXfrm>
    </dsp:sp>
    <dsp:sp modelId="{99AF7ACB-8D46-4B90-94DD-3C9F455C38C4}">
      <dsp:nvSpPr>
        <dsp:cNvPr id="0" name=""/>
        <dsp:cNvSpPr/>
      </dsp:nvSpPr>
      <dsp:spPr>
        <a:xfrm>
          <a:off x="0" y="2824764"/>
          <a:ext cx="10241280" cy="11277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F6BC5-4F52-4EEE-9673-5D38944C6DF6}">
      <dsp:nvSpPr>
        <dsp:cNvPr id="0" name=""/>
        <dsp:cNvSpPr/>
      </dsp:nvSpPr>
      <dsp:spPr>
        <a:xfrm>
          <a:off x="341155" y="3078517"/>
          <a:ext cx="620283" cy="6202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E880AA3-6CB4-4D2F-8C29-F0F2E5AAC392}">
      <dsp:nvSpPr>
        <dsp:cNvPr id="0" name=""/>
        <dsp:cNvSpPr/>
      </dsp:nvSpPr>
      <dsp:spPr>
        <a:xfrm>
          <a:off x="1302595" y="2824764"/>
          <a:ext cx="8938684"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244600">
            <a:lnSpc>
              <a:spcPct val="90000"/>
            </a:lnSpc>
            <a:spcBef>
              <a:spcPct val="0"/>
            </a:spcBef>
            <a:spcAft>
              <a:spcPct val="35000"/>
            </a:spcAft>
            <a:buNone/>
          </a:pPr>
          <a:r>
            <a:rPr lang="en-US" sz="2800" kern="1200" dirty="0"/>
            <a:t>Administer naloxone, if available*</a:t>
          </a:r>
        </a:p>
      </dsp:txBody>
      <dsp:txXfrm>
        <a:off x="1302595" y="2824764"/>
        <a:ext cx="8938684" cy="1127788"/>
      </dsp:txXfrm>
    </dsp:sp>
    <dsp:sp modelId="{23DE166C-5207-4177-B60A-E5E10D393019}">
      <dsp:nvSpPr>
        <dsp:cNvPr id="0" name=""/>
        <dsp:cNvSpPr/>
      </dsp:nvSpPr>
      <dsp:spPr>
        <a:xfrm>
          <a:off x="0" y="4234500"/>
          <a:ext cx="10241280" cy="112778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8605B-2E97-45E9-80B4-C20DA35B024B}">
      <dsp:nvSpPr>
        <dsp:cNvPr id="0" name=""/>
        <dsp:cNvSpPr/>
      </dsp:nvSpPr>
      <dsp:spPr>
        <a:xfrm>
          <a:off x="341155" y="4488252"/>
          <a:ext cx="620283" cy="6202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3E97A11-9E0E-46EA-B6BB-A6E6B461CB73}">
      <dsp:nvSpPr>
        <dsp:cNvPr id="0" name=""/>
        <dsp:cNvSpPr/>
      </dsp:nvSpPr>
      <dsp:spPr>
        <a:xfrm>
          <a:off x="1302595" y="4234500"/>
          <a:ext cx="8938684"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244600">
            <a:lnSpc>
              <a:spcPct val="90000"/>
            </a:lnSpc>
            <a:spcBef>
              <a:spcPct val="0"/>
            </a:spcBef>
            <a:spcAft>
              <a:spcPct val="35000"/>
            </a:spcAft>
            <a:buNone/>
          </a:pPr>
          <a:r>
            <a:rPr lang="en-US" sz="2800" kern="1200" dirty="0"/>
            <a:t>Support Ventilation</a:t>
          </a:r>
        </a:p>
      </dsp:txBody>
      <dsp:txXfrm>
        <a:off x="1302595" y="4234500"/>
        <a:ext cx="8938684" cy="1127788"/>
      </dsp:txXfrm>
    </dsp:sp>
    <dsp:sp modelId="{4E9929D2-1F79-4AF1-99BA-EB2BFD99C1FA}">
      <dsp:nvSpPr>
        <dsp:cNvPr id="0" name=""/>
        <dsp:cNvSpPr/>
      </dsp:nvSpPr>
      <dsp:spPr>
        <a:xfrm>
          <a:off x="0" y="5649529"/>
          <a:ext cx="10241280" cy="112778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45A9A-5E5E-4E54-A868-7D0095DF838D}">
      <dsp:nvSpPr>
        <dsp:cNvPr id="0" name=""/>
        <dsp:cNvSpPr/>
      </dsp:nvSpPr>
      <dsp:spPr>
        <a:xfrm>
          <a:off x="341155" y="5897987"/>
          <a:ext cx="620283" cy="6202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A7906D1-1CB7-404A-A29B-AD5394C73C14}">
      <dsp:nvSpPr>
        <dsp:cNvPr id="0" name=""/>
        <dsp:cNvSpPr/>
      </dsp:nvSpPr>
      <dsp:spPr>
        <a:xfrm>
          <a:off x="1302595" y="5644235"/>
          <a:ext cx="4608576"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066800">
            <a:lnSpc>
              <a:spcPct val="90000"/>
            </a:lnSpc>
            <a:spcBef>
              <a:spcPct val="0"/>
            </a:spcBef>
            <a:spcAft>
              <a:spcPct val="35000"/>
            </a:spcAft>
            <a:buNone/>
          </a:pPr>
          <a:r>
            <a:rPr lang="en-US" sz="2400" kern="1200" dirty="0"/>
            <a:t>* If two people available, one call 911, one administer naloxone</a:t>
          </a:r>
        </a:p>
      </dsp:txBody>
      <dsp:txXfrm>
        <a:off x="1302595" y="5644235"/>
        <a:ext cx="4608576" cy="1127788"/>
      </dsp:txXfrm>
    </dsp:sp>
    <dsp:sp modelId="{344B81B2-9CB0-47B8-A10B-E30B05B4347E}">
      <dsp:nvSpPr>
        <dsp:cNvPr id="0" name=""/>
        <dsp:cNvSpPr/>
      </dsp:nvSpPr>
      <dsp:spPr>
        <a:xfrm>
          <a:off x="5911171" y="5644235"/>
          <a:ext cx="4330108"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889000">
            <a:lnSpc>
              <a:spcPct val="90000"/>
            </a:lnSpc>
            <a:spcBef>
              <a:spcPct val="0"/>
            </a:spcBef>
            <a:spcAft>
              <a:spcPct val="35000"/>
            </a:spcAft>
            <a:buNone/>
          </a:pPr>
          <a:r>
            <a:rPr lang="en-US" sz="2000" i="0" kern="1200" dirty="0"/>
            <a:t>If no response after 2-3 minutes, give 2</a:t>
          </a:r>
          <a:r>
            <a:rPr lang="en-US" sz="2000" i="0" kern="1200" baseline="30000" dirty="0"/>
            <a:t>nd</a:t>
          </a:r>
          <a:r>
            <a:rPr lang="en-US" sz="2000" i="0" kern="1200" dirty="0"/>
            <a:t> dose of naloxone</a:t>
          </a:r>
          <a:endParaRPr lang="en-US" sz="2000" kern="1200" dirty="0"/>
        </a:p>
      </dsp:txBody>
      <dsp:txXfrm>
        <a:off x="5911171" y="5644235"/>
        <a:ext cx="4330108" cy="11277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A355E-3EBE-4278-92B0-B962DF834BCD}">
      <dsp:nvSpPr>
        <dsp:cNvPr id="0" name=""/>
        <dsp:cNvSpPr/>
      </dsp:nvSpPr>
      <dsp:spPr>
        <a:xfrm>
          <a:off x="0" y="4787942"/>
          <a:ext cx="6940058" cy="3141408"/>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Be sure to give a specific address and/or description of your location. </a:t>
          </a:r>
        </a:p>
      </dsp:txBody>
      <dsp:txXfrm>
        <a:off x="0" y="4787942"/>
        <a:ext cx="6940058" cy="1696360"/>
      </dsp:txXfrm>
    </dsp:sp>
    <dsp:sp modelId="{C37A6DBB-8BA3-4DA3-9395-25255AA726D3}">
      <dsp:nvSpPr>
        <dsp:cNvPr id="0" name=""/>
        <dsp:cNvSpPr/>
      </dsp:nvSpPr>
      <dsp:spPr>
        <a:xfrm>
          <a:off x="0" y="6421474"/>
          <a:ext cx="6940058" cy="1445047"/>
        </a:xfrm>
        <a:prstGeom prst="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56032" tIns="45720" rIns="256032" bIns="45720" numCol="1" spcCol="1270" anchor="ctr" anchorCtr="0">
          <a:noAutofit/>
        </a:bodyPr>
        <a:lstStyle/>
        <a:p>
          <a:pPr marL="0" lvl="0" indent="0" algn="ctr" defTabSz="1600200">
            <a:lnSpc>
              <a:spcPct val="90000"/>
            </a:lnSpc>
            <a:spcBef>
              <a:spcPct val="0"/>
            </a:spcBef>
            <a:spcAft>
              <a:spcPct val="35000"/>
            </a:spcAft>
            <a:buNone/>
          </a:pPr>
          <a:r>
            <a:rPr lang="en-US" sz="3600" kern="1200"/>
            <a:t>* If two people available, one call 911, one administer naloxone</a:t>
          </a:r>
        </a:p>
      </dsp:txBody>
      <dsp:txXfrm>
        <a:off x="0" y="6421474"/>
        <a:ext cx="6940058" cy="1445047"/>
      </dsp:txXfrm>
    </dsp:sp>
    <dsp:sp modelId="{2AA7FBD6-0FD9-475A-9FFC-318C3328C749}">
      <dsp:nvSpPr>
        <dsp:cNvPr id="0" name=""/>
        <dsp:cNvSpPr/>
      </dsp:nvSpPr>
      <dsp:spPr>
        <a:xfrm rot="10800000">
          <a:off x="0" y="3577"/>
          <a:ext cx="6940058" cy="4831486"/>
        </a:xfrm>
        <a:prstGeom prst="upArrowCallou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1" kern="1200" dirty="0"/>
            <a:t>AN OPIOID OVERDOSE NEEDS IMMEDIATE MEDICAL ATTENTION. </a:t>
          </a:r>
          <a:endParaRPr lang="en-US" sz="3400" kern="1200" dirty="0"/>
        </a:p>
      </dsp:txBody>
      <dsp:txXfrm rot="10800000">
        <a:off x="0" y="3577"/>
        <a:ext cx="6940058" cy="3139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A92C3-CE30-4136-A3EF-B763FA3A9481}">
      <dsp:nvSpPr>
        <dsp:cNvPr id="0" name=""/>
        <dsp:cNvSpPr/>
      </dsp:nvSpPr>
      <dsp:spPr>
        <a:xfrm>
          <a:off x="0" y="2161739"/>
          <a:ext cx="6940058" cy="171112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If two people available, </a:t>
          </a:r>
        </a:p>
        <a:p>
          <a:pPr marL="0" lvl="0" indent="0" algn="l" defTabSz="1778000">
            <a:lnSpc>
              <a:spcPct val="90000"/>
            </a:lnSpc>
            <a:spcBef>
              <a:spcPct val="0"/>
            </a:spcBef>
            <a:spcAft>
              <a:spcPct val="35000"/>
            </a:spcAft>
            <a:buNone/>
          </a:pPr>
          <a:r>
            <a:rPr lang="en-US" sz="4000" kern="1200" dirty="0"/>
            <a:t>one call 911</a:t>
          </a:r>
        </a:p>
      </dsp:txBody>
      <dsp:txXfrm>
        <a:off x="83530" y="2245269"/>
        <a:ext cx="6772998" cy="1544065"/>
      </dsp:txXfrm>
    </dsp:sp>
    <dsp:sp modelId="{FFB23CF4-B63E-498F-81F1-E29E1422C8B4}">
      <dsp:nvSpPr>
        <dsp:cNvPr id="0" name=""/>
        <dsp:cNvSpPr/>
      </dsp:nvSpPr>
      <dsp:spPr>
        <a:xfrm>
          <a:off x="0" y="4060064"/>
          <a:ext cx="6940058" cy="1711125"/>
        </a:xfrm>
        <a:prstGeom prst="roundRec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one administer naloxone</a:t>
          </a:r>
        </a:p>
      </dsp:txBody>
      <dsp:txXfrm>
        <a:off x="83530" y="4143594"/>
        <a:ext cx="6772998" cy="154406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58" tIns="46580" rIns="93158" bIns="46580" rtlCol="0"/>
          <a:lstStyle>
            <a:lvl1pPr algn="r">
              <a:defRPr sz="1300"/>
            </a:lvl1pPr>
          </a:lstStyle>
          <a:p>
            <a:fld id="{CFF4BAF8-7EAE-4BB6-9D5C-E3FC5BB53B1C}" type="datetimeFigureOut">
              <a:rPr lang="en-US" smtClean="0"/>
              <a:t>2/19/2021</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58" tIns="46580" rIns="93158" bIns="46580" rtlCol="0" anchor="b"/>
          <a:lstStyle>
            <a:lvl1pPr algn="r">
              <a:defRPr sz="1300"/>
            </a:lvl1pPr>
          </a:lstStyle>
          <a:p>
            <a:fld id="{8D611895-E7A8-4CFD-841D-AC16BC7ED0B5}" type="slidenum">
              <a:rPr lang="en-US" smtClean="0"/>
              <a:t>‹#›</a:t>
            </a:fld>
            <a:endParaRPr lang="en-US"/>
          </a:p>
        </p:txBody>
      </p:sp>
    </p:spTree>
    <p:extLst>
      <p:ext uri="{BB962C8B-B14F-4D97-AF65-F5344CB8AC3E}">
        <p14:creationId xmlns:p14="http://schemas.microsoft.com/office/powerpoint/2010/main" val="3846371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81100" y="698500"/>
            <a:ext cx="4648200" cy="3486150"/>
          </a:xfrm>
          <a:prstGeom prst="rect">
            <a:avLst/>
          </a:prstGeom>
        </p:spPr>
        <p:txBody>
          <a:bodyPr lIns="93158" tIns="46580" rIns="93158" bIns="46580"/>
          <a:lstStyle/>
          <a:p>
            <a:pPr lvl="0"/>
            <a:endParaRPr/>
          </a:p>
        </p:txBody>
      </p:sp>
      <p:sp>
        <p:nvSpPr>
          <p:cNvPr id="99" name="Shape 99"/>
          <p:cNvSpPr>
            <a:spLocks noGrp="1"/>
          </p:cNvSpPr>
          <p:nvPr>
            <p:ph type="body" sz="quarter" idx="1"/>
          </p:nvPr>
        </p:nvSpPr>
        <p:spPr>
          <a:xfrm>
            <a:off x="934720" y="4415790"/>
            <a:ext cx="5140960" cy="4183380"/>
          </a:xfrm>
          <a:prstGeom prst="rect">
            <a:avLst/>
          </a:prstGeom>
        </p:spPr>
        <p:txBody>
          <a:bodyPr lIns="93158" tIns="46580" rIns="93158" bIns="46580"/>
          <a:lstStyle/>
          <a:p>
            <a:pPr lvl="0"/>
            <a:endParaRPr/>
          </a:p>
        </p:txBody>
      </p:sp>
    </p:spTree>
    <p:extLst>
      <p:ext uri="{BB962C8B-B14F-4D97-AF65-F5344CB8AC3E}">
        <p14:creationId xmlns:p14="http://schemas.microsoft.com/office/powerpoint/2010/main" val="1131413011"/>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rugabuse.gov/publications/media-guide/science-drug-use-addiction-basic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sam.org/docs/default-source/education-docs/dsm-5-dx-oud-8-28-2017.pdf?sfvrsn=70540c2_2"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drugabuse.gov/publications/misuse-prescription-drugs/what-classes-prescription-drugs-are-commonly-misused"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reventoverdoseri.org/naloxone-data/"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ebserver.rilin.state.ri.us/BillText18/SenateText18/S2930.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rugabuse.gov/publications/media-guide/science-drug-use-addiction-basi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5865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https://www.drugabuse.gov/publications/media-guide/science-drug-use-addiction-basics</a:t>
            </a:r>
            <a:endParaRPr lang="en-US" dirty="0"/>
          </a:p>
          <a:p>
            <a:r>
              <a:rPr lang="en-US" dirty="0"/>
              <a:t>People develop tolerance to prescription medications in a fairly short period of time (sometimes in as little as 5 days) and must be tapered from their highest dose to avoid experiencing discomfort and withdrawal when they stop taking prescription opioids.</a:t>
            </a:r>
          </a:p>
        </p:txBody>
      </p:sp>
    </p:spTree>
    <p:extLst>
      <p:ext uri="{BB962C8B-B14F-4D97-AF65-F5344CB8AC3E}">
        <p14:creationId xmlns:p14="http://schemas.microsoft.com/office/powerpoint/2010/main" val="269865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ASAM opioid use disorder checklist </a:t>
            </a:r>
            <a:r>
              <a:rPr lang="en-US" dirty="0">
                <a:hlinkClick r:id="rId3"/>
              </a:rPr>
              <a:t>https://www.asam.org/docs/default-source/education-docs/dsm-5-dx-oud-8-28-2017.pdf?sfvrsn=70540c2_2</a:t>
            </a:r>
            <a:r>
              <a:rPr lang="en-US" dirty="0"/>
              <a:t> </a:t>
            </a:r>
          </a:p>
          <a:p>
            <a:pPr marL="0" marR="0" lvl="0" indent="0" defTabSz="584200" eaLnBrk="1" fontAlgn="auto" latinLnBrk="0" hangingPunct="1">
              <a:lnSpc>
                <a:spcPct val="100000"/>
              </a:lnSpc>
              <a:spcBef>
                <a:spcPts val="0"/>
              </a:spcBef>
              <a:spcAft>
                <a:spcPts val="0"/>
              </a:spcAft>
              <a:buClrTx/>
              <a:buSzTx/>
              <a:buFontTx/>
              <a:buNone/>
              <a:tabLst/>
              <a:defRPr/>
            </a:pPr>
            <a:r>
              <a:rPr lang="en-US" dirty="0">
                <a:hlinkClick r:id="rId4"/>
              </a:rPr>
              <a:t>https://www.drugabuse.gov/publications/misuse-prescription-drugs/what-classes-prescription-drugs-are-commonly-misused</a:t>
            </a:r>
            <a:r>
              <a:rPr lang="en-US" dirty="0"/>
              <a:t> </a:t>
            </a:r>
          </a:p>
          <a:p>
            <a:endParaRPr lang="en-US" dirty="0"/>
          </a:p>
        </p:txBody>
      </p:sp>
    </p:spTree>
    <p:extLst>
      <p:ext uri="{BB962C8B-B14F-4D97-AF65-F5344CB8AC3E}">
        <p14:creationId xmlns:p14="http://schemas.microsoft.com/office/powerpoint/2010/main" val="18596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285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lose tolerance to opioids if they stop taking opioids for any reason, including treatment or detox that is not accompanied by medications (i.e. buprenorphine, methadone or naltrexone). So, if the person has a reoccurrence of opioid use, they are at increased risk of overdose, because their body cannot tolerate the same amount they used before. </a:t>
            </a:r>
          </a:p>
        </p:txBody>
      </p:sp>
    </p:spTree>
    <p:extLst>
      <p:ext uri="{BB962C8B-B14F-4D97-AF65-F5344CB8AC3E}">
        <p14:creationId xmlns:p14="http://schemas.microsoft.com/office/powerpoint/2010/main" val="144654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rPr>
              <a:t>It has a stronger affinity for opioid receptors than opioids and therefore reverses and blocks their effects. There are </a:t>
            </a:r>
            <a:r>
              <a:rPr lang="en-US" sz="2400" b="1" u="sng" dirty="0">
                <a:latin typeface="Calibri" panose="020F0502020204030204" pitchFamily="34" charset="0"/>
              </a:rPr>
              <a:t>no adverse effects </a:t>
            </a:r>
            <a:r>
              <a:rPr lang="en-US" sz="2400" dirty="0">
                <a:latin typeface="Calibri" panose="020F0502020204030204" pitchFamily="34" charset="0"/>
              </a:rPr>
              <a:t>to naloxone if administered to someone not overdosing on opioids.   People who overdose may have different types of drugs in their system</a:t>
            </a:r>
          </a:p>
        </p:txBody>
      </p:sp>
    </p:spTree>
    <p:extLst>
      <p:ext uri="{BB962C8B-B14F-4D97-AF65-F5344CB8AC3E}">
        <p14:creationId xmlns:p14="http://schemas.microsoft.com/office/powerpoint/2010/main" val="3367330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13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Jerome Adams issued a surgeon advisory urging Americans to carry naloxone. </a:t>
            </a:r>
          </a:p>
        </p:txBody>
      </p:sp>
    </p:spTree>
    <p:extLst>
      <p:ext uri="{BB962C8B-B14F-4D97-AF65-F5344CB8AC3E}">
        <p14:creationId xmlns:p14="http://schemas.microsoft.com/office/powerpoint/2010/main" val="317882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Overdose victim may also have a stiff or rigid upper body – this is sometimes a symptom of fentanyl exposure</a:t>
            </a:r>
          </a:p>
        </p:txBody>
      </p:sp>
    </p:spTree>
    <p:extLst>
      <p:ext uri="{BB962C8B-B14F-4D97-AF65-F5344CB8AC3E}">
        <p14:creationId xmlns:p14="http://schemas.microsoft.com/office/powerpoint/2010/main" val="92310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instructions hold true during COVID-19 as well. People may be less comfortable providing rescue breaths but can support ventilation with chest compressions. </a:t>
            </a:r>
          </a:p>
        </p:txBody>
      </p:sp>
    </p:spTree>
    <p:extLst>
      <p:ext uri="{BB962C8B-B14F-4D97-AF65-F5344CB8AC3E}">
        <p14:creationId xmlns:p14="http://schemas.microsoft.com/office/powerpoint/2010/main" val="1489424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instance of a witnessed opioid overdose, rescue breathing is the primary treatment and should be performed after administering naloxone.  CPR is a more reliable rescue mechanism if you are unsure of when or if an overdose has occurred.  It “covers all the bases” if we aren’t certain of the overdose.  </a:t>
            </a:r>
          </a:p>
        </p:txBody>
      </p:sp>
    </p:spTree>
    <p:extLst>
      <p:ext uri="{BB962C8B-B14F-4D97-AF65-F5344CB8AC3E}">
        <p14:creationId xmlns:p14="http://schemas.microsoft.com/office/powerpoint/2010/main" val="47503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9715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Shoulders over hands.  </a:t>
            </a:r>
          </a:p>
        </p:txBody>
      </p:sp>
    </p:spTree>
    <p:extLst>
      <p:ext uri="{BB962C8B-B14F-4D97-AF65-F5344CB8AC3E}">
        <p14:creationId xmlns:p14="http://schemas.microsoft.com/office/powerpoint/2010/main" val="271612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If for any reason the victim needs to be left along place in recovery position</a:t>
            </a:r>
          </a:p>
        </p:txBody>
      </p:sp>
      <p:sp>
        <p:nvSpPr>
          <p:cNvPr id="104451" name="Slide Number Placeholder 3"/>
          <p:cNvSpPr>
            <a:spLocks noGrp="1"/>
          </p:cNvSpPr>
          <p:nvPr>
            <p:ph type="sldNum" sz="quarter" idx="5"/>
          </p:nvPr>
        </p:nvSpPr>
        <p:spPr bwMode="auto">
          <a:xfrm>
            <a:off x="3984729" y="8977134"/>
            <a:ext cx="3048388" cy="472567"/>
          </a:xfrm>
          <a:prstGeom prst="rect">
            <a:avLst/>
          </a:prstGeom>
          <a:noFill/>
          <a:ln>
            <a:miter lim="800000"/>
            <a:headEnd/>
            <a:tailEnd/>
          </a:ln>
        </p:spPr>
        <p:txBody>
          <a:bodyPr wrap="square" lIns="93158" tIns="46580" rIns="93158" bIns="46580" numCol="1" anchorCtr="0" compatLnSpc="1">
            <a:prstTxWarp prst="textNoShape">
              <a:avLst/>
            </a:prstTxWarp>
          </a:bodyPr>
          <a:lstStyle/>
          <a:p>
            <a:pPr fontAlgn="base">
              <a:spcBef>
                <a:spcPct val="0"/>
              </a:spcBef>
              <a:spcAft>
                <a:spcPct val="0"/>
              </a:spcAft>
            </a:pPr>
            <a:fld id="{A6394F5F-E609-41D7-9F18-71E87D3F715A}" type="slidenum">
              <a:rPr lang="en-US"/>
              <a:pPr fontAlgn="base">
                <a:spcBef>
                  <a:spcPct val="0"/>
                </a:spcBef>
                <a:spcAft>
                  <a:spcPct val="0"/>
                </a:spcAft>
              </a:pPr>
              <a:t>40</a:t>
            </a:fld>
            <a:endParaRPr lang="en-US"/>
          </a:p>
        </p:txBody>
      </p:sp>
    </p:spTree>
    <p:extLst>
      <p:ext uri="{BB962C8B-B14F-4D97-AF65-F5344CB8AC3E}">
        <p14:creationId xmlns:p14="http://schemas.microsoft.com/office/powerpoint/2010/main" val="146227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1D9F07C-EA7D-4A84-A276-E8500FE2C746}"/>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AB917FC4-4C82-467E-9E65-C4F9348E90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http://preventoverdoseri.org/our-action-plan/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764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https://preventoverdoseri.org/naloxone-data/</a:t>
            </a:r>
            <a:r>
              <a:rPr lang="en-US" dirty="0"/>
              <a:t> </a:t>
            </a:r>
          </a:p>
          <a:p>
            <a:r>
              <a:rPr lang="en-US" dirty="0"/>
              <a:t>This increase has been due to consistently increasing community distribution of naloxone and in 2018 the law change that requires co-prescription of naloxone with prescription opioids. </a:t>
            </a:r>
          </a:p>
          <a:p>
            <a:r>
              <a:rPr lang="en-US" dirty="0">
                <a:hlinkClick r:id="rId4"/>
              </a:rPr>
              <a:t>http://webserver.rilin.state.ri.us/BillText18/SenateText18/S2930.pdf</a:t>
            </a:r>
            <a:endParaRPr lang="en-US" dirty="0"/>
          </a:p>
        </p:txBody>
      </p:sp>
    </p:spTree>
    <p:extLst>
      <p:ext uri="{BB962C8B-B14F-4D97-AF65-F5344CB8AC3E}">
        <p14:creationId xmlns:p14="http://schemas.microsoft.com/office/powerpoint/2010/main" val="3530472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have to </a:t>
            </a:r>
            <a:r>
              <a:rPr lang="en-US"/>
              <a:t>be for you. </a:t>
            </a:r>
          </a:p>
          <a:p>
            <a:endParaRPr lang="en-US" dirty="0"/>
          </a:p>
        </p:txBody>
      </p:sp>
    </p:spTree>
    <p:extLst>
      <p:ext uri="{BB962C8B-B14F-4D97-AF65-F5344CB8AC3E}">
        <p14:creationId xmlns:p14="http://schemas.microsoft.com/office/powerpoint/2010/main" val="3216810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128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9926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884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get here….. The rise in opioid overdose and fatalities correlates to increased sales of prescription pain medications.  Though only a small percentage of people who are prescribed opioids develop opioid use disorder, dramatically increasing the number of people who are exposed to opioids (both through prescription and diversion to other community members), also increases the total numbers of people who will develop opioid  use disorder. </a:t>
            </a:r>
          </a:p>
        </p:txBody>
      </p:sp>
    </p:spTree>
    <p:extLst>
      <p:ext uri="{BB962C8B-B14F-4D97-AF65-F5344CB8AC3E}">
        <p14:creationId xmlns:p14="http://schemas.microsoft.com/office/powerpoint/2010/main" val="123934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busy slide and shows the many waves of the crisis (it is a dynamic epidemic). 1) preventoverdoseri.org is a terrific resource! 2) prescription overdose deaths (in grey)show a decline; 3) 2013-2015 heroin deaths on the rise; 4) 2015 onwards fentanyl deaths on the rise (in 2018, fentanyl was present in 70% of fatal overdoses). While we saw an approximate 8% decline in overdose fatalities 2017-2019, in 2020 RI experienced the highest number of fatal overdoses to date with deaths estimated to exceed 400 (final number won’t be available until April 2021). </a:t>
            </a:r>
          </a:p>
        </p:txBody>
      </p:sp>
    </p:spTree>
    <p:extLst>
      <p:ext uri="{BB962C8B-B14F-4D97-AF65-F5344CB8AC3E}">
        <p14:creationId xmlns:p14="http://schemas.microsoft.com/office/powerpoint/2010/main" val="114126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few slides provide a few more details regarding fatal overdose in RI – specifically regarding age and gender. </a:t>
            </a:r>
          </a:p>
        </p:txBody>
      </p:sp>
    </p:spTree>
    <p:extLst>
      <p:ext uri="{BB962C8B-B14F-4D97-AF65-F5344CB8AC3E}">
        <p14:creationId xmlns:p14="http://schemas.microsoft.com/office/powerpoint/2010/main" val="1401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presentation, overdose death refers to overdose fatalities from all substances (not just opioids).  Opioid fatalities accounted for 90% of overdose fatalities in 2014 and 83% in 2019. In both 2014 and 2019, the ages 45-54 were particularly impacted by cocaine (50% and 69% respectively). 55 and older is more impacted by prescribed opioids (in 2019, 83% of fatalities were related to prescribed opioids)</a:t>
            </a:r>
          </a:p>
        </p:txBody>
      </p:sp>
    </p:spTree>
    <p:extLst>
      <p:ext uri="{BB962C8B-B14F-4D97-AF65-F5344CB8AC3E}">
        <p14:creationId xmlns:p14="http://schemas.microsoft.com/office/powerpoint/2010/main" val="81152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655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https://www.drugabuse.gov/publications/media-guide/science-drug-use-addiction-basics</a:t>
            </a:r>
            <a:endParaRPr lang="en-US" dirty="0"/>
          </a:p>
        </p:txBody>
      </p:sp>
    </p:spTree>
    <p:extLst>
      <p:ext uri="{BB962C8B-B14F-4D97-AF65-F5344CB8AC3E}">
        <p14:creationId xmlns:p14="http://schemas.microsoft.com/office/powerpoint/2010/main" val="420176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899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2803" y="2543579"/>
            <a:ext cx="8918645" cy="2984144"/>
          </a:xfrm>
        </p:spPr>
        <p:txBody>
          <a:bodyPr anchor="b">
            <a:noAutofit/>
          </a:bodyPr>
          <a:lstStyle>
            <a:lvl1pPr algn="ctr">
              <a:defRPr sz="8533"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858568" y="5626710"/>
            <a:ext cx="7287118" cy="1544870"/>
          </a:xfrm>
        </p:spPr>
        <p:txBody>
          <a:bodyPr>
            <a:normAutofit/>
          </a:bodyPr>
          <a:lstStyle>
            <a:lvl1pPr marL="0" indent="0" algn="ctr">
              <a:lnSpc>
                <a:spcPct val="112000"/>
              </a:lnSpc>
              <a:spcBef>
                <a:spcPts val="0"/>
              </a:spcBef>
              <a:spcAft>
                <a:spcPts val="0"/>
              </a:spcAft>
              <a:buNone/>
              <a:defRPr sz="2560">
                <a:solidFill>
                  <a:schemeClr val="bg2"/>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a:xfrm>
            <a:off x="803049" y="9178149"/>
            <a:ext cx="1715140" cy="575451"/>
          </a:xfrm>
        </p:spPr>
        <p:txBody>
          <a:bodyPr/>
          <a:lstStyle>
            <a:lvl1pPr>
              <a:defRPr baseline="0">
                <a:solidFill>
                  <a:schemeClr val="tx2"/>
                </a:solidFill>
              </a:defRPr>
            </a:lvl1pPr>
          </a:lstStyle>
          <a:p>
            <a:fld id="{54A3C475-B2D5-42E8-A6C8-2976BE871B6B}" type="datetimeFigureOut">
              <a:rPr lang="en-US" smtClean="0"/>
              <a:t>2/19/2021</a:t>
            </a:fld>
            <a:endParaRPr lang="en-US"/>
          </a:p>
        </p:txBody>
      </p:sp>
      <p:sp>
        <p:nvSpPr>
          <p:cNvPr id="5" name="Footer Placeholder 4"/>
          <p:cNvSpPr>
            <a:spLocks noGrp="1"/>
          </p:cNvSpPr>
          <p:nvPr>
            <p:ph type="ftr" sz="quarter" idx="11"/>
          </p:nvPr>
        </p:nvSpPr>
        <p:spPr>
          <a:xfrm>
            <a:off x="2756326" y="9178149"/>
            <a:ext cx="7491602" cy="57545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486062" y="9178149"/>
            <a:ext cx="1702711" cy="575451"/>
          </a:xfrm>
        </p:spPr>
        <p:txBody>
          <a:bodyPr/>
          <a:lstStyle>
            <a:lvl1pPr>
              <a:defRPr baseline="0">
                <a:solidFill>
                  <a:schemeClr val="tx2"/>
                </a:solidFill>
              </a:defRPr>
            </a:lvl1pPr>
          </a:lstStyle>
          <a:p>
            <a:fld id="{51736D56-0544-45CD-9532-04F8F41E39F5}" type="slidenum">
              <a:rPr lang="en-US" smtClean="0"/>
              <a:t>‹#›</a:t>
            </a:fld>
            <a:endParaRPr lang="en-US"/>
          </a:p>
        </p:txBody>
      </p:sp>
      <p:grpSp>
        <p:nvGrpSpPr>
          <p:cNvPr id="8" name="Group 7"/>
          <p:cNvGrpSpPr/>
          <p:nvPr/>
        </p:nvGrpSpPr>
        <p:grpSpPr>
          <a:xfrm>
            <a:off x="803048" y="1058801"/>
            <a:ext cx="11385727" cy="760842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7833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463040" y="3264749"/>
            <a:ext cx="10241280" cy="508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51573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6023" y="887689"/>
            <a:ext cx="2120462" cy="74570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63041" y="887689"/>
            <a:ext cx="8141547" cy="74570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90240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9" name="Shape 9"/>
          <p:cNvSpPr>
            <a:spLocks noGrp="1"/>
          </p:cNvSpPr>
          <p:nvPr>
            <p:ph type="title"/>
          </p:nvPr>
        </p:nvSpPr>
        <p:spPr>
          <a:xfrm>
            <a:off x="571500" y="1320800"/>
            <a:ext cx="11861800" cy="3175000"/>
          </a:xfrm>
          <a:prstGeom prst="rect">
            <a:avLst/>
          </a:prstGeom>
        </p:spPr>
        <p:txBody>
          <a:bodyPr/>
          <a:lstStyle/>
          <a:p>
            <a:pPr lvl="0">
              <a:defRPr sz="1800">
                <a:solidFill>
                  <a:srgbClr val="000000"/>
                </a:solidFill>
              </a:defRPr>
            </a:pPr>
            <a:r>
              <a:rPr sz="4200">
                <a:solidFill>
                  <a:srgbClr val="FFFFFF"/>
                </a:solidFill>
              </a:rPr>
              <a:t>Title Text</a:t>
            </a:r>
          </a:p>
        </p:txBody>
      </p:sp>
      <p:sp>
        <p:nvSpPr>
          <p:cNvPr id="10" name="Shape 10"/>
          <p:cNvSpPr>
            <a:spLocks noGrp="1"/>
          </p:cNvSpPr>
          <p:nvPr>
            <p:ph type="body" idx="1"/>
          </p:nvPr>
        </p:nvSpPr>
        <p:spPr>
          <a:xfrm>
            <a:off x="571500" y="5016500"/>
            <a:ext cx="11861800" cy="31750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Tree>
    <p:extLst>
      <p:ext uri="{BB962C8B-B14F-4D97-AF65-F5344CB8AC3E}">
        <p14:creationId xmlns:p14="http://schemas.microsoft.com/office/powerpoint/2010/main" val="15002412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167502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027" y="1850825"/>
            <a:ext cx="10253835" cy="4057226"/>
          </a:xfrm>
        </p:spPr>
        <p:txBody>
          <a:bodyPr anchor="b">
            <a:normAutofit/>
          </a:bodyPr>
          <a:lstStyle>
            <a:lvl1pPr algn="r">
              <a:defRPr sz="8533"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16027" y="5996555"/>
            <a:ext cx="10253835" cy="1626061"/>
          </a:xfrm>
        </p:spPr>
        <p:txBody>
          <a:bodyPr/>
          <a:lstStyle>
            <a:lvl1pPr marL="0" indent="0" algn="r">
              <a:lnSpc>
                <a:spcPct val="112000"/>
              </a:lnSpc>
              <a:spcBef>
                <a:spcPts val="0"/>
              </a:spcBef>
              <a:spcAft>
                <a:spcPts val="0"/>
              </a:spcAft>
              <a:buNone/>
              <a:defRPr sz="2560">
                <a:solidFill>
                  <a:schemeClr val="tx2"/>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8169" y="9178149"/>
            <a:ext cx="1730570" cy="575451"/>
          </a:xfrm>
        </p:spPr>
        <p:txBody>
          <a:bodyPr/>
          <a:lstStyle>
            <a:lvl1pPr>
              <a:defRPr>
                <a:solidFill>
                  <a:schemeClr val="tx2"/>
                </a:solidFill>
              </a:defRPr>
            </a:lvl1pPr>
          </a:lstStyle>
          <a:p>
            <a:fld id="{54A3C475-B2D5-42E8-A6C8-2976BE871B6B}" type="datetimeFigureOut">
              <a:rPr lang="en-US" smtClean="0"/>
              <a:t>2/19/2021</a:t>
            </a:fld>
            <a:endParaRPr lang="en-US"/>
          </a:p>
        </p:txBody>
      </p:sp>
      <p:sp>
        <p:nvSpPr>
          <p:cNvPr id="5" name="Footer Placeholder 4"/>
          <p:cNvSpPr>
            <a:spLocks noGrp="1"/>
          </p:cNvSpPr>
          <p:nvPr>
            <p:ph type="ftr" sz="quarter" idx="11"/>
          </p:nvPr>
        </p:nvSpPr>
        <p:spPr>
          <a:xfrm>
            <a:off x="2756600" y="9178149"/>
            <a:ext cx="7491602" cy="57545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10486062" y="9178149"/>
            <a:ext cx="1702711" cy="575451"/>
          </a:xfrm>
        </p:spPr>
        <p:txBody>
          <a:bodyPr/>
          <a:lstStyle>
            <a:lvl1pPr>
              <a:defRPr>
                <a:solidFill>
                  <a:schemeClr val="tx2"/>
                </a:solidFill>
              </a:defRPr>
            </a:lvl1pPr>
          </a:lstStyle>
          <a:p>
            <a:fld id="{51736D56-0544-45CD-9532-04F8F41E39F5}" type="slidenum">
              <a:rPr lang="en-US" smtClean="0"/>
              <a:t>‹#›</a:t>
            </a:fld>
            <a:endParaRPr lang="en-US"/>
          </a:p>
        </p:txBody>
      </p:sp>
      <p:sp>
        <p:nvSpPr>
          <p:cNvPr id="7" name="Freeform 6"/>
          <p:cNvSpPr/>
          <p:nvPr/>
        </p:nvSpPr>
        <p:spPr bwMode="auto">
          <a:xfrm>
            <a:off x="8695427" y="2397372"/>
            <a:ext cx="3493348" cy="6269850"/>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695427" y="2397372"/>
            <a:ext cx="3493348" cy="6269850"/>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7892195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463040" y="3251201"/>
            <a:ext cx="4744306" cy="5093548"/>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60429" y="3251201"/>
            <a:ext cx="4744306" cy="509354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3C475-B2D5-42E8-A6C8-2976BE871B6B}"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177222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40" y="975360"/>
            <a:ext cx="10241280" cy="211328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3040" y="3328327"/>
            <a:ext cx="4744306" cy="1171786"/>
          </a:xfrm>
        </p:spPr>
        <p:txBody>
          <a:bodyPr anchor="b">
            <a:noAutofit/>
          </a:bodyPr>
          <a:lstStyle>
            <a:lvl1pPr marL="0" indent="0">
              <a:lnSpc>
                <a:spcPct val="84000"/>
              </a:lnSpc>
              <a:spcBef>
                <a:spcPts val="0"/>
              </a:spcBef>
              <a:spcAft>
                <a:spcPts val="0"/>
              </a:spcAft>
              <a:buNone/>
              <a:defRPr sz="3413" b="0" baseline="0">
                <a:solidFill>
                  <a:schemeClr val="tx2"/>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1463041" y="4700741"/>
            <a:ext cx="4744304" cy="3644008"/>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60014" y="3341872"/>
            <a:ext cx="4744306" cy="1171786"/>
          </a:xfrm>
        </p:spPr>
        <p:txBody>
          <a:bodyPr anchor="b">
            <a:noAutofit/>
          </a:bodyPr>
          <a:lstStyle>
            <a:lvl1pPr marL="0" indent="0">
              <a:lnSpc>
                <a:spcPct val="84000"/>
              </a:lnSpc>
              <a:spcBef>
                <a:spcPts val="0"/>
              </a:spcBef>
              <a:spcAft>
                <a:spcPts val="0"/>
              </a:spcAft>
              <a:buNone/>
              <a:defRPr sz="3413" b="0" baseline="0">
                <a:solidFill>
                  <a:schemeClr val="tx2"/>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960014" y="4700741"/>
            <a:ext cx="4744306" cy="3644008"/>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3C475-B2D5-42E8-A6C8-2976BE871B6B}"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175619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36D1F49-DFF7-4361-A49D-DE34A5D3ADBA}" type="datetimeFigureOut">
              <a:rPr lang="en-US" smtClean="0"/>
              <a:pPr>
                <a:defRPr/>
              </a:pPr>
              <a:t>2/19/2021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9C2839-D391-4687-9BFB-040047F357F1}" type="slidenum">
              <a:rPr lang="en-US" smtClean="0"/>
              <a:pPr>
                <a:defRPr/>
              </a:pPr>
              <a:t>‹#›</a:t>
            </a:fld>
            <a:endParaRPr lang="en-US"/>
          </a:p>
        </p:txBody>
      </p:sp>
    </p:spTree>
    <p:extLst>
      <p:ext uri="{BB962C8B-B14F-4D97-AF65-F5344CB8AC3E}">
        <p14:creationId xmlns:p14="http://schemas.microsoft.com/office/powerpoint/2010/main" val="62650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3C475-B2D5-42E8-A6C8-2976BE871B6B}"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30067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535"/>
            <a:ext cx="5657088" cy="975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160" y="975360"/>
            <a:ext cx="4112768" cy="3068991"/>
          </a:xfrm>
        </p:spPr>
        <p:txBody>
          <a:bodyPr anchor="t">
            <a:noAutofit/>
          </a:bodyPr>
          <a:lstStyle>
            <a:lvl1pPr>
              <a:lnSpc>
                <a:spcPct val="84000"/>
              </a:lnSpc>
              <a:defRPr sz="6258"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73088" y="975361"/>
            <a:ext cx="5559552" cy="7360356"/>
          </a:xfrm>
        </p:spPr>
        <p:txBody>
          <a:bodyPr/>
          <a:lstStyle>
            <a:lvl1pPr>
              <a:defRPr sz="2133"/>
            </a:lvl1pPr>
            <a:lvl2pPr>
              <a:defRPr sz="2133"/>
            </a:lvl2pPr>
            <a:lvl3pPr>
              <a:defRPr sz="1920"/>
            </a:lvl3pPr>
            <a:lvl4pPr>
              <a:defRPr sz="1920"/>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2160" y="4062356"/>
            <a:ext cx="4112768" cy="4282391"/>
          </a:xfrm>
        </p:spPr>
        <p:txBody>
          <a:bodyPr>
            <a:normAutofit/>
          </a:bodyPr>
          <a:lstStyle>
            <a:lvl1pPr marL="0" indent="0">
              <a:lnSpc>
                <a:spcPct val="113000"/>
              </a:lnSpc>
              <a:spcBef>
                <a:spcPts val="0"/>
              </a:spcBef>
              <a:spcAft>
                <a:spcPts val="2133"/>
              </a:spcAft>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772161" y="9178149"/>
            <a:ext cx="1284877" cy="575451"/>
          </a:xfrm>
        </p:spPr>
        <p:txBody>
          <a:bodyPr/>
          <a:lstStyle>
            <a:lvl1pPr>
              <a:defRPr>
                <a:solidFill>
                  <a:schemeClr val="tx2"/>
                </a:solidFill>
              </a:defRPr>
            </a:lvl1pPr>
          </a:lstStyle>
          <a:p>
            <a:fld id="{54A3C475-B2D5-42E8-A6C8-2976BE871B6B}" type="datetimeFigureOut">
              <a:rPr lang="en-US" smtClean="0"/>
              <a:t>2/19/2021</a:t>
            </a:fld>
            <a:endParaRPr lang="en-US"/>
          </a:p>
        </p:txBody>
      </p:sp>
      <p:sp>
        <p:nvSpPr>
          <p:cNvPr id="6" name="Footer Placeholder 5"/>
          <p:cNvSpPr>
            <a:spLocks noGrp="1"/>
          </p:cNvSpPr>
          <p:nvPr>
            <p:ph type="ftr" sz="quarter" idx="11"/>
          </p:nvPr>
        </p:nvSpPr>
        <p:spPr>
          <a:xfrm>
            <a:off x="2353008" y="9178149"/>
            <a:ext cx="2531920" cy="57545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0542017" y="9178149"/>
            <a:ext cx="1702711" cy="575451"/>
          </a:xfrm>
        </p:spPr>
        <p:txBody>
          <a:bodyPr/>
          <a:lstStyle>
            <a:lvl1pPr>
              <a:defRPr>
                <a:solidFill>
                  <a:schemeClr val="tx2"/>
                </a:solidFill>
              </a:defRPr>
            </a:lvl1pPr>
          </a:lstStyle>
          <a:p>
            <a:fld id="{51736D56-0544-45CD-9532-04F8F41E39F5}" type="slidenum">
              <a:rPr lang="en-US" smtClean="0"/>
              <a:t>‹#›</a:t>
            </a:fld>
            <a:endParaRPr lang="en-US"/>
          </a:p>
        </p:txBody>
      </p:sp>
      <p:sp>
        <p:nvSpPr>
          <p:cNvPr id="9" name="Rectangle 8"/>
          <p:cNvSpPr/>
          <p:nvPr/>
        </p:nvSpPr>
        <p:spPr>
          <a:xfrm>
            <a:off x="565708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65708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44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535"/>
            <a:ext cx="5657088" cy="975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160" y="975360"/>
            <a:ext cx="4112768" cy="3068991"/>
          </a:xfrm>
        </p:spPr>
        <p:txBody>
          <a:bodyPr anchor="t">
            <a:normAutofit/>
          </a:bodyPr>
          <a:lstStyle>
            <a:lvl1pPr>
              <a:lnSpc>
                <a:spcPct val="84000"/>
              </a:lnSpc>
              <a:defRPr sz="6258"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00928" y="2"/>
            <a:ext cx="7103872" cy="9753599"/>
          </a:xfrm>
        </p:spPr>
        <p:txBody>
          <a:bodyPr anchor="t">
            <a:normAutofit/>
          </a:bodyPr>
          <a:lstStyle>
            <a:lvl1pPr marL="0" indent="0">
              <a:buNone/>
              <a:defRPr sz="2133"/>
            </a:lvl1pPr>
            <a:lvl2pPr marL="487672" indent="0">
              <a:buNone/>
              <a:defRPr sz="2133"/>
            </a:lvl2pPr>
            <a:lvl3pPr marL="975345" indent="0">
              <a:buNone/>
              <a:defRPr sz="2133"/>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772160" y="4061821"/>
            <a:ext cx="4112768" cy="4282926"/>
          </a:xfrm>
        </p:spPr>
        <p:txBody>
          <a:bodyPr>
            <a:normAutofit/>
          </a:bodyPr>
          <a:lstStyle>
            <a:lvl1pPr marL="0" indent="0">
              <a:lnSpc>
                <a:spcPct val="113000"/>
              </a:lnSpc>
              <a:spcBef>
                <a:spcPts val="0"/>
              </a:spcBef>
              <a:spcAft>
                <a:spcPts val="2133"/>
              </a:spcAft>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772161" y="9178149"/>
            <a:ext cx="1284877" cy="575451"/>
          </a:xfrm>
        </p:spPr>
        <p:txBody>
          <a:bodyPr/>
          <a:lstStyle>
            <a:lvl1pPr>
              <a:defRPr>
                <a:solidFill>
                  <a:schemeClr val="tx2"/>
                </a:solidFill>
              </a:defRPr>
            </a:lvl1pPr>
          </a:lstStyle>
          <a:p>
            <a:fld id="{54A3C475-B2D5-42E8-A6C8-2976BE871B6B}" type="datetimeFigureOut">
              <a:rPr lang="en-US" smtClean="0"/>
              <a:t>2/19/2021</a:t>
            </a:fld>
            <a:endParaRPr lang="en-US"/>
          </a:p>
        </p:txBody>
      </p:sp>
      <p:sp>
        <p:nvSpPr>
          <p:cNvPr id="6" name="Footer Placeholder 5"/>
          <p:cNvSpPr>
            <a:spLocks noGrp="1"/>
          </p:cNvSpPr>
          <p:nvPr>
            <p:ph type="ftr" sz="quarter" idx="11"/>
          </p:nvPr>
        </p:nvSpPr>
        <p:spPr>
          <a:xfrm>
            <a:off x="2353008" y="9178149"/>
            <a:ext cx="2531920" cy="57545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0542017" y="9178149"/>
            <a:ext cx="1702711" cy="575451"/>
          </a:xfrm>
        </p:spPr>
        <p:txBody>
          <a:bodyPr/>
          <a:lstStyle>
            <a:lvl1pPr>
              <a:defRPr>
                <a:solidFill>
                  <a:schemeClr val="tx2"/>
                </a:solidFill>
              </a:defRPr>
            </a:lvl1pPr>
          </a:lstStyle>
          <a:p>
            <a:fld id="{51736D56-0544-45CD-9532-04F8F41E39F5}" type="slidenum">
              <a:rPr lang="en-US" smtClean="0"/>
              <a:t>‹#›</a:t>
            </a:fld>
            <a:endParaRPr lang="en-US"/>
          </a:p>
        </p:txBody>
      </p:sp>
      <p:sp>
        <p:nvSpPr>
          <p:cNvPr id="9" name="Rectangle 8"/>
          <p:cNvSpPr/>
          <p:nvPr/>
        </p:nvSpPr>
        <p:spPr>
          <a:xfrm>
            <a:off x="565708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65708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96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3040" y="975360"/>
            <a:ext cx="10241280" cy="2113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3251200"/>
            <a:ext cx="10241280" cy="5093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3360" y="9178149"/>
            <a:ext cx="1284877" cy="575451"/>
          </a:xfrm>
          <a:prstGeom prst="rect">
            <a:avLst/>
          </a:prstGeom>
        </p:spPr>
        <p:txBody>
          <a:bodyPr vert="horz" lIns="91440" tIns="45720" rIns="91440" bIns="45720" rtlCol="0" anchor="ctr"/>
          <a:lstStyle>
            <a:lvl1pPr algn="l">
              <a:defRPr sz="1422" baseline="0">
                <a:solidFill>
                  <a:schemeClr val="tx2"/>
                </a:solidFill>
              </a:defRPr>
            </a:lvl1pPr>
          </a:lstStyle>
          <a:p>
            <a:fld id="{54A3C475-B2D5-42E8-A6C8-2976BE871B6B}" type="datetimeFigureOut">
              <a:rPr lang="en-US" smtClean="0"/>
              <a:t>2/19/2021</a:t>
            </a:fld>
            <a:endParaRPr lang="en-US"/>
          </a:p>
        </p:txBody>
      </p:sp>
      <p:sp>
        <p:nvSpPr>
          <p:cNvPr id="5" name="Footer Placeholder 4"/>
          <p:cNvSpPr>
            <a:spLocks noGrp="1"/>
          </p:cNvSpPr>
          <p:nvPr>
            <p:ph type="ftr" sz="quarter" idx="3"/>
          </p:nvPr>
        </p:nvSpPr>
        <p:spPr>
          <a:xfrm>
            <a:off x="3086469" y="9178149"/>
            <a:ext cx="6699553" cy="575451"/>
          </a:xfrm>
          <a:prstGeom prst="rect">
            <a:avLst/>
          </a:prstGeom>
        </p:spPr>
        <p:txBody>
          <a:bodyPr vert="horz" lIns="91440" tIns="45720" rIns="91440" bIns="45720" rtlCol="0" anchor="ctr"/>
          <a:lstStyle>
            <a:lvl1pPr algn="l">
              <a:defRPr sz="1422" baseline="0">
                <a:solidFill>
                  <a:schemeClr val="tx2"/>
                </a:solidFill>
              </a:defRPr>
            </a:lvl1pPr>
          </a:lstStyle>
          <a:p>
            <a:endParaRPr lang="en-US"/>
          </a:p>
        </p:txBody>
      </p:sp>
      <p:sp>
        <p:nvSpPr>
          <p:cNvPr id="6" name="Slide Number Placeholder 5"/>
          <p:cNvSpPr>
            <a:spLocks noGrp="1"/>
          </p:cNvSpPr>
          <p:nvPr>
            <p:ph type="sldNum" sz="quarter" idx="4"/>
          </p:nvPr>
        </p:nvSpPr>
        <p:spPr>
          <a:xfrm>
            <a:off x="10104253" y="9178149"/>
            <a:ext cx="1702711" cy="575451"/>
          </a:xfrm>
          <a:prstGeom prst="rect">
            <a:avLst/>
          </a:prstGeom>
        </p:spPr>
        <p:txBody>
          <a:bodyPr vert="horz" lIns="91440" tIns="45720" rIns="91440" bIns="45720" rtlCol="0" anchor="ctr"/>
          <a:lstStyle>
            <a:lvl1pPr algn="r">
              <a:defRPr sz="1422" baseline="0">
                <a:solidFill>
                  <a:schemeClr val="tx2"/>
                </a:solidFill>
              </a:defRPr>
            </a:lvl1pPr>
          </a:lstStyle>
          <a:p>
            <a:fld id="{51736D56-0544-45CD-9532-04F8F41E39F5}" type="slidenum">
              <a:rPr lang="en-US" smtClean="0"/>
              <a:t>‹#›</a:t>
            </a:fld>
            <a:endParaRPr lang="en-US"/>
          </a:p>
        </p:txBody>
      </p:sp>
      <p:sp>
        <p:nvSpPr>
          <p:cNvPr id="9" name="Rectangle 8"/>
          <p:cNvSpPr/>
          <p:nvPr/>
        </p:nvSpPr>
        <p:spPr>
          <a:xfrm>
            <a:off x="50996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50996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878558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75345" rtl="0" eaLnBrk="1" latinLnBrk="0" hangingPunct="1">
        <a:lnSpc>
          <a:spcPct val="89000"/>
        </a:lnSpc>
        <a:spcBef>
          <a:spcPct val="0"/>
        </a:spcBef>
        <a:buNone/>
        <a:defRPr sz="6258" kern="1200" baseline="0">
          <a:solidFill>
            <a:schemeClr val="tx2"/>
          </a:solidFill>
          <a:latin typeface="+mj-lt"/>
          <a:ea typeface="+mj-ea"/>
          <a:cs typeface="+mj-cs"/>
        </a:defRPr>
      </a:lvl1pPr>
    </p:titleStyle>
    <p:body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reventoverdoseri.org/overdose-death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hyperlink" Target="https://www.hhs.gov/surgeongeneral/priorities/opioids-and-addiction/naloxone-advisory/index.html"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preventoverdoseri.org/" TargetMode="External"/><Relationship Id="rId7" Type="http://schemas.openxmlformats.org/officeDocument/2006/relationships/hyperlink" Target="http://health.ri.gov/publications/factsheets/KnowingTheRisksOfOpioidPrescriptionPainMedications.pdf"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www.bhlink.org/" TargetMode="External"/><Relationship Id="rId5" Type="http://schemas.openxmlformats.org/officeDocument/2006/relationships/hyperlink" Target="https://poniri.org/" TargetMode="External"/><Relationship Id="rId4" Type="http://schemas.openxmlformats.org/officeDocument/2006/relationships/hyperlink" Target="http://pvdsafestations.co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42860" y="1596295"/>
            <a:ext cx="6134972" cy="6561010"/>
          </a:xfrm>
        </p:spPr>
        <p:txBody>
          <a:bodyPr vert="horz" lIns="91440" tIns="45720" rIns="91440" bIns="45720" rtlCol="0" anchor="ctr">
            <a:noAutofit/>
          </a:bodyPr>
          <a:lstStyle/>
          <a:p>
            <a:pPr algn="r" defTabSz="914400"/>
            <a:r>
              <a:rPr lang="en-US" sz="7600" cap="all" dirty="0"/>
              <a:t>Overdose education and naloxone distribution</a:t>
            </a:r>
            <a:endParaRPr lang="en-US" sz="76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5897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1019636" y="909802"/>
            <a:ext cx="3519550" cy="7932928"/>
          </a:xfrm>
          <a:prstGeom prst="rect">
            <a:avLst/>
          </a:prstGeom>
        </p:spPr>
        <p:txBody>
          <a:bodyPr anchor="ctr">
            <a:normAutofit/>
          </a:bodyPr>
          <a:lstStyle/>
          <a:p>
            <a:pPr lvl="0" algn="ctr">
              <a:defRPr sz="1800">
                <a:solidFill>
                  <a:srgbClr val="000000"/>
                </a:solidFill>
              </a:defRPr>
            </a:pPr>
            <a:r>
              <a:rPr lang="en-US" sz="6200" dirty="0"/>
              <a:t>Rhode Island Overdose</a:t>
            </a:r>
            <a:br>
              <a:rPr lang="en-US" sz="6200" dirty="0"/>
            </a:br>
            <a:br>
              <a:rPr lang="en-US" sz="6200" dirty="0"/>
            </a:br>
            <a:r>
              <a:rPr lang="en-US" sz="6200" dirty="0"/>
              <a:t>Age and Gender</a:t>
            </a:r>
          </a:p>
        </p:txBody>
      </p:sp>
      <p:graphicFrame>
        <p:nvGraphicFramePr>
          <p:cNvPr id="159" name="Content Placeholder 1">
            <a:extLst>
              <a:ext uri="{FF2B5EF4-FFF2-40B4-BE49-F238E27FC236}">
                <a16:creationId xmlns:a16="http://schemas.microsoft.com/office/drawing/2014/main" id="{5F31D6B2-0515-41A9-BF68-C641B4802A46}"/>
              </a:ext>
            </a:extLst>
          </p:cNvPr>
          <p:cNvGraphicFramePr>
            <a:graphicFrameLocks noGrp="1"/>
          </p:cNvGraphicFramePr>
          <p:nvPr>
            <p:ph idx="1"/>
            <p:extLst>
              <p:ext uri="{D42A27DB-BD31-4B8C-83A1-F6EECF244321}">
                <p14:modId xmlns:p14="http://schemas.microsoft.com/office/powerpoint/2010/main" val="1338870265"/>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B35345-1232-4473-A26C-93B1F1BF4477}"/>
              </a:ext>
            </a:extLst>
          </p:cNvPr>
          <p:cNvSpPr txBox="1"/>
          <p:nvPr/>
        </p:nvSpPr>
        <p:spPr>
          <a:xfrm>
            <a:off x="8209280" y="2146041"/>
            <a:ext cx="542834" cy="3294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lumMod val="95000"/>
                  </a:srgbClr>
                </a:solidFill>
                <a:effectLst/>
                <a:uLnTx/>
                <a:uFillTx/>
                <a:latin typeface="Helvetica Neue Light"/>
                <a:ea typeface="+mn-ea"/>
                <a:cs typeface="+mn-cs"/>
                <a:sym typeface="Helvetica Neue Light"/>
              </a:rPr>
              <a:t>33%</a:t>
            </a:r>
          </a:p>
        </p:txBody>
      </p:sp>
      <p:sp>
        <p:nvSpPr>
          <p:cNvPr id="14" name="TextBox 13">
            <a:extLst>
              <a:ext uri="{FF2B5EF4-FFF2-40B4-BE49-F238E27FC236}">
                <a16:creationId xmlns:a16="http://schemas.microsoft.com/office/drawing/2014/main" id="{004C6F73-5CB0-4391-81FC-1E9BCE76370B}"/>
              </a:ext>
            </a:extLst>
          </p:cNvPr>
          <p:cNvSpPr txBox="1"/>
          <p:nvPr/>
        </p:nvSpPr>
        <p:spPr>
          <a:xfrm>
            <a:off x="10647680" y="3295022"/>
            <a:ext cx="542834" cy="3294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lumMod val="95000"/>
                  </a:srgbClr>
                </a:solidFill>
                <a:effectLst/>
                <a:uLnTx/>
                <a:uFillTx/>
                <a:latin typeface="Helvetica Neue Light"/>
                <a:ea typeface="+mn-ea"/>
                <a:cs typeface="+mn-cs"/>
                <a:sym typeface="Helvetica Neue Light"/>
              </a:rPr>
              <a:t>22%</a:t>
            </a:r>
          </a:p>
        </p:txBody>
      </p:sp>
      <p:sp>
        <p:nvSpPr>
          <p:cNvPr id="5" name="Title 4">
            <a:extLst>
              <a:ext uri="{FF2B5EF4-FFF2-40B4-BE49-F238E27FC236}">
                <a16:creationId xmlns:a16="http://schemas.microsoft.com/office/drawing/2014/main" id="{2AB08655-5C52-4D92-A9FE-B1D8BB893909}"/>
              </a:ext>
            </a:extLst>
          </p:cNvPr>
          <p:cNvSpPr>
            <a:spLocks noGrp="1"/>
          </p:cNvSpPr>
          <p:nvPr>
            <p:ph type="title" idx="4294967295"/>
          </p:nvPr>
        </p:nvSpPr>
        <p:spPr>
          <a:xfrm>
            <a:off x="1041593" y="362219"/>
            <a:ext cx="11403624" cy="2113280"/>
          </a:xfrm>
        </p:spPr>
        <p:txBody>
          <a:bodyPr/>
          <a:lstStyle/>
          <a:p>
            <a:pPr algn="ctr" rtl="0" eaLnBrk="1" fontAlgn="auto" latinLnBrk="0" hangingPunct="1"/>
            <a:r>
              <a:rPr lang="en-US" sz="6200" b="0" i="0" kern="1200" spc="0" baseline="0" dirty="0">
                <a:ln>
                  <a:noFill/>
                </a:ln>
                <a:solidFill>
                  <a:srgbClr val="000000"/>
                </a:solidFill>
                <a:effectLst>
                  <a:outerShdw blurRad="38100" dist="38100" dir="2700000" algn="tl">
                    <a:srgbClr val="000000">
                      <a:alpha val="43137"/>
                    </a:srgbClr>
                  </a:outerShdw>
                </a:effectLst>
                <a:latin typeface="Franklin Gothic Book" panose="020B0503020102020204" pitchFamily="34" charset="0"/>
                <a:ea typeface="+mn-ea"/>
                <a:cs typeface="+mn-cs"/>
              </a:rPr>
              <a:t>Fentanyl Deaths by Age Group</a:t>
            </a:r>
            <a:endParaRPr lang="en-US" sz="6200" dirty="0">
              <a:effectLst>
                <a:outerShdw blurRad="38100" dist="38100" dir="2700000" algn="tl">
                  <a:srgbClr val="000000">
                    <a:alpha val="43137"/>
                  </a:srgbClr>
                </a:outerShdw>
              </a:effectLst>
            </a:endParaRPr>
          </a:p>
          <a:p>
            <a:endParaRPr lang="en-US" dirty="0"/>
          </a:p>
        </p:txBody>
      </p:sp>
      <p:sp>
        <p:nvSpPr>
          <p:cNvPr id="9" name="Rectangle 8">
            <a:extLst>
              <a:ext uri="{FF2B5EF4-FFF2-40B4-BE49-F238E27FC236}">
                <a16:creationId xmlns:a16="http://schemas.microsoft.com/office/drawing/2014/main" id="{64CECAE8-8B05-4676-A349-014DEE39B779}"/>
              </a:ext>
            </a:extLst>
          </p:cNvPr>
          <p:cNvSpPr/>
          <p:nvPr/>
        </p:nvSpPr>
        <p:spPr>
          <a:xfrm>
            <a:off x="758783" y="9401694"/>
            <a:ext cx="12246017" cy="369332"/>
          </a:xfrm>
          <a:prstGeom prst="rect">
            <a:avLst/>
          </a:prstGeom>
        </p:spPr>
        <p:txBody>
          <a:bodyPr wrap="square">
            <a:spAutoFit/>
          </a:bodyPr>
          <a:lstStyle/>
          <a:p>
            <a:pPr algn="r" defTabSz="584200">
              <a:defRPr/>
            </a:pPr>
            <a:r>
              <a:rPr lang="en-US" kern="0" dirty="0">
                <a:solidFill>
                  <a:schemeClr val="tx1">
                    <a:lumMod val="50000"/>
                    <a:lumOff val="50000"/>
                  </a:schemeClr>
                </a:solidFill>
                <a:sym typeface="Helvetica Neue Light"/>
              </a:rPr>
              <a:t>Source: </a:t>
            </a:r>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https://preventoverdoseri.org/overdose-deaths/</a:t>
            </a:r>
            <a:endParaRPr lang="en-US" kern="0" dirty="0">
              <a:solidFill>
                <a:schemeClr val="tx1">
                  <a:lumMod val="50000"/>
                  <a:lumOff val="50000"/>
                </a:schemeClr>
              </a:solidFill>
              <a:sym typeface="Helvetica Neue Light"/>
            </a:endParaRPr>
          </a:p>
        </p:txBody>
      </p:sp>
      <p:sp>
        <p:nvSpPr>
          <p:cNvPr id="17" name="Shape 109">
            <a:extLst>
              <a:ext uri="{FF2B5EF4-FFF2-40B4-BE49-F238E27FC236}">
                <a16:creationId xmlns:a16="http://schemas.microsoft.com/office/drawing/2014/main" id="{FF792512-44A6-4C05-9C9A-FC0E6B797C08}"/>
              </a:ext>
            </a:extLst>
          </p:cNvPr>
          <p:cNvSpPr txBox="1">
            <a:spLocks/>
          </p:cNvSpPr>
          <p:nvPr/>
        </p:nvSpPr>
        <p:spPr>
          <a:xfrm>
            <a:off x="620396" y="8008938"/>
            <a:ext cx="12246017" cy="1382443"/>
          </a:xfrm>
          <a:prstGeom prst="rect">
            <a:avLst/>
          </a:prstGeom>
        </p:spPr>
        <p:txBody>
          <a:bodyPr vert="horz" lIns="91440" tIns="45720" rIns="91440" bIns="45720" rtlCol="0">
            <a:normAutofit fontScale="62500" lnSpcReduction="20000"/>
          </a:bodyPr>
          <a:lst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a:lstStyle>
          <a:p>
            <a:pPr marL="384048" indent="-384048" algn="ctr" defTabSz="914400">
              <a:spcAft>
                <a:spcPts val="200"/>
              </a:spcAft>
              <a:defRPr sz="1800"/>
            </a:pPr>
            <a:endParaRPr lang="en-US" sz="1800" dirty="0"/>
          </a:p>
          <a:p>
            <a:pPr marL="0" indent="0" algn="ctr" defTabSz="914400">
              <a:spcAft>
                <a:spcPts val="200"/>
              </a:spcAft>
              <a:buNone/>
              <a:defRPr sz="1800"/>
            </a:pPr>
            <a:r>
              <a:rPr lang="en-US" sz="6600" dirty="0"/>
              <a:t>Fentanyl is impacting all age groups, but particularly younger people.</a:t>
            </a:r>
          </a:p>
          <a:p>
            <a:pPr marL="0" indent="0" algn="ctr" defTabSz="914400">
              <a:spcAft>
                <a:spcPts val="200"/>
              </a:spcAft>
              <a:buFont typeface="Franklin Gothic Book" panose="020B0503020102020204" pitchFamily="34" charset="0"/>
              <a:buNone/>
              <a:defRPr sz="1800"/>
            </a:pPr>
            <a:endParaRPr lang="en-US" sz="6400" dirty="0"/>
          </a:p>
        </p:txBody>
      </p:sp>
      <p:graphicFrame>
        <p:nvGraphicFramePr>
          <p:cNvPr id="21" name="Chart 20">
            <a:extLst>
              <a:ext uri="{FF2B5EF4-FFF2-40B4-BE49-F238E27FC236}">
                <a16:creationId xmlns:a16="http://schemas.microsoft.com/office/drawing/2014/main" id="{6EBFCCDB-0FBF-4A98-89AA-408AA1681E69}"/>
              </a:ext>
            </a:extLst>
          </p:cNvPr>
          <p:cNvGraphicFramePr/>
          <p:nvPr/>
        </p:nvGraphicFramePr>
        <p:xfrm>
          <a:off x="961180" y="1978371"/>
          <a:ext cx="5396077" cy="5299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13321647-9FE2-43FA-8476-FCC7DA0B1278}"/>
              </a:ext>
            </a:extLst>
          </p:cNvPr>
          <p:cNvGraphicFramePr/>
          <p:nvPr/>
        </p:nvGraphicFramePr>
        <p:xfrm>
          <a:off x="7240210" y="1968057"/>
          <a:ext cx="5626203" cy="5310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3482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8" y="2106211"/>
            <a:ext cx="6609531" cy="5473452"/>
          </a:xfrm>
        </p:spPr>
        <p:txBody>
          <a:bodyPr vert="horz" lIns="91440" tIns="45720" rIns="91440" bIns="45720" rtlCol="0" anchor="ctr">
            <a:normAutofit/>
          </a:bodyPr>
          <a:lstStyle/>
          <a:p>
            <a:pPr algn="r" defTabSz="914400"/>
            <a:r>
              <a:rPr lang="en-US" sz="8200" cap="all" dirty="0"/>
              <a:t>Opioids tolerance</a:t>
            </a:r>
            <a:br>
              <a:rPr lang="en-US" sz="8200" cap="all" dirty="0"/>
            </a:br>
            <a:r>
              <a:rPr lang="en-US" sz="8200" cap="all" dirty="0"/>
              <a:t>DEPENDENCE</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0349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914400" y="155051"/>
            <a:ext cx="11861800" cy="1391056"/>
          </a:xfrm>
          <a:prstGeom prst="rect">
            <a:avLst/>
          </a:prstGeom>
        </p:spPr>
        <p:txBody>
          <a:bodyPr>
            <a:normAutofit/>
          </a:bodyPr>
          <a:lstStyle/>
          <a:p>
            <a:pPr lvl="0">
              <a:defRPr sz="1800">
                <a:solidFill>
                  <a:srgbClr val="000000"/>
                </a:solidFill>
              </a:defRPr>
            </a:pPr>
            <a:r>
              <a:rPr lang="en-US" sz="6200" dirty="0">
                <a:solidFill>
                  <a:schemeClr val="tx1"/>
                </a:solidFill>
              </a:rPr>
              <a:t>OPIOIDS</a:t>
            </a:r>
            <a:endParaRPr sz="6200" dirty="0">
              <a:solidFill>
                <a:schemeClr val="tx1"/>
              </a:solidFill>
            </a:endParaRPr>
          </a:p>
        </p:txBody>
      </p:sp>
      <p:sp>
        <p:nvSpPr>
          <p:cNvPr id="166" name="Shape 166"/>
          <p:cNvSpPr>
            <a:spLocks noGrp="1"/>
          </p:cNvSpPr>
          <p:nvPr>
            <p:ph type="body" idx="1"/>
          </p:nvPr>
        </p:nvSpPr>
        <p:spPr>
          <a:xfrm>
            <a:off x="821410" y="1864360"/>
            <a:ext cx="6290128" cy="7190740"/>
          </a:xfrm>
          <a:prstGeom prst="rect">
            <a:avLst/>
          </a:prstGeom>
        </p:spPr>
        <p:txBody>
          <a:bodyPr>
            <a:normAutofit/>
          </a:bodyPr>
          <a:lstStyle/>
          <a:p>
            <a:pPr marL="0" lvl="0" indent="0">
              <a:buSzTx/>
              <a:buNone/>
              <a:defRPr sz="1800"/>
            </a:pPr>
            <a:r>
              <a:rPr sz="2600" b="1" dirty="0"/>
              <a:t>STRONG OPIOID AGONISTS</a:t>
            </a:r>
          </a:p>
          <a:p>
            <a:pPr marL="914400" lvl="2" indent="-457200">
              <a:spcBef>
                <a:spcPts val="600"/>
              </a:spcBef>
              <a:buFont typeface="Arial" panose="020B0604020202020204" pitchFamily="34" charset="0"/>
              <a:buChar char="•"/>
              <a:defRPr sz="1800"/>
            </a:pPr>
            <a:r>
              <a:rPr sz="2316" b="1" dirty="0"/>
              <a:t>morphine</a:t>
            </a:r>
          </a:p>
          <a:p>
            <a:pPr marL="914400" lvl="2" indent="-457200">
              <a:spcBef>
                <a:spcPts val="600"/>
              </a:spcBef>
              <a:buFont typeface="Arial" panose="020B0604020202020204" pitchFamily="34" charset="0"/>
              <a:buChar char="•"/>
              <a:defRPr sz="1800"/>
            </a:pPr>
            <a:r>
              <a:rPr sz="2316" b="1" dirty="0"/>
              <a:t>fentanyl</a:t>
            </a:r>
          </a:p>
          <a:p>
            <a:pPr marL="914400" lvl="1" indent="-457200">
              <a:spcBef>
                <a:spcPts val="600"/>
              </a:spcBef>
              <a:buFont typeface="Arial" panose="020B0604020202020204" pitchFamily="34" charset="0"/>
              <a:buChar char="•"/>
              <a:defRPr sz="1800"/>
            </a:pPr>
            <a:r>
              <a:rPr sz="2600" i="0" dirty="0"/>
              <a:t>methadone</a:t>
            </a:r>
          </a:p>
          <a:p>
            <a:pPr marL="914400" lvl="1" indent="-457200">
              <a:spcBef>
                <a:spcPts val="600"/>
              </a:spcBef>
              <a:buFont typeface="Arial" panose="020B0604020202020204" pitchFamily="34" charset="0"/>
              <a:buChar char="•"/>
              <a:defRPr sz="1800"/>
            </a:pPr>
            <a:r>
              <a:rPr sz="2600" i="0" dirty="0"/>
              <a:t>heroin</a:t>
            </a:r>
          </a:p>
          <a:p>
            <a:pPr marL="914400" lvl="1" indent="-457200">
              <a:spcBef>
                <a:spcPts val="600"/>
              </a:spcBef>
              <a:buFont typeface="Arial" panose="020B0604020202020204" pitchFamily="34" charset="0"/>
              <a:buChar char="•"/>
              <a:defRPr sz="1800"/>
            </a:pPr>
            <a:r>
              <a:rPr sz="2600" i="0" dirty="0" err="1"/>
              <a:t>hydromorphone</a:t>
            </a:r>
            <a:r>
              <a:rPr sz="2600" i="0" dirty="0"/>
              <a:t> (</a:t>
            </a:r>
            <a:r>
              <a:rPr sz="2600" i="0" dirty="0" err="1"/>
              <a:t>Dilaudid</a:t>
            </a:r>
            <a:r>
              <a:rPr sz="2600" i="0" dirty="0"/>
              <a:t>)</a:t>
            </a:r>
          </a:p>
          <a:p>
            <a:pPr marL="914400" lvl="1" indent="-457200">
              <a:spcBef>
                <a:spcPts val="600"/>
              </a:spcBef>
              <a:buFont typeface="Arial" panose="020B0604020202020204" pitchFamily="34" charset="0"/>
              <a:buChar char="•"/>
              <a:defRPr sz="1800"/>
            </a:pPr>
            <a:r>
              <a:rPr sz="2600" i="0" dirty="0"/>
              <a:t>oxycodone (</a:t>
            </a:r>
            <a:r>
              <a:rPr sz="2600" i="0" dirty="0" err="1"/>
              <a:t>Oxycontin</a:t>
            </a:r>
            <a:r>
              <a:rPr sz="2600" i="0" dirty="0"/>
              <a:t>, Percocet*)</a:t>
            </a:r>
          </a:p>
          <a:p>
            <a:pPr marL="914400" lvl="1" indent="-457200">
              <a:spcBef>
                <a:spcPts val="600"/>
              </a:spcBef>
              <a:buFont typeface="Arial" panose="020B0604020202020204" pitchFamily="34" charset="0"/>
              <a:buChar char="•"/>
              <a:defRPr sz="1800"/>
            </a:pPr>
            <a:r>
              <a:rPr sz="2600" i="0" dirty="0" err="1"/>
              <a:t>meperidine</a:t>
            </a:r>
            <a:r>
              <a:rPr sz="2600" i="0" dirty="0"/>
              <a:t> (Demerol)</a:t>
            </a:r>
          </a:p>
          <a:p>
            <a:pPr marL="0" lvl="0" indent="0">
              <a:buSzTx/>
              <a:buNone/>
              <a:defRPr sz="1800"/>
            </a:pPr>
            <a:endParaRPr lang="en-US" sz="3000" b="1" dirty="0"/>
          </a:p>
          <a:p>
            <a:pPr marL="0" lvl="0" indent="0">
              <a:buSzTx/>
              <a:buNone/>
              <a:defRPr sz="1800"/>
            </a:pPr>
            <a:endParaRPr lang="en-US" sz="2600" b="1" dirty="0"/>
          </a:p>
          <a:p>
            <a:pPr marL="0" lvl="0" indent="0">
              <a:buSzTx/>
              <a:buNone/>
              <a:defRPr sz="1800"/>
            </a:pPr>
            <a:r>
              <a:rPr sz="2600" b="1" dirty="0"/>
              <a:t>MODERATE OPIOID AGONISTS</a:t>
            </a:r>
          </a:p>
          <a:p>
            <a:pPr marL="914400" lvl="1" indent="-457200">
              <a:spcBef>
                <a:spcPts val="600"/>
              </a:spcBef>
              <a:buFont typeface="Arial" panose="020B0604020202020204" pitchFamily="34" charset="0"/>
              <a:buChar char="•"/>
              <a:defRPr sz="1800"/>
            </a:pPr>
            <a:r>
              <a:rPr sz="2600" i="0" dirty="0"/>
              <a:t>codeine</a:t>
            </a:r>
          </a:p>
          <a:p>
            <a:pPr marL="914400" lvl="1" indent="-457200">
              <a:spcBef>
                <a:spcPts val="600"/>
              </a:spcBef>
              <a:buFont typeface="Arial" panose="020B0604020202020204" pitchFamily="34" charset="0"/>
              <a:buChar char="•"/>
              <a:defRPr sz="1800"/>
            </a:pPr>
            <a:r>
              <a:rPr sz="2600" i="0" dirty="0"/>
              <a:t>hydrocodone (Vicodin*)</a:t>
            </a:r>
          </a:p>
          <a:p>
            <a:pPr marL="0" lvl="0" indent="0">
              <a:buSzTx/>
              <a:buNone/>
              <a:defRPr sz="1800"/>
            </a:pPr>
            <a:endParaRPr lang="en-US" sz="2600" b="1" dirty="0"/>
          </a:p>
          <a:p>
            <a:pPr marL="0" lvl="0" indent="0">
              <a:buSzTx/>
              <a:buNone/>
              <a:defRPr sz="1800"/>
            </a:pPr>
            <a:endParaRPr sz="2600" i="0" dirty="0"/>
          </a:p>
        </p:txBody>
      </p:sp>
      <p:sp>
        <p:nvSpPr>
          <p:cNvPr id="167" name="Shape 167"/>
          <p:cNvSpPr/>
          <p:nvPr/>
        </p:nvSpPr>
        <p:spPr>
          <a:xfrm>
            <a:off x="1102226" y="8649764"/>
            <a:ext cx="6172200" cy="41036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2400"/>
              </a:spcBef>
              <a:defRPr sz="2600"/>
            </a:lvl1pPr>
          </a:lstStyle>
          <a:p>
            <a:pPr lvl="0">
              <a:defRPr sz="1800"/>
            </a:pPr>
            <a:r>
              <a:rPr sz="2000" dirty="0"/>
              <a:t>*contains acetaminophen (Tylenol)</a:t>
            </a:r>
          </a:p>
        </p:txBody>
      </p:sp>
      <p:sp>
        <p:nvSpPr>
          <p:cNvPr id="168" name="Shape 168"/>
          <p:cNvSpPr/>
          <p:nvPr/>
        </p:nvSpPr>
        <p:spPr>
          <a:xfrm>
            <a:off x="6646718" y="1891898"/>
            <a:ext cx="6172200" cy="72161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defRPr sz="1800"/>
            </a:pPr>
            <a:r>
              <a:rPr lang="en-US" sz="2600" b="1" dirty="0"/>
              <a:t>OTHER OPIOID AGONISTS</a:t>
            </a:r>
          </a:p>
          <a:p>
            <a:pPr marL="969963" lvl="1" indent="-514350">
              <a:spcBef>
                <a:spcPts val="600"/>
              </a:spcBef>
              <a:buFont typeface="Arial" panose="020B0604020202020204" pitchFamily="34" charset="0"/>
              <a:buChar char="•"/>
              <a:defRPr sz="1800"/>
            </a:pPr>
            <a:r>
              <a:rPr lang="en-US" sz="2600" dirty="0"/>
              <a:t>tramadol (Ultram)</a:t>
            </a:r>
          </a:p>
          <a:p>
            <a:pPr marL="969963" lvl="1" indent="-514350">
              <a:spcBef>
                <a:spcPts val="600"/>
              </a:spcBef>
              <a:buFont typeface="Arial" panose="020B0604020202020204" pitchFamily="34" charset="0"/>
              <a:buChar char="•"/>
              <a:defRPr sz="1800"/>
            </a:pPr>
            <a:r>
              <a:rPr lang="en-US" sz="2600" dirty="0" err="1"/>
              <a:t>dextromethophan</a:t>
            </a:r>
            <a:r>
              <a:rPr lang="en-US" sz="2600" dirty="0"/>
              <a:t> </a:t>
            </a:r>
          </a:p>
          <a:p>
            <a:pPr marL="514350" lvl="1" indent="-514350">
              <a:spcBef>
                <a:spcPts val="600"/>
              </a:spcBef>
              <a:buFont typeface="Arial" panose="020B0604020202020204" pitchFamily="34" charset="0"/>
              <a:buChar char="•"/>
              <a:defRPr sz="1800"/>
            </a:pPr>
            <a:endParaRPr lang="en-US" sz="2600" b="1" dirty="0"/>
          </a:p>
          <a:p>
            <a:pPr marL="0" lvl="1">
              <a:spcBef>
                <a:spcPts val="600"/>
              </a:spcBef>
              <a:defRPr sz="1800"/>
            </a:pPr>
            <a:endParaRPr lang="en-US" sz="2600" b="1" dirty="0"/>
          </a:p>
          <a:p>
            <a:pPr marL="0" lvl="1">
              <a:spcBef>
                <a:spcPts val="600"/>
              </a:spcBef>
              <a:defRPr sz="1800"/>
            </a:pPr>
            <a:r>
              <a:rPr lang="en-US" sz="2600" b="1" dirty="0"/>
              <a:t>PARTIAL OPIOID </a:t>
            </a:r>
            <a:r>
              <a:rPr sz="2600" b="1" dirty="0"/>
              <a:t>AGONIST</a:t>
            </a:r>
          </a:p>
          <a:p>
            <a:pPr marL="901700" lvl="1" indent="-457200" algn="l">
              <a:spcBef>
                <a:spcPts val="600"/>
              </a:spcBef>
              <a:buSzPct val="50000"/>
              <a:buFont typeface="Arial" panose="020B0604020202020204" pitchFamily="34" charset="0"/>
              <a:buChar char="•"/>
              <a:defRPr sz="1800"/>
            </a:pPr>
            <a:r>
              <a:rPr sz="2600" dirty="0"/>
              <a:t>buprenorphine</a:t>
            </a:r>
          </a:p>
          <a:p>
            <a:pPr marL="901700" lvl="1" indent="-457200" algn="l">
              <a:spcBef>
                <a:spcPts val="600"/>
              </a:spcBef>
              <a:buSzPct val="50000"/>
              <a:buFont typeface="Arial" panose="020B0604020202020204" pitchFamily="34" charset="0"/>
              <a:buChar char="•"/>
              <a:defRPr sz="1800"/>
            </a:pPr>
            <a:r>
              <a:rPr sz="2600" dirty="0" err="1"/>
              <a:t>buprenorphine+naloxone</a:t>
            </a:r>
            <a:r>
              <a:rPr sz="2600" dirty="0"/>
              <a:t> (</a:t>
            </a:r>
            <a:r>
              <a:rPr sz="2600" dirty="0" err="1"/>
              <a:t>Suboxone</a:t>
            </a:r>
            <a:r>
              <a:rPr sz="2600" dirty="0"/>
              <a:t>)</a:t>
            </a:r>
          </a:p>
          <a:p>
            <a:pPr lvl="0" algn="l">
              <a:spcBef>
                <a:spcPts val="2400"/>
              </a:spcBef>
              <a:defRPr sz="1800"/>
            </a:pPr>
            <a:endParaRPr lang="en-US" sz="2600" b="1" dirty="0"/>
          </a:p>
          <a:p>
            <a:pPr lvl="0" algn="l">
              <a:spcBef>
                <a:spcPts val="2400"/>
              </a:spcBef>
              <a:defRPr sz="1800"/>
            </a:pPr>
            <a:r>
              <a:rPr sz="2600" b="1" dirty="0"/>
              <a:t>OPIOID ANTAGONISTS</a:t>
            </a:r>
          </a:p>
          <a:p>
            <a:pPr marL="711200" lvl="1" indent="-266700" algn="l">
              <a:spcBef>
                <a:spcPts val="600"/>
              </a:spcBef>
              <a:buSzPct val="50000"/>
              <a:buChar char="•"/>
              <a:defRPr sz="1800"/>
            </a:pPr>
            <a:r>
              <a:rPr sz="2600" dirty="0"/>
              <a:t>naloxone (</a:t>
            </a:r>
            <a:r>
              <a:rPr sz="2600" dirty="0" err="1"/>
              <a:t>Narcan</a:t>
            </a:r>
            <a:r>
              <a:rPr sz="2600" dirty="0"/>
              <a:t>)</a:t>
            </a:r>
          </a:p>
          <a:p>
            <a:pPr marL="711200" lvl="1" indent="-266700" algn="l">
              <a:spcBef>
                <a:spcPts val="600"/>
              </a:spcBef>
              <a:buSzPct val="50000"/>
              <a:buChar char="•"/>
              <a:defRPr sz="1800"/>
            </a:pPr>
            <a:r>
              <a:rPr sz="2600" dirty="0"/>
              <a:t>naltrexone</a:t>
            </a:r>
            <a:br>
              <a:rPr sz="2600" dirty="0"/>
            </a:br>
            <a:endParaRPr sz="2600" dirty="0"/>
          </a:p>
        </p:txBody>
      </p:sp>
      <p:cxnSp>
        <p:nvCxnSpPr>
          <p:cNvPr id="3" name="Straight Connector 2">
            <a:extLst>
              <a:ext uri="{FF2B5EF4-FFF2-40B4-BE49-F238E27FC236}">
                <a16:creationId xmlns:a16="http://schemas.microsoft.com/office/drawing/2014/main" id="{EFB90941-5A85-4A3F-8921-C0644CC8A022}"/>
              </a:ext>
            </a:extLst>
          </p:cNvPr>
          <p:cNvCxnSpPr>
            <a:cxnSpLocks/>
          </p:cNvCxnSpPr>
          <p:nvPr/>
        </p:nvCxnSpPr>
        <p:spPr>
          <a:xfrm>
            <a:off x="474518" y="0"/>
            <a:ext cx="0" cy="963451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393177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14" y="1083062"/>
            <a:ext cx="8050373" cy="7587476"/>
          </a:xfrm>
          <a:prstGeom prst="rect">
            <a:avLst/>
          </a:prstGeom>
        </p:spPr>
      </p:pic>
      <p:sp>
        <p:nvSpPr>
          <p:cNvPr id="153" name="Shape 153"/>
          <p:cNvSpPr>
            <a:spLocks noGrp="1"/>
          </p:cNvSpPr>
          <p:nvPr>
            <p:ph type="title"/>
          </p:nvPr>
        </p:nvSpPr>
        <p:spPr>
          <a:xfrm>
            <a:off x="9130935" y="1083062"/>
            <a:ext cx="3579671" cy="5308921"/>
          </a:xfrm>
          <a:prstGeom prst="rect">
            <a:avLst/>
          </a:prstGeom>
        </p:spPr>
        <p:txBody>
          <a:bodyPr vert="horz" lIns="91440" tIns="45720" rIns="91440" bIns="45720" rtlCol="0" anchor="b">
            <a:normAutofit/>
          </a:bodyPr>
          <a:lstStyle/>
          <a:p>
            <a:pPr lvl="0" algn="ctr" defTabSz="914400">
              <a:defRPr sz="1800">
                <a:solidFill>
                  <a:srgbClr val="000000"/>
                </a:solidFill>
              </a:defRPr>
            </a:pPr>
            <a:r>
              <a:rPr lang="en-US" sz="6200" cap="all" dirty="0"/>
              <a:t>Opioids In the Central Nervous System</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6782-6B6D-4048-B5C0-88466A829FB8}"/>
              </a:ext>
            </a:extLst>
          </p:cNvPr>
          <p:cNvSpPr>
            <a:spLocks noGrp="1"/>
          </p:cNvSpPr>
          <p:nvPr>
            <p:ph type="title"/>
          </p:nvPr>
        </p:nvSpPr>
        <p:spPr>
          <a:xfrm>
            <a:off x="1397170" y="670560"/>
            <a:ext cx="8051629" cy="1150620"/>
          </a:xfrm>
        </p:spPr>
        <p:txBody>
          <a:bodyPr>
            <a:normAutofit/>
          </a:bodyPr>
          <a:lstStyle/>
          <a:p>
            <a:r>
              <a:rPr lang="en-US" sz="6200" dirty="0"/>
              <a:t>Tolerance</a:t>
            </a:r>
          </a:p>
        </p:txBody>
      </p:sp>
      <p:sp>
        <p:nvSpPr>
          <p:cNvPr id="6" name="Content Placeholder 5">
            <a:extLst>
              <a:ext uri="{FF2B5EF4-FFF2-40B4-BE49-F238E27FC236}">
                <a16:creationId xmlns:a16="http://schemas.microsoft.com/office/drawing/2014/main" id="{8DB6AA75-4F46-41BC-AB51-A87F56DA71E6}"/>
              </a:ext>
            </a:extLst>
          </p:cNvPr>
          <p:cNvSpPr>
            <a:spLocks noGrp="1"/>
          </p:cNvSpPr>
          <p:nvPr>
            <p:ph idx="1"/>
          </p:nvPr>
        </p:nvSpPr>
        <p:spPr>
          <a:xfrm>
            <a:off x="7655860" y="2057400"/>
            <a:ext cx="4968716" cy="5768839"/>
          </a:xfrm>
        </p:spPr>
        <p:txBody>
          <a:bodyPr>
            <a:normAutofit fontScale="92500"/>
          </a:bodyPr>
          <a:lstStyle/>
          <a:p>
            <a:pPr marL="457200" lvl="0" indent="-457200">
              <a:buFont typeface="Arial" panose="020B0604020202020204" pitchFamily="34" charset="0"/>
              <a:buChar char="•"/>
              <a:defRPr sz="1800"/>
            </a:pPr>
            <a:r>
              <a:rPr lang="en-US" sz="3000" dirty="0"/>
              <a:t>Opioids bind at opioid receptors causing a spectrum of therapeutic, pleasurable, and potentially dangerous effects.</a:t>
            </a:r>
          </a:p>
          <a:p>
            <a:pPr marL="171450" lvl="0" indent="-171450">
              <a:buFont typeface="Arial" panose="020B0604020202020204" pitchFamily="34" charset="0"/>
              <a:buChar char="•"/>
              <a:defRPr sz="1800"/>
            </a:pPr>
            <a:endParaRPr lang="en-US" sz="2200" dirty="0"/>
          </a:p>
          <a:p>
            <a:pPr marL="457200" lvl="0" indent="-457200">
              <a:buFont typeface="Arial" panose="020B0604020202020204" pitchFamily="34" charset="0"/>
              <a:buChar char="•"/>
              <a:defRPr sz="1800"/>
            </a:pPr>
            <a:r>
              <a:rPr lang="en-US" sz="3000" dirty="0"/>
              <a:t>Repeated exposure to opioids (for any reason) desensitizes opioid receptors.</a:t>
            </a:r>
          </a:p>
          <a:p>
            <a:pPr marL="457200" lvl="0" indent="-457200">
              <a:spcBef>
                <a:spcPts val="2400"/>
              </a:spcBef>
              <a:buFont typeface="Arial" panose="020B0604020202020204" pitchFamily="34" charset="0"/>
              <a:buChar char="•"/>
              <a:defRPr sz="1800"/>
            </a:pPr>
            <a:r>
              <a:rPr lang="en-US" sz="3000" dirty="0"/>
              <a:t>It will now take more opioid to cause the same effect.</a:t>
            </a:r>
          </a:p>
          <a:p>
            <a:pPr marL="457200" lvl="0" indent="-457200">
              <a:buFont typeface="Arial" panose="020B0604020202020204" pitchFamily="34" charset="0"/>
              <a:buChar char="•"/>
              <a:defRPr sz="1800"/>
            </a:pPr>
            <a:endParaRPr lang="en-US" sz="3000" dirty="0"/>
          </a:p>
          <a:p>
            <a:endParaRPr lang="en-US" dirty="0"/>
          </a:p>
        </p:txBody>
      </p:sp>
      <p:pic>
        <p:nvPicPr>
          <p:cNvPr id="4" name="Content Placeholder 3">
            <a:extLst>
              <a:ext uri="{FF2B5EF4-FFF2-40B4-BE49-F238E27FC236}">
                <a16:creationId xmlns:a16="http://schemas.microsoft.com/office/drawing/2014/main" id="{0C7A7106-1732-4785-BC84-B8A3D8EBC15C}"/>
              </a:ext>
            </a:extLst>
          </p:cNvPr>
          <p:cNvPicPr>
            <a:picLocks noChangeAspect="1"/>
          </p:cNvPicPr>
          <p:nvPr/>
        </p:nvPicPr>
        <p:blipFill>
          <a:blip r:embed="rId3"/>
          <a:stretch>
            <a:fillRect/>
          </a:stretch>
        </p:blipFill>
        <p:spPr>
          <a:xfrm>
            <a:off x="1093491" y="2125980"/>
            <a:ext cx="6185850" cy="5700259"/>
          </a:xfrm>
          <a:prstGeom prst="rect">
            <a:avLst/>
          </a:prstGeom>
        </p:spPr>
      </p:pic>
    </p:spTree>
    <p:extLst>
      <p:ext uri="{BB962C8B-B14F-4D97-AF65-F5344CB8AC3E}">
        <p14:creationId xmlns:p14="http://schemas.microsoft.com/office/powerpoint/2010/main" val="126456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A98BF-FBD6-44C9-B5F6-16A258D4F606}"/>
              </a:ext>
            </a:extLst>
          </p:cNvPr>
          <p:cNvSpPr>
            <a:spLocks noGrp="1"/>
          </p:cNvSpPr>
          <p:nvPr>
            <p:ph type="title"/>
          </p:nvPr>
        </p:nvSpPr>
        <p:spPr/>
        <p:txBody>
          <a:bodyPr>
            <a:normAutofit/>
          </a:bodyPr>
          <a:lstStyle/>
          <a:p>
            <a:r>
              <a:rPr lang="en-US" sz="6200" dirty="0"/>
              <a:t>Decreased Tolerance</a:t>
            </a:r>
          </a:p>
        </p:txBody>
      </p:sp>
      <p:graphicFrame>
        <p:nvGraphicFramePr>
          <p:cNvPr id="7" name="Content Placeholder 4">
            <a:extLst>
              <a:ext uri="{FF2B5EF4-FFF2-40B4-BE49-F238E27FC236}">
                <a16:creationId xmlns:a16="http://schemas.microsoft.com/office/drawing/2014/main" id="{263563E6-4FF2-49B2-A5D4-A2FD3A488696}"/>
              </a:ext>
            </a:extLst>
          </p:cNvPr>
          <p:cNvGraphicFramePr>
            <a:graphicFrameLocks noGrp="1"/>
          </p:cNvGraphicFramePr>
          <p:nvPr>
            <p:ph idx="1"/>
            <p:extLst>
              <p:ext uri="{D42A27DB-BD31-4B8C-83A1-F6EECF244321}">
                <p14:modId xmlns:p14="http://schemas.microsoft.com/office/powerpoint/2010/main" val="1947006049"/>
              </p:ext>
            </p:extLst>
          </p:nvPr>
        </p:nvGraphicFramePr>
        <p:xfrm>
          <a:off x="1463675" y="3251200"/>
          <a:ext cx="10240963" cy="509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713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6782-6B6D-4048-B5C0-88466A829FB8}"/>
              </a:ext>
            </a:extLst>
          </p:cNvPr>
          <p:cNvSpPr>
            <a:spLocks noGrp="1"/>
          </p:cNvSpPr>
          <p:nvPr>
            <p:ph type="title"/>
          </p:nvPr>
        </p:nvSpPr>
        <p:spPr>
          <a:xfrm>
            <a:off x="1397170" y="670560"/>
            <a:ext cx="8051629" cy="1150620"/>
          </a:xfrm>
        </p:spPr>
        <p:txBody>
          <a:bodyPr>
            <a:normAutofit/>
          </a:bodyPr>
          <a:lstStyle/>
          <a:p>
            <a:r>
              <a:rPr lang="en-US" sz="6200" dirty="0"/>
              <a:t>Physical Dependence</a:t>
            </a:r>
          </a:p>
        </p:txBody>
      </p:sp>
      <p:sp>
        <p:nvSpPr>
          <p:cNvPr id="6" name="Content Placeholder 5">
            <a:extLst>
              <a:ext uri="{FF2B5EF4-FFF2-40B4-BE49-F238E27FC236}">
                <a16:creationId xmlns:a16="http://schemas.microsoft.com/office/drawing/2014/main" id="{8DB6AA75-4F46-41BC-AB51-A87F56DA71E6}"/>
              </a:ext>
            </a:extLst>
          </p:cNvPr>
          <p:cNvSpPr>
            <a:spLocks noGrp="1"/>
          </p:cNvSpPr>
          <p:nvPr>
            <p:ph idx="1"/>
          </p:nvPr>
        </p:nvSpPr>
        <p:spPr>
          <a:xfrm>
            <a:off x="8384710" y="2922494"/>
            <a:ext cx="4239865" cy="5422252"/>
          </a:xfrm>
        </p:spPr>
        <p:txBody>
          <a:bodyPr>
            <a:normAutofit/>
          </a:bodyPr>
          <a:lstStyle/>
          <a:p>
            <a:pPr marL="0" lvl="0" indent="0">
              <a:buNone/>
              <a:defRPr sz="1800"/>
            </a:pPr>
            <a:r>
              <a:rPr lang="en-US" sz="3600" dirty="0"/>
              <a:t>Physical dependence is when the body requires a specific dose of a drug in order to prevent withdrawal symptoms.</a:t>
            </a:r>
          </a:p>
          <a:p>
            <a:pPr marL="457200" lvl="0" indent="-457200">
              <a:buFont typeface="Arial" panose="020B0604020202020204" pitchFamily="34" charset="0"/>
              <a:buChar char="•"/>
              <a:defRPr sz="1800"/>
            </a:pPr>
            <a:endParaRPr lang="en-US" sz="2800" dirty="0">
              <a:latin typeface="Calibri" panose="020F0502020204030204" pitchFamily="34" charset="0"/>
            </a:endParaRPr>
          </a:p>
          <a:p>
            <a:pPr marL="0" indent="0">
              <a:buNone/>
            </a:pPr>
            <a:endParaRPr lang="en-US" dirty="0"/>
          </a:p>
        </p:txBody>
      </p:sp>
      <p:pic>
        <p:nvPicPr>
          <p:cNvPr id="4" name="Content Placeholder 3">
            <a:extLst>
              <a:ext uri="{FF2B5EF4-FFF2-40B4-BE49-F238E27FC236}">
                <a16:creationId xmlns:a16="http://schemas.microsoft.com/office/drawing/2014/main" id="{0C7A7106-1732-4785-BC84-B8A3D8EBC15C}"/>
              </a:ext>
            </a:extLst>
          </p:cNvPr>
          <p:cNvPicPr>
            <a:picLocks noChangeAspect="1"/>
          </p:cNvPicPr>
          <p:nvPr/>
        </p:nvPicPr>
        <p:blipFill>
          <a:blip r:embed="rId3"/>
          <a:stretch>
            <a:fillRect/>
          </a:stretch>
        </p:blipFill>
        <p:spPr>
          <a:xfrm>
            <a:off x="1093491" y="2125980"/>
            <a:ext cx="6221709" cy="5700259"/>
          </a:xfrm>
          <a:prstGeom prst="rect">
            <a:avLst/>
          </a:prstGeom>
        </p:spPr>
      </p:pic>
    </p:spTree>
    <p:extLst>
      <p:ext uri="{BB962C8B-B14F-4D97-AF65-F5344CB8AC3E}">
        <p14:creationId xmlns:p14="http://schemas.microsoft.com/office/powerpoint/2010/main" val="425403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8" y="2106211"/>
            <a:ext cx="6609531" cy="5473452"/>
          </a:xfrm>
        </p:spPr>
        <p:txBody>
          <a:bodyPr vert="horz" lIns="91440" tIns="45720" rIns="91440" bIns="45720" rtlCol="0" anchor="ctr">
            <a:normAutofit/>
          </a:bodyPr>
          <a:lstStyle/>
          <a:p>
            <a:pPr algn="r" defTabSz="914400"/>
            <a:r>
              <a:rPr lang="en-US" sz="8200" cap="all" dirty="0"/>
              <a:t>Opioid Use Disorder</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405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682752" y="909801"/>
            <a:ext cx="3519550" cy="7932928"/>
          </a:xfrm>
          <a:prstGeom prst="rect">
            <a:avLst/>
          </a:prstGeom>
        </p:spPr>
        <p:txBody>
          <a:bodyPr vert="horz" lIns="91440" tIns="45720" rIns="91440" bIns="45720" rtlCol="0" anchor="ctr">
            <a:normAutofit/>
          </a:bodyPr>
          <a:lstStyle/>
          <a:p>
            <a:pPr lvl="0" algn="ctr" defTabSz="914400">
              <a:defRPr sz="1800">
                <a:solidFill>
                  <a:srgbClr val="000000"/>
                </a:solidFill>
              </a:defRPr>
            </a:pPr>
            <a:r>
              <a:rPr lang="en-US" sz="6200" dirty="0"/>
              <a:t>Opioid Use Disorder</a:t>
            </a:r>
            <a:br>
              <a:rPr lang="en-US" sz="6200" dirty="0"/>
            </a:br>
            <a:r>
              <a:rPr lang="en-US" sz="6200" dirty="0"/>
              <a:t>(OUD)</a:t>
            </a:r>
          </a:p>
        </p:txBody>
      </p:sp>
      <p:graphicFrame>
        <p:nvGraphicFramePr>
          <p:cNvPr id="159" name="Shape 157">
            <a:extLst>
              <a:ext uri="{FF2B5EF4-FFF2-40B4-BE49-F238E27FC236}">
                <a16:creationId xmlns:a16="http://schemas.microsoft.com/office/drawing/2014/main" id="{C4731F6E-8B81-4AAB-BEB9-44B7058487FE}"/>
              </a:ext>
            </a:extLst>
          </p:cNvPr>
          <p:cNvGraphicFramePr/>
          <p:nvPr>
            <p:extLst>
              <p:ext uri="{D42A27DB-BD31-4B8C-83A1-F6EECF244321}">
                <p14:modId xmlns:p14="http://schemas.microsoft.com/office/powerpoint/2010/main" val="1078861239"/>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52" y="909801"/>
            <a:ext cx="3519550" cy="7932928"/>
          </a:xfrm>
        </p:spPr>
        <p:txBody>
          <a:bodyPr vert="horz" lIns="91440" tIns="45720" rIns="91440" bIns="45720" rtlCol="0" anchor="ctr">
            <a:normAutofit/>
          </a:bodyPr>
          <a:lstStyle/>
          <a:p>
            <a:pPr algn="ctr" defTabSz="914400"/>
            <a:r>
              <a:rPr lang="en-US" sz="6000" dirty="0"/>
              <a:t>Objectives </a:t>
            </a:r>
          </a:p>
        </p:txBody>
      </p:sp>
      <p:graphicFrame>
        <p:nvGraphicFramePr>
          <p:cNvPr id="5" name="Text Placeholder 2">
            <a:extLst>
              <a:ext uri="{FF2B5EF4-FFF2-40B4-BE49-F238E27FC236}">
                <a16:creationId xmlns:a16="http://schemas.microsoft.com/office/drawing/2014/main" id="{471A0636-0ED6-46E5-BE85-C91B4A41BB60}"/>
              </a:ext>
            </a:extLst>
          </p:cNvPr>
          <p:cNvGraphicFramePr/>
          <p:nvPr>
            <p:extLst>
              <p:ext uri="{D42A27DB-BD31-4B8C-83A1-F6EECF244321}">
                <p14:modId xmlns:p14="http://schemas.microsoft.com/office/powerpoint/2010/main" val="1034787994"/>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0372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965302" y="88429"/>
            <a:ext cx="11370717" cy="2748793"/>
          </a:xfrm>
          <a:prstGeom prst="rect">
            <a:avLst/>
          </a:prstGeom>
          <a:solidFill>
            <a:srgbClr val="FFFFFF"/>
          </a:solidFill>
        </p:spPr>
        <p:txBody>
          <a:bodyPr lIns="0" tIns="0" rIns="0" bIns="0">
            <a:normAutofit/>
          </a:bodyPr>
          <a:lstStyle/>
          <a:p>
            <a:pPr lvl="0" algn="ctr">
              <a:defRPr sz="1800"/>
            </a:pPr>
            <a:r>
              <a:rPr sz="3600" dirty="0"/>
              <a:t>80% of new heroin</a:t>
            </a:r>
            <a:r>
              <a:rPr lang="en-US" sz="3600" dirty="0"/>
              <a:t>/fentanyl</a:t>
            </a:r>
            <a:r>
              <a:rPr sz="3600" dirty="0"/>
              <a:t> users start with prescription pain medications</a:t>
            </a:r>
          </a:p>
        </p:txBody>
      </p:sp>
      <p:sp>
        <p:nvSpPr>
          <p:cNvPr id="171" name="Shape 171"/>
          <p:cNvSpPr>
            <a:spLocks noGrp="1"/>
          </p:cNvSpPr>
          <p:nvPr>
            <p:ph type="body" idx="1"/>
          </p:nvPr>
        </p:nvSpPr>
        <p:spPr>
          <a:xfrm>
            <a:off x="7755835" y="8957347"/>
            <a:ext cx="4953000" cy="599601"/>
          </a:xfrm>
          <a:prstGeom prst="rect">
            <a:avLst/>
          </a:prstGeom>
        </p:spPr>
        <p:txBody>
          <a:bodyPr>
            <a:noAutofit/>
          </a:bodyPr>
          <a:lstStyle/>
          <a:p>
            <a:pPr lvl="0">
              <a:defRPr sz="1800">
                <a:solidFill>
                  <a:srgbClr val="000000"/>
                </a:solidFill>
              </a:defRPr>
            </a:pPr>
            <a:r>
              <a:rPr sz="1800" b="1" dirty="0"/>
              <a:t>SAMHSA</a:t>
            </a:r>
          </a:p>
          <a:p>
            <a:pPr lvl="0">
              <a:defRPr sz="1800">
                <a:solidFill>
                  <a:srgbClr val="000000"/>
                </a:solidFill>
              </a:defRPr>
            </a:pPr>
            <a:r>
              <a:rPr sz="1800" b="1" dirty="0"/>
              <a:t>Graphic: NOPE-RI</a:t>
            </a:r>
          </a:p>
        </p:txBody>
      </p:sp>
      <p:pic>
        <p:nvPicPr>
          <p:cNvPr id="172" name="illustrations.003.png"/>
          <p:cNvPicPr/>
          <p:nvPr/>
        </p:nvPicPr>
        <p:blipFill>
          <a:blip r:embed="rId3"/>
          <a:stretch>
            <a:fillRect/>
          </a:stretch>
        </p:blipFill>
        <p:spPr>
          <a:xfrm>
            <a:off x="969818" y="1151817"/>
            <a:ext cx="11370717" cy="7607870"/>
          </a:xfrm>
          <a:prstGeom prst="rect">
            <a:avLst/>
          </a:prstGeom>
          <a:ln w="12700">
            <a:miter lim="400000"/>
          </a:ln>
        </p:spPr>
      </p:pic>
      <p:sp>
        <p:nvSpPr>
          <p:cNvPr id="2" name="Oval 1">
            <a:extLst>
              <a:ext uri="{FF2B5EF4-FFF2-40B4-BE49-F238E27FC236}">
                <a16:creationId xmlns:a16="http://schemas.microsoft.com/office/drawing/2014/main" id="{0AA897F7-8715-4A3A-97EE-5329883216D6}"/>
              </a:ext>
            </a:extLst>
          </p:cNvPr>
          <p:cNvSpPr/>
          <p:nvPr/>
        </p:nvSpPr>
        <p:spPr>
          <a:xfrm>
            <a:off x="4015250" y="2501779"/>
            <a:ext cx="3228109" cy="15021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0CD318-DB27-4392-9630-7A93D527D3D6}"/>
              </a:ext>
            </a:extLst>
          </p:cNvPr>
          <p:cNvSpPr txBox="1"/>
          <p:nvPr/>
        </p:nvSpPr>
        <p:spPr>
          <a:xfrm>
            <a:off x="4791884" y="2995126"/>
            <a:ext cx="2041236" cy="523220"/>
          </a:xfrm>
          <a:prstGeom prst="rect">
            <a:avLst/>
          </a:prstGeom>
          <a:noFill/>
        </p:spPr>
        <p:txBody>
          <a:bodyPr wrap="square" rtlCol="0">
            <a:spAutoFit/>
          </a:bodyPr>
          <a:lstStyle/>
          <a:p>
            <a:r>
              <a:rPr lang="en-US" sz="2800" dirty="0">
                <a:solidFill>
                  <a:schemeClr val="bg1"/>
                </a:solidFill>
              </a:rPr>
              <a:t>social use</a:t>
            </a:r>
          </a:p>
        </p:txBody>
      </p:sp>
      <p:sp>
        <p:nvSpPr>
          <p:cNvPr id="4" name="TextBox 3">
            <a:extLst>
              <a:ext uri="{FF2B5EF4-FFF2-40B4-BE49-F238E27FC236}">
                <a16:creationId xmlns:a16="http://schemas.microsoft.com/office/drawing/2014/main" id="{09BFFF3E-45E3-4075-97BF-7B5587F31A04}"/>
              </a:ext>
            </a:extLst>
          </p:cNvPr>
          <p:cNvSpPr txBox="1"/>
          <p:nvPr/>
        </p:nvSpPr>
        <p:spPr>
          <a:xfrm>
            <a:off x="7938655" y="1797754"/>
            <a:ext cx="3685309" cy="400110"/>
          </a:xfrm>
          <a:prstGeom prst="rect">
            <a:avLst/>
          </a:prstGeom>
          <a:solidFill>
            <a:schemeClr val="bg1"/>
          </a:solidFill>
        </p:spPr>
        <p:txBody>
          <a:bodyPr wrap="square" rtlCol="0">
            <a:spAutoFit/>
          </a:bodyPr>
          <a:lstStyle/>
          <a:p>
            <a:r>
              <a:rPr lang="en-US" dirty="0"/>
              <a:t>		</a:t>
            </a:r>
            <a:r>
              <a:rPr lang="en-US" sz="2000" b="1" dirty="0"/>
              <a:t>heroin/fentanyl</a:t>
            </a:r>
          </a:p>
        </p:txBody>
      </p:sp>
      <p:sp>
        <p:nvSpPr>
          <p:cNvPr id="8" name="Oval 7">
            <a:extLst>
              <a:ext uri="{FF2B5EF4-FFF2-40B4-BE49-F238E27FC236}">
                <a16:creationId xmlns:a16="http://schemas.microsoft.com/office/drawing/2014/main" id="{91DC13EA-AC6C-4A10-9256-7F3B59877A9A}"/>
              </a:ext>
            </a:extLst>
          </p:cNvPr>
          <p:cNvSpPr/>
          <p:nvPr/>
        </p:nvSpPr>
        <p:spPr>
          <a:xfrm>
            <a:off x="926207" y="2501779"/>
            <a:ext cx="3228109" cy="15021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798214-359D-4915-B60A-B662061A23B8}"/>
              </a:ext>
            </a:extLst>
          </p:cNvPr>
          <p:cNvSpPr txBox="1"/>
          <p:nvPr/>
        </p:nvSpPr>
        <p:spPr>
          <a:xfrm>
            <a:off x="1280000" y="2995126"/>
            <a:ext cx="2425068" cy="523220"/>
          </a:xfrm>
          <a:prstGeom prst="rect">
            <a:avLst/>
          </a:prstGeom>
          <a:noFill/>
        </p:spPr>
        <p:txBody>
          <a:bodyPr wrap="square" rtlCol="0">
            <a:spAutoFit/>
          </a:bodyPr>
          <a:lstStyle/>
          <a:p>
            <a:r>
              <a:rPr lang="en-US" sz="2800" dirty="0">
                <a:solidFill>
                  <a:schemeClr val="bg1"/>
                </a:solidFill>
              </a:rPr>
              <a:t>medical use</a:t>
            </a:r>
          </a:p>
        </p:txBody>
      </p:sp>
      <p:sp>
        <p:nvSpPr>
          <p:cNvPr id="11" name="Oval 10">
            <a:extLst>
              <a:ext uri="{FF2B5EF4-FFF2-40B4-BE49-F238E27FC236}">
                <a16:creationId xmlns:a16="http://schemas.microsoft.com/office/drawing/2014/main" id="{AABA1537-BB5D-4FEC-8FA6-0BD29656F1AA}"/>
              </a:ext>
            </a:extLst>
          </p:cNvPr>
          <p:cNvSpPr/>
          <p:nvPr/>
        </p:nvSpPr>
        <p:spPr>
          <a:xfrm>
            <a:off x="8949241" y="2995126"/>
            <a:ext cx="3271721" cy="15021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Injecting heroin/</a:t>
            </a:r>
          </a:p>
          <a:p>
            <a:pPr algn="ctr"/>
            <a:r>
              <a:rPr lang="en-US" sz="2800" dirty="0"/>
              <a:t>fentanyl</a:t>
            </a:r>
          </a:p>
        </p:txBody>
      </p:sp>
      <p:sp>
        <p:nvSpPr>
          <p:cNvPr id="10" name="Oval 9">
            <a:extLst>
              <a:ext uri="{FF2B5EF4-FFF2-40B4-BE49-F238E27FC236}">
                <a16:creationId xmlns:a16="http://schemas.microsoft.com/office/drawing/2014/main" id="{ABCA4C9E-5869-40C0-953A-AD62B91CF2DD}"/>
              </a:ext>
            </a:extLst>
          </p:cNvPr>
          <p:cNvSpPr/>
          <p:nvPr/>
        </p:nvSpPr>
        <p:spPr>
          <a:xfrm>
            <a:off x="9546956" y="7099597"/>
            <a:ext cx="2837190" cy="15021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snorting heroin/</a:t>
            </a:r>
          </a:p>
          <a:p>
            <a:pPr algn="ctr"/>
            <a:r>
              <a:rPr lang="en-US" sz="2800" dirty="0"/>
              <a:t>fentanyl</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8" y="2106211"/>
            <a:ext cx="6609531" cy="5473452"/>
          </a:xfrm>
        </p:spPr>
        <p:txBody>
          <a:bodyPr vert="horz" lIns="91440" tIns="45720" rIns="91440" bIns="45720" rtlCol="0" anchor="ctr">
            <a:normAutofit/>
          </a:bodyPr>
          <a:lstStyle/>
          <a:p>
            <a:pPr algn="r" defTabSz="914400"/>
            <a:r>
              <a:rPr lang="en-US" sz="8200" cap="all" dirty="0"/>
              <a:t>Overdose Risk Factors Naloxone</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2424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1091799" y="975360"/>
            <a:ext cx="11193092" cy="2113280"/>
          </a:xfrm>
          <a:prstGeom prst="rect">
            <a:avLst/>
          </a:prstGeom>
        </p:spPr>
        <p:txBody>
          <a:bodyPr vert="horz" lIns="91440" tIns="45720" rIns="91440" bIns="45720" rtlCol="0" anchor="t">
            <a:normAutofit/>
          </a:bodyPr>
          <a:lstStyle/>
          <a:p>
            <a:pPr lvl="0" defTabSz="914400">
              <a:defRPr sz="1800">
                <a:solidFill>
                  <a:srgbClr val="000000"/>
                </a:solidFill>
              </a:defRPr>
            </a:pPr>
            <a:r>
              <a:rPr lang="en-US" sz="6200" dirty="0"/>
              <a:t>Overdose</a:t>
            </a:r>
          </a:p>
        </p:txBody>
      </p:sp>
      <p:sp>
        <p:nvSpPr>
          <p:cNvPr id="186" name="Shape 186"/>
          <p:cNvSpPr>
            <a:spLocks noGrp="1"/>
          </p:cNvSpPr>
          <p:nvPr>
            <p:ph type="body" idx="1"/>
          </p:nvPr>
        </p:nvSpPr>
        <p:spPr>
          <a:xfrm>
            <a:off x="1192999" y="2184400"/>
            <a:ext cx="7377259" cy="6860540"/>
          </a:xfrm>
          <a:prstGeom prst="rect">
            <a:avLst/>
          </a:prstGeom>
        </p:spPr>
        <p:txBody>
          <a:bodyPr vert="horz" lIns="91440" tIns="45720" rIns="91440" bIns="45720" rtlCol="0">
            <a:normAutofit lnSpcReduction="10000"/>
          </a:bodyPr>
          <a:lstStyle/>
          <a:p>
            <a:pPr marL="384048" lvl="0" indent="-384048" defTabSz="914400">
              <a:spcAft>
                <a:spcPts val="200"/>
              </a:spcAft>
              <a:defRPr sz="1800"/>
            </a:pPr>
            <a:endParaRPr lang="en-US" sz="2200" dirty="0"/>
          </a:p>
          <a:p>
            <a:pPr marL="384048" lvl="0" indent="-384048" defTabSz="914400">
              <a:spcAft>
                <a:spcPts val="200"/>
              </a:spcAft>
              <a:defRPr sz="1800"/>
            </a:pPr>
            <a:r>
              <a:rPr lang="en-US" sz="3200" dirty="0"/>
              <a:t>An overdose occurs when a toxic amount of a drug or a toxic combination of drugs overwhelms the body.</a:t>
            </a:r>
          </a:p>
          <a:p>
            <a:pPr marL="384048" lvl="0" indent="-384048" defTabSz="914400">
              <a:spcAft>
                <a:spcPts val="200"/>
              </a:spcAft>
              <a:defRPr sz="1800"/>
            </a:pPr>
            <a:endParaRPr lang="en-US" sz="4000" dirty="0"/>
          </a:p>
          <a:p>
            <a:pPr marL="384048" lvl="0" indent="-384048" defTabSz="914400">
              <a:spcAft>
                <a:spcPts val="200"/>
              </a:spcAft>
              <a:defRPr sz="1800"/>
            </a:pPr>
            <a:r>
              <a:rPr lang="en-US" sz="3200" dirty="0"/>
              <a:t>Toxicity depends on multiple factors, including acute and chronic illness.</a:t>
            </a:r>
          </a:p>
          <a:p>
            <a:pPr marL="384048" lvl="0" indent="-384048" defTabSz="914400">
              <a:spcAft>
                <a:spcPts val="200"/>
              </a:spcAft>
              <a:defRPr sz="1800"/>
            </a:pPr>
            <a:endParaRPr lang="en-US" sz="3200" dirty="0"/>
          </a:p>
          <a:p>
            <a:pPr marL="384048" lvl="0" indent="-384048" defTabSz="914400">
              <a:spcAft>
                <a:spcPts val="200"/>
              </a:spcAft>
              <a:defRPr sz="1800"/>
            </a:pPr>
            <a:r>
              <a:rPr lang="en-US" sz="3200" dirty="0"/>
              <a:t>Opioid overdose is characterized by inadequate breathing (respiratory depression).</a:t>
            </a:r>
          </a:p>
          <a:p>
            <a:pPr marL="384048" lvl="0" indent="-384048" defTabSz="914400">
              <a:spcAft>
                <a:spcPts val="200"/>
              </a:spcAft>
              <a:defRPr sz="1800"/>
            </a:pPr>
            <a:endParaRPr lang="en-US" sz="3200" dirty="0"/>
          </a:p>
          <a:p>
            <a:pPr marL="384048" lvl="0" indent="-384048" defTabSz="914400">
              <a:spcAft>
                <a:spcPts val="200"/>
              </a:spcAft>
              <a:defRPr sz="1800"/>
            </a:pPr>
            <a:r>
              <a:rPr lang="en-US" sz="3200" dirty="0"/>
              <a:t>This leads to a lack of oxygen in the body which will lead to death if no intervention is made.</a:t>
            </a:r>
          </a:p>
        </p:txBody>
      </p:sp>
      <p:pic>
        <p:nvPicPr>
          <p:cNvPr id="200" name="Graphic 199" descr="Medicine">
            <a:extLst>
              <a:ext uri="{FF2B5EF4-FFF2-40B4-BE49-F238E27FC236}">
                <a16:creationId xmlns:a16="http://schemas.microsoft.com/office/drawing/2014/main" id="{AEEA5696-9590-43A3-94B1-6B17739499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6410" y="2697097"/>
            <a:ext cx="5038390" cy="503839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817927" y="219672"/>
            <a:ext cx="11861800" cy="891854"/>
          </a:xfrm>
          <a:prstGeom prst="rect">
            <a:avLst/>
          </a:prstGeom>
        </p:spPr>
        <p:txBody>
          <a:bodyPr>
            <a:noAutofit/>
          </a:bodyPr>
          <a:lstStyle/>
          <a:p>
            <a:pPr lvl="0">
              <a:defRPr sz="1800">
                <a:solidFill>
                  <a:srgbClr val="000000"/>
                </a:solidFill>
              </a:defRPr>
            </a:pPr>
            <a:r>
              <a:rPr sz="6000" dirty="0">
                <a:solidFill>
                  <a:schemeClr val="tx1"/>
                </a:solidFill>
              </a:rPr>
              <a:t>Overdose Risk Factors</a:t>
            </a:r>
          </a:p>
        </p:txBody>
      </p:sp>
      <p:sp>
        <p:nvSpPr>
          <p:cNvPr id="189" name="Shape 189"/>
          <p:cNvSpPr/>
          <p:nvPr/>
        </p:nvSpPr>
        <p:spPr>
          <a:xfrm>
            <a:off x="1191155" y="2957507"/>
            <a:ext cx="6007101" cy="492597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304800" lvl="0" indent="-304800" algn="l">
              <a:spcBef>
                <a:spcPts val="2400"/>
              </a:spcBef>
              <a:buSzPct val="75000"/>
              <a:buFont typeface="Helvetica Neue"/>
              <a:buChar char="•"/>
              <a:defRPr sz="1800"/>
            </a:pPr>
            <a:r>
              <a:rPr sz="3000" b="1" dirty="0"/>
              <a:t>Decreased tolerance due abstinence</a:t>
            </a:r>
          </a:p>
          <a:p>
            <a:pPr marL="1371600" lvl="2" indent="-457200" algn="l">
              <a:spcBef>
                <a:spcPts val="1200"/>
              </a:spcBef>
              <a:buSzPct val="75000"/>
              <a:buFont typeface="Arial" panose="020B0604020202020204" pitchFamily="34" charset="0"/>
              <a:buChar char="•"/>
              <a:defRPr sz="1800"/>
            </a:pPr>
            <a:r>
              <a:rPr lang="en-US" sz="3000" dirty="0"/>
              <a:t>incarceration</a:t>
            </a:r>
          </a:p>
          <a:p>
            <a:pPr marL="1371600" lvl="2" indent="-457200" algn="l">
              <a:spcBef>
                <a:spcPts val="1200"/>
              </a:spcBef>
              <a:buSzPct val="75000"/>
              <a:buFont typeface="Arial" panose="020B0604020202020204" pitchFamily="34" charset="0"/>
              <a:buChar char="•"/>
              <a:defRPr sz="1800"/>
            </a:pPr>
            <a:r>
              <a:rPr lang="en-US" sz="3000" dirty="0"/>
              <a:t>detox</a:t>
            </a:r>
            <a:endParaRPr sz="3000" dirty="0"/>
          </a:p>
          <a:p>
            <a:pPr marL="304800" lvl="0" indent="-304800" algn="l">
              <a:spcBef>
                <a:spcPts val="2400"/>
              </a:spcBef>
              <a:buSzPct val="75000"/>
              <a:buFont typeface="Helvetica Neue"/>
              <a:buChar char="•"/>
              <a:defRPr sz="1800"/>
            </a:pPr>
            <a:r>
              <a:rPr lang="en-US" sz="3000" b="1" dirty="0"/>
              <a:t>Prior nonfatal overdose </a:t>
            </a:r>
          </a:p>
          <a:p>
            <a:pPr marL="304800" lvl="0" indent="-304800" algn="l">
              <a:spcBef>
                <a:spcPts val="2400"/>
              </a:spcBef>
              <a:buSzPct val="75000"/>
              <a:buFont typeface="Helvetica Neue"/>
              <a:buChar char="•"/>
              <a:defRPr sz="1800"/>
            </a:pPr>
            <a:r>
              <a:rPr lang="en-US" sz="3000" b="1" dirty="0"/>
              <a:t>High dose prescription </a:t>
            </a:r>
          </a:p>
          <a:p>
            <a:pPr marL="304800" lvl="0" indent="-304800" algn="l">
              <a:spcBef>
                <a:spcPts val="2400"/>
              </a:spcBef>
              <a:buSzPct val="75000"/>
              <a:buFont typeface="Helvetica Neue"/>
              <a:buChar char="•"/>
              <a:defRPr sz="1800"/>
            </a:pPr>
            <a:r>
              <a:rPr lang="en-US" sz="3000" b="1" dirty="0"/>
              <a:t>Using illicit opioids alone</a:t>
            </a:r>
          </a:p>
          <a:p>
            <a:pPr marL="304800" lvl="0" indent="-304800" algn="l">
              <a:spcBef>
                <a:spcPts val="2400"/>
              </a:spcBef>
              <a:buSzPct val="75000"/>
              <a:buFont typeface="Helvetica Neue"/>
              <a:buChar char="•"/>
              <a:defRPr sz="1800"/>
            </a:pPr>
            <a:endParaRPr sz="3000" b="1" dirty="0">
              <a:latin typeface="Calibri" panose="020F0502020204030204" pitchFamily="34" charset="0"/>
            </a:endParaRPr>
          </a:p>
        </p:txBody>
      </p:sp>
      <p:sp>
        <p:nvSpPr>
          <p:cNvPr id="190" name="Shape 190"/>
          <p:cNvSpPr/>
          <p:nvPr/>
        </p:nvSpPr>
        <p:spPr>
          <a:xfrm>
            <a:off x="6255973" y="2957507"/>
            <a:ext cx="6549860" cy="65575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304800" lvl="0" indent="-304800" algn="l">
              <a:spcBef>
                <a:spcPts val="4200"/>
              </a:spcBef>
              <a:buSzPct val="75000"/>
              <a:buFont typeface="Helvetica Neue"/>
              <a:buChar char="•"/>
              <a:defRPr sz="1800"/>
            </a:pPr>
            <a:r>
              <a:rPr sz="3000" b="1" dirty="0"/>
              <a:t>Mixing of </a:t>
            </a:r>
            <a:r>
              <a:rPr lang="en-US" sz="3000" b="1" dirty="0"/>
              <a:t>prescription/illicit </a:t>
            </a:r>
            <a:r>
              <a:rPr sz="3000" b="1" dirty="0"/>
              <a:t>opioids</a:t>
            </a:r>
          </a:p>
          <a:p>
            <a:pPr marL="1219200" lvl="2" indent="-304800" algn="l">
              <a:buSzPct val="75000"/>
              <a:buFont typeface="Helvetica Neue"/>
              <a:buChar char="•"/>
              <a:defRPr sz="1800"/>
            </a:pPr>
            <a:r>
              <a:rPr lang="en-US" sz="3000" dirty="0"/>
              <a:t>with benzodiazepines (i.e. Xanax)</a:t>
            </a:r>
            <a:endParaRPr sz="3000" dirty="0"/>
          </a:p>
          <a:p>
            <a:pPr marL="1219200" lvl="2" indent="-304800" algn="l">
              <a:buSzPct val="75000"/>
              <a:buFont typeface="Helvetica Neue"/>
              <a:buChar char="•"/>
              <a:defRPr sz="1800"/>
            </a:pPr>
            <a:r>
              <a:rPr sz="3000" dirty="0"/>
              <a:t>with alcohol</a:t>
            </a:r>
          </a:p>
          <a:p>
            <a:pPr marL="1219200" lvl="2" indent="-304800" algn="l">
              <a:buSzPct val="75000"/>
              <a:buFont typeface="Helvetica Neue"/>
              <a:buChar char="•"/>
              <a:defRPr sz="1800"/>
            </a:pPr>
            <a:r>
              <a:rPr sz="3000" dirty="0"/>
              <a:t>with </a:t>
            </a:r>
            <a:r>
              <a:rPr lang="en-US" sz="3000" dirty="0"/>
              <a:t>cocaine (or other uppers)</a:t>
            </a:r>
            <a:endParaRPr sz="3000" dirty="0"/>
          </a:p>
          <a:p>
            <a:pPr marL="1219200" lvl="2" indent="-304800" algn="l">
              <a:buSzPct val="75000"/>
              <a:buFont typeface="Helvetica Neue"/>
              <a:buChar char="•"/>
              <a:defRPr sz="1800"/>
            </a:pPr>
            <a:r>
              <a:rPr sz="3000" dirty="0"/>
              <a:t>with </a:t>
            </a:r>
            <a:r>
              <a:rPr lang="en-US" sz="3000" dirty="0"/>
              <a:t>other </a:t>
            </a:r>
            <a:r>
              <a:rPr sz="3000" dirty="0"/>
              <a:t>substances</a:t>
            </a:r>
            <a:r>
              <a:rPr lang="en-US" sz="3000" dirty="0"/>
              <a:t> (i.e.</a:t>
            </a:r>
            <a:r>
              <a:rPr sz="3000" dirty="0"/>
              <a:t> fentanyl</a:t>
            </a:r>
            <a:r>
              <a:rPr lang="en-US" sz="3000" dirty="0"/>
              <a:t>)</a:t>
            </a:r>
            <a:endParaRPr sz="3000" dirty="0"/>
          </a:p>
          <a:p>
            <a:pPr marL="304800" lvl="0" indent="-304800" algn="l">
              <a:spcBef>
                <a:spcPts val="2400"/>
              </a:spcBef>
              <a:buSzPct val="75000"/>
              <a:buFont typeface="Helvetica Neue"/>
              <a:buChar char="•"/>
              <a:defRPr sz="1800"/>
            </a:pPr>
            <a:r>
              <a:rPr lang="en-US" sz="3000" b="1" dirty="0"/>
              <a:t>Compromised health conditions</a:t>
            </a:r>
            <a:endParaRPr sz="3000" b="1" dirty="0"/>
          </a:p>
          <a:p>
            <a:pPr marL="1219200" lvl="2" indent="-304800" algn="l">
              <a:buSzPct val="75000"/>
              <a:buFont typeface="Helvetica Neue"/>
              <a:buChar char="•"/>
              <a:defRPr sz="1800"/>
            </a:pPr>
            <a:r>
              <a:rPr sz="3000" dirty="0"/>
              <a:t>Hepatitis C</a:t>
            </a:r>
          </a:p>
          <a:p>
            <a:pPr marL="1219200" lvl="2" indent="-304800" algn="l">
              <a:buSzPct val="75000"/>
              <a:buFont typeface="Helvetica Neue"/>
              <a:buChar char="•"/>
              <a:defRPr sz="1800"/>
            </a:pPr>
            <a:r>
              <a:rPr sz="3000" dirty="0"/>
              <a:t>HIV/AIDS</a:t>
            </a:r>
          </a:p>
          <a:p>
            <a:pPr marL="1219200" lvl="2" indent="-304800" algn="l">
              <a:buSzPct val="75000"/>
              <a:buFont typeface="Helvetica Neue"/>
              <a:buChar char="•"/>
              <a:defRPr sz="1800"/>
            </a:pPr>
            <a:r>
              <a:rPr lang="en-US" sz="3000" dirty="0"/>
              <a:t>P</a:t>
            </a:r>
            <a:r>
              <a:rPr sz="3000" dirty="0"/>
              <a:t>neumonia</a:t>
            </a:r>
            <a:r>
              <a:rPr lang="en-US" sz="3000" dirty="0"/>
              <a:t>, flu or other acute illness</a:t>
            </a:r>
            <a:endParaRPr sz="3000" dirty="0"/>
          </a:p>
          <a:p>
            <a:pPr marL="1219200" lvl="2" indent="-304800" algn="l">
              <a:buSzPct val="75000"/>
              <a:buFont typeface="Helvetica Neue"/>
              <a:buChar char="•"/>
              <a:defRPr sz="1800"/>
            </a:pPr>
            <a:r>
              <a:rPr sz="3000" dirty="0"/>
              <a:t>sleep apnea</a:t>
            </a:r>
          </a:p>
          <a:p>
            <a:pPr marL="1219200" lvl="2" indent="-304800" algn="l">
              <a:buSzPct val="75000"/>
              <a:buFont typeface="Helvetica Neue"/>
              <a:buChar char="•"/>
              <a:defRPr sz="1800"/>
            </a:pPr>
            <a:r>
              <a:rPr sz="3000" dirty="0"/>
              <a:t>other liver or respiratory conditions </a:t>
            </a:r>
            <a:endParaRPr lang="en-US" sz="3000" dirty="0"/>
          </a:p>
        </p:txBody>
      </p:sp>
      <p:sp>
        <p:nvSpPr>
          <p:cNvPr id="2" name="TextBox 1">
            <a:extLst>
              <a:ext uri="{FF2B5EF4-FFF2-40B4-BE49-F238E27FC236}">
                <a16:creationId xmlns:a16="http://schemas.microsoft.com/office/drawing/2014/main" id="{DE5BC1AA-C38A-4CCB-A1D5-AAD8C750B9CF}"/>
              </a:ext>
            </a:extLst>
          </p:cNvPr>
          <p:cNvSpPr txBox="1"/>
          <p:nvPr/>
        </p:nvSpPr>
        <p:spPr>
          <a:xfrm>
            <a:off x="817927" y="1357408"/>
            <a:ext cx="12186873" cy="1354217"/>
          </a:xfrm>
          <a:prstGeom prst="rect">
            <a:avLst/>
          </a:prstGeom>
          <a:noFill/>
        </p:spPr>
        <p:txBody>
          <a:bodyPr wrap="square" rtlCol="0">
            <a:spAutoFit/>
          </a:bodyPr>
          <a:lstStyle/>
          <a:p>
            <a:pPr algn="ctr"/>
            <a:r>
              <a:rPr lang="en-US" sz="3200" dirty="0"/>
              <a:t>There is an increased likelihood of overdose when any of the following factors are present:</a:t>
            </a:r>
          </a:p>
          <a:p>
            <a:pPr algn="ctr"/>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1463040" y="975360"/>
            <a:ext cx="10241280" cy="2113280"/>
          </a:xfrm>
          <a:prstGeom prst="rect">
            <a:avLst/>
          </a:prstGeom>
        </p:spPr>
        <p:txBody>
          <a:bodyPr vert="horz" lIns="91440" tIns="45720" rIns="91440" bIns="45720" rtlCol="0" anchor="t">
            <a:normAutofit/>
          </a:bodyPr>
          <a:lstStyle/>
          <a:p>
            <a:pPr lvl="0" defTabSz="914400">
              <a:defRPr sz="1800">
                <a:solidFill>
                  <a:srgbClr val="000000"/>
                </a:solidFill>
              </a:defRPr>
            </a:pPr>
            <a:r>
              <a:rPr lang="en-US" sz="6200" kern="1200" baseline="0" dirty="0">
                <a:solidFill>
                  <a:schemeClr val="tx2"/>
                </a:solidFill>
                <a:latin typeface="+mj-lt"/>
                <a:ea typeface="+mj-ea"/>
                <a:cs typeface="+mj-cs"/>
              </a:rPr>
              <a:t>Naloxone (Narcan</a:t>
            </a:r>
            <a:r>
              <a:rPr lang="en-US" sz="6200" dirty="0"/>
              <a:t>)</a:t>
            </a:r>
            <a:endParaRPr lang="en-US" sz="6200" kern="1200" baseline="0" dirty="0">
              <a:solidFill>
                <a:schemeClr val="tx2"/>
              </a:solidFill>
              <a:latin typeface="+mj-lt"/>
              <a:ea typeface="+mj-ea"/>
              <a:cs typeface="+mj-cs"/>
            </a:endParaRPr>
          </a:p>
        </p:txBody>
      </p:sp>
      <p:graphicFrame>
        <p:nvGraphicFramePr>
          <p:cNvPr id="208" name="Shape 200">
            <a:extLst>
              <a:ext uri="{FF2B5EF4-FFF2-40B4-BE49-F238E27FC236}">
                <a16:creationId xmlns:a16="http://schemas.microsoft.com/office/drawing/2014/main" id="{3CF4F66C-2C44-44C9-A7BF-61C7EB76243C}"/>
              </a:ext>
            </a:extLst>
          </p:cNvPr>
          <p:cNvGraphicFramePr/>
          <p:nvPr>
            <p:extLst>
              <p:ext uri="{D42A27DB-BD31-4B8C-83A1-F6EECF244321}">
                <p14:modId xmlns:p14="http://schemas.microsoft.com/office/powerpoint/2010/main" val="3473166098"/>
              </p:ext>
            </p:extLst>
          </p:nvPr>
        </p:nvGraphicFramePr>
        <p:xfrm>
          <a:off x="1463040" y="2259106"/>
          <a:ext cx="10241280" cy="6519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BCBCDEDA-CCBE-45FA-91B5-D23C376539AE}"/>
              </a:ext>
            </a:extLst>
          </p:cNvPr>
          <p:cNvSpPr/>
          <p:nvPr/>
        </p:nvSpPr>
        <p:spPr>
          <a:xfrm>
            <a:off x="1957137" y="2454442"/>
            <a:ext cx="465221" cy="288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B79234C-980F-469F-9EFF-ED92C006867D}"/>
              </a:ext>
            </a:extLst>
          </p:cNvPr>
          <p:cNvSpPr/>
          <p:nvPr/>
        </p:nvSpPr>
        <p:spPr>
          <a:xfrm>
            <a:off x="1957137" y="3348144"/>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747B39C-9146-43FD-83AE-9A3DDDB6B015}"/>
              </a:ext>
            </a:extLst>
          </p:cNvPr>
          <p:cNvSpPr/>
          <p:nvPr/>
        </p:nvSpPr>
        <p:spPr>
          <a:xfrm>
            <a:off x="1957137" y="4026946"/>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AF5077A-A9E0-43AA-9727-559A4E7F9422}"/>
              </a:ext>
            </a:extLst>
          </p:cNvPr>
          <p:cNvSpPr/>
          <p:nvPr/>
        </p:nvSpPr>
        <p:spPr>
          <a:xfrm>
            <a:off x="1957137" y="4902278"/>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F0578CE-3045-444E-8D32-0AD59B2B7DE6}"/>
              </a:ext>
            </a:extLst>
          </p:cNvPr>
          <p:cNvSpPr/>
          <p:nvPr/>
        </p:nvSpPr>
        <p:spPr>
          <a:xfrm>
            <a:off x="1957136" y="5976721"/>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071F2D1-1EE2-4535-8173-EA0F4E09E75E}"/>
              </a:ext>
            </a:extLst>
          </p:cNvPr>
          <p:cNvSpPr/>
          <p:nvPr/>
        </p:nvSpPr>
        <p:spPr>
          <a:xfrm>
            <a:off x="1957136" y="7071875"/>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xfrm>
            <a:off x="1072324" y="592056"/>
            <a:ext cx="11861800" cy="757382"/>
          </a:xfrm>
          <a:prstGeom prst="rect">
            <a:avLst/>
          </a:prstGeom>
        </p:spPr>
        <p:txBody>
          <a:bodyPr>
            <a:noAutofit/>
          </a:bodyPr>
          <a:lstStyle/>
          <a:p>
            <a:pPr lvl="0">
              <a:defRPr sz="1800">
                <a:solidFill>
                  <a:srgbClr val="000000"/>
                </a:solidFill>
              </a:defRPr>
            </a:pPr>
            <a:r>
              <a:rPr sz="6200" dirty="0">
                <a:solidFill>
                  <a:schemeClr val="accent3">
                    <a:lumMod val="50000"/>
                  </a:schemeClr>
                </a:solidFill>
              </a:rPr>
              <a:t>Naloxone</a:t>
            </a:r>
          </a:p>
        </p:txBody>
      </p:sp>
      <p:sp>
        <p:nvSpPr>
          <p:cNvPr id="208" name="Shape 208"/>
          <p:cNvSpPr>
            <a:spLocks noGrp="1"/>
          </p:cNvSpPr>
          <p:nvPr>
            <p:ph type="body" idx="1"/>
          </p:nvPr>
        </p:nvSpPr>
        <p:spPr>
          <a:xfrm>
            <a:off x="914400" y="1990165"/>
            <a:ext cx="6257364" cy="7476179"/>
          </a:xfrm>
          <a:prstGeom prst="rect">
            <a:avLst/>
          </a:prstGeom>
        </p:spPr>
        <p:txBody>
          <a:bodyPr>
            <a:noAutofit/>
          </a:bodyPr>
          <a:lstStyle/>
          <a:p>
            <a:pPr marL="330200" lvl="0" indent="-330200">
              <a:spcBef>
                <a:spcPts val="2400"/>
              </a:spcBef>
              <a:buSzPct val="75000"/>
              <a:defRPr sz="1800"/>
            </a:pPr>
            <a:r>
              <a:rPr sz="2800" dirty="0"/>
              <a:t>Naloxone works by “pushing” opioids off their receptors.</a:t>
            </a:r>
          </a:p>
          <a:p>
            <a:pPr marL="330200" lvl="0" indent="-330200">
              <a:spcBef>
                <a:spcPts val="2400"/>
              </a:spcBef>
              <a:buSzPct val="75000"/>
              <a:defRPr sz="1800"/>
            </a:pPr>
            <a:r>
              <a:rPr sz="2800" dirty="0"/>
              <a:t>It then binds to the opioid receptors and blocks opioids from binding.</a:t>
            </a:r>
          </a:p>
          <a:p>
            <a:pPr marL="330200" lvl="0" indent="-330200">
              <a:spcBef>
                <a:spcPts val="2400"/>
              </a:spcBef>
              <a:buSzPct val="75000"/>
              <a:defRPr sz="1800"/>
            </a:pPr>
            <a:r>
              <a:rPr sz="2800" dirty="0"/>
              <a:t>This rapid removal of opioids from receptors can </a:t>
            </a:r>
            <a:r>
              <a:rPr sz="2800" b="1" dirty="0"/>
              <a:t>cause symptoms of withdrawal</a:t>
            </a:r>
            <a:r>
              <a:rPr sz="2800" dirty="0"/>
              <a:t>, although the severity varies from person to person.</a:t>
            </a:r>
          </a:p>
          <a:p>
            <a:pPr marL="330200" lvl="0" indent="-330200">
              <a:spcBef>
                <a:spcPts val="2400"/>
              </a:spcBef>
              <a:buSzPct val="75000"/>
              <a:defRPr sz="1800"/>
            </a:pPr>
            <a:r>
              <a:rPr sz="2800" dirty="0"/>
              <a:t>The opioids have </a:t>
            </a:r>
            <a:r>
              <a:rPr sz="2800" b="1" dirty="0"/>
              <a:t>NOT</a:t>
            </a:r>
            <a:r>
              <a:rPr sz="2800" dirty="0"/>
              <a:t> been removed from the body </a:t>
            </a:r>
            <a:r>
              <a:rPr lang="en-US" sz="2800" dirty="0"/>
              <a:t>and </a:t>
            </a:r>
            <a:r>
              <a:rPr sz="2800" dirty="0"/>
              <a:t>re-attach as </a:t>
            </a:r>
            <a:r>
              <a:rPr lang="en-US" sz="2800" dirty="0"/>
              <a:t>the naloxone </a:t>
            </a:r>
            <a:r>
              <a:rPr sz="2800" dirty="0"/>
              <a:t>wears off in 30-90 minutes.</a:t>
            </a:r>
          </a:p>
        </p:txBody>
      </p:sp>
      <p:pic>
        <p:nvPicPr>
          <p:cNvPr id="210" name="illustrations.002.png"/>
          <p:cNvPicPr/>
          <p:nvPr/>
        </p:nvPicPr>
        <p:blipFill>
          <a:blip r:embed="rId3"/>
          <a:stretch>
            <a:fillRect/>
          </a:stretch>
        </p:blipFill>
        <p:spPr>
          <a:xfrm>
            <a:off x="7171764" y="2442633"/>
            <a:ext cx="5762360" cy="4513979"/>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DB14E3-66B8-4310-B736-C421B2ACBE9D}"/>
              </a:ext>
            </a:extLst>
          </p:cNvPr>
          <p:cNvSpPr>
            <a:spLocks noGrp="1"/>
          </p:cNvSpPr>
          <p:nvPr>
            <p:ph type="title"/>
          </p:nvPr>
        </p:nvSpPr>
        <p:spPr/>
        <p:txBody>
          <a:bodyPr>
            <a:normAutofit/>
          </a:bodyPr>
          <a:lstStyle/>
          <a:p>
            <a:r>
              <a:rPr lang="en-US" sz="6000" dirty="0"/>
              <a:t>Storing Naloxone</a:t>
            </a:r>
          </a:p>
        </p:txBody>
      </p:sp>
      <p:sp>
        <p:nvSpPr>
          <p:cNvPr id="5" name="Content Placeholder 4">
            <a:extLst>
              <a:ext uri="{FF2B5EF4-FFF2-40B4-BE49-F238E27FC236}">
                <a16:creationId xmlns:a16="http://schemas.microsoft.com/office/drawing/2014/main" id="{19D909B7-0EA4-442D-873C-D2D2ABC57CBF}"/>
              </a:ext>
            </a:extLst>
          </p:cNvPr>
          <p:cNvSpPr>
            <a:spLocks noGrp="1"/>
          </p:cNvSpPr>
          <p:nvPr>
            <p:ph idx="1"/>
          </p:nvPr>
        </p:nvSpPr>
        <p:spPr>
          <a:xfrm>
            <a:off x="1463040" y="2627746"/>
            <a:ext cx="10241280" cy="6150494"/>
          </a:xfrm>
        </p:spPr>
        <p:txBody>
          <a:bodyPr>
            <a:noAutofit/>
          </a:bodyPr>
          <a:lstStyle/>
          <a:p>
            <a:pPr>
              <a:spcBef>
                <a:spcPts val="1800"/>
              </a:spcBef>
            </a:pPr>
            <a:r>
              <a:rPr lang="en-US" sz="3600" dirty="0"/>
              <a:t>All naloxone products have an expiration </a:t>
            </a:r>
            <a:r>
              <a:rPr lang="en-US" sz="3600" dirty="0">
                <a:solidFill>
                  <a:srgbClr val="0070C0"/>
                </a:solidFill>
              </a:rPr>
              <a:t>HOWEVER – any naloxone is better than no naloxone. </a:t>
            </a:r>
          </a:p>
          <a:p>
            <a:pPr lvl="0">
              <a:spcBef>
                <a:spcPts val="1800"/>
              </a:spcBef>
              <a:defRPr sz="1800"/>
            </a:pPr>
            <a:r>
              <a:rPr lang="en-US" sz="3600" dirty="0"/>
              <a:t>Naloxone should be stored out of direct light. </a:t>
            </a:r>
          </a:p>
          <a:p>
            <a:pPr lvl="0">
              <a:spcBef>
                <a:spcPts val="1800"/>
              </a:spcBef>
              <a:defRPr sz="1800"/>
            </a:pPr>
            <a:r>
              <a:rPr lang="en-US" sz="3600" dirty="0"/>
              <a:t>Naloxone prefers to be kept at room temperature (59-86°F or 15-30°C). It should not be stored in a refrigerator or a vehicle glove box or trunk. </a:t>
            </a:r>
          </a:p>
          <a:p>
            <a:pPr lvl="0">
              <a:spcBef>
                <a:spcPts val="1800"/>
              </a:spcBef>
              <a:defRPr sz="1800"/>
            </a:pPr>
            <a:r>
              <a:rPr lang="en-US" sz="3600" dirty="0"/>
              <a:t>If naloxone is stored improperly, it loses some effectiveness. It does not become harmful if administered. </a:t>
            </a:r>
          </a:p>
          <a:p>
            <a:endParaRPr lang="en-US" sz="3600" dirty="0"/>
          </a:p>
        </p:txBody>
      </p:sp>
    </p:spTree>
    <p:extLst>
      <p:ext uri="{BB962C8B-B14F-4D97-AF65-F5344CB8AC3E}">
        <p14:creationId xmlns:p14="http://schemas.microsoft.com/office/powerpoint/2010/main" val="169917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8" y="2106211"/>
            <a:ext cx="6609531" cy="5473452"/>
          </a:xfrm>
        </p:spPr>
        <p:txBody>
          <a:bodyPr vert="horz" lIns="91440" tIns="45720" rIns="91440" bIns="45720" rtlCol="0" anchor="ctr">
            <a:normAutofit/>
          </a:bodyPr>
          <a:lstStyle/>
          <a:p>
            <a:pPr algn="r" defTabSz="914400"/>
            <a:r>
              <a:rPr lang="en-US" sz="8200" cap="all" dirty="0"/>
              <a:t>Overdose Assessment and Response</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40450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F80D-1922-403D-8022-A88757DE485A}"/>
              </a:ext>
            </a:extLst>
          </p:cNvPr>
          <p:cNvSpPr>
            <a:spLocks noGrp="1"/>
          </p:cNvSpPr>
          <p:nvPr>
            <p:ph type="title"/>
          </p:nvPr>
        </p:nvSpPr>
        <p:spPr>
          <a:xfrm>
            <a:off x="686364" y="975360"/>
            <a:ext cx="11632071" cy="2113280"/>
          </a:xfrm>
          <a:noFill/>
        </p:spPr>
        <p:txBody>
          <a:bodyPr>
            <a:normAutofit/>
          </a:bodyPr>
          <a:lstStyle/>
          <a:p>
            <a:pPr algn="ctr"/>
            <a:r>
              <a:rPr lang="en-US" sz="6258"/>
              <a:t>Fatal Overdose is Preventable</a:t>
            </a:r>
          </a:p>
        </p:txBody>
      </p:sp>
      <p:graphicFrame>
        <p:nvGraphicFramePr>
          <p:cNvPr id="5" name="Content Placeholder 2">
            <a:extLst>
              <a:ext uri="{FF2B5EF4-FFF2-40B4-BE49-F238E27FC236}">
                <a16:creationId xmlns:a16="http://schemas.microsoft.com/office/drawing/2014/main" id="{00F17449-3103-49EA-B2C5-E73A975161D1}"/>
              </a:ext>
            </a:extLst>
          </p:cNvPr>
          <p:cNvGraphicFramePr>
            <a:graphicFrameLocks noGrp="1"/>
          </p:cNvGraphicFramePr>
          <p:nvPr>
            <p:ph idx="1"/>
            <p:extLst>
              <p:ext uri="{D42A27DB-BD31-4B8C-83A1-F6EECF244321}">
                <p14:modId xmlns:p14="http://schemas.microsoft.com/office/powerpoint/2010/main" val="3484461889"/>
              </p:ext>
            </p:extLst>
          </p:nvPr>
        </p:nvGraphicFramePr>
        <p:xfrm>
          <a:off x="1197836" y="3251200"/>
          <a:ext cx="10609127" cy="5093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9D5EE496-CF2C-4FA3-ACB3-0039A6C9BF9C}"/>
              </a:ext>
            </a:extLst>
          </p:cNvPr>
          <p:cNvSpPr/>
          <p:nvPr/>
        </p:nvSpPr>
        <p:spPr>
          <a:xfrm>
            <a:off x="5201920" y="8771068"/>
            <a:ext cx="6502400" cy="646331"/>
          </a:xfrm>
          <a:prstGeom prst="rect">
            <a:avLst/>
          </a:prstGeom>
        </p:spPr>
        <p:txBody>
          <a:bodyPr>
            <a:spAutoFit/>
          </a:bodyPr>
          <a:lstStyle/>
          <a:p>
            <a:pPr>
              <a:spcAft>
                <a:spcPts val="600"/>
              </a:spcAft>
            </a:pPr>
            <a:r>
              <a:rPr lang="en-US" sz="1800">
                <a:hlinkClick r:id="rId8">
                  <a:extLst>
                    <a:ext uri="{A12FA001-AC4F-418D-AE19-62706E023703}">
                      <ahyp:hlinkClr xmlns:ahyp="http://schemas.microsoft.com/office/drawing/2018/hyperlinkcolor" val="tx"/>
                    </a:ext>
                  </a:extLst>
                </a:hlinkClick>
              </a:rPr>
              <a:t>https://www.hhs.gov/surgeongeneral/priorities/opioids-and-addiction/naloxone-advisory/index.html</a:t>
            </a:r>
            <a:endParaRPr lang="en-US" sz="1800"/>
          </a:p>
        </p:txBody>
      </p:sp>
    </p:spTree>
    <p:extLst>
      <p:ext uri="{BB962C8B-B14F-4D97-AF65-F5344CB8AC3E}">
        <p14:creationId xmlns:p14="http://schemas.microsoft.com/office/powerpoint/2010/main" val="145107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8FF8-E7DF-4FB0-8E06-A379B5995A0E}"/>
              </a:ext>
            </a:extLst>
          </p:cNvPr>
          <p:cNvSpPr>
            <a:spLocks noGrp="1"/>
          </p:cNvSpPr>
          <p:nvPr>
            <p:ph type="title"/>
          </p:nvPr>
        </p:nvSpPr>
        <p:spPr/>
        <p:txBody>
          <a:bodyPr>
            <a:normAutofit/>
          </a:bodyPr>
          <a:lstStyle/>
          <a:p>
            <a:r>
              <a:rPr lang="en-US" sz="6258"/>
              <a:t>Overdose Response</a:t>
            </a:r>
          </a:p>
        </p:txBody>
      </p:sp>
      <p:graphicFrame>
        <p:nvGraphicFramePr>
          <p:cNvPr id="5" name="Content Placeholder 2">
            <a:extLst>
              <a:ext uri="{FF2B5EF4-FFF2-40B4-BE49-F238E27FC236}">
                <a16:creationId xmlns:a16="http://schemas.microsoft.com/office/drawing/2014/main" id="{E9A7F474-65EE-4559-9DCA-2B32A37848D2}"/>
              </a:ext>
            </a:extLst>
          </p:cNvPr>
          <p:cNvGraphicFramePr>
            <a:graphicFrameLocks noGrp="1"/>
          </p:cNvGraphicFramePr>
          <p:nvPr>
            <p:ph idx="1"/>
            <p:extLst>
              <p:ext uri="{D42A27DB-BD31-4B8C-83A1-F6EECF244321}">
                <p14:modId xmlns:p14="http://schemas.microsoft.com/office/powerpoint/2010/main" val="385212790"/>
              </p:ext>
            </p:extLst>
          </p:nvPr>
        </p:nvGraphicFramePr>
        <p:xfrm>
          <a:off x="1463040" y="2492188"/>
          <a:ext cx="10241280" cy="677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41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cap="all" dirty="0"/>
              <a:t>Opioids and Overdose Nationwide</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013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2784-28C5-4D8E-8082-62DFAF6D206E}"/>
              </a:ext>
            </a:extLst>
          </p:cNvPr>
          <p:cNvSpPr>
            <a:spLocks noGrp="1"/>
          </p:cNvSpPr>
          <p:nvPr>
            <p:ph type="title"/>
          </p:nvPr>
        </p:nvSpPr>
        <p:spPr/>
        <p:txBody>
          <a:bodyPr>
            <a:normAutofit/>
          </a:bodyPr>
          <a:lstStyle/>
          <a:p>
            <a:r>
              <a:rPr lang="en-US" sz="6200" dirty="0"/>
              <a:t>Evaluate for an Overdose</a:t>
            </a:r>
          </a:p>
        </p:txBody>
      </p:sp>
      <p:pic>
        <p:nvPicPr>
          <p:cNvPr id="6" name="Content Placeholder 5">
            <a:extLst>
              <a:ext uri="{FF2B5EF4-FFF2-40B4-BE49-F238E27FC236}">
                <a16:creationId xmlns:a16="http://schemas.microsoft.com/office/drawing/2014/main" id="{460E00E2-1934-4AAA-8E3D-13C938A3ABB9}"/>
              </a:ext>
            </a:extLst>
          </p:cNvPr>
          <p:cNvPicPr>
            <a:picLocks noGrp="1" noChangeAspect="1"/>
          </p:cNvPicPr>
          <p:nvPr>
            <p:ph idx="1"/>
          </p:nvPr>
        </p:nvPicPr>
        <p:blipFill>
          <a:blip r:embed="rId3"/>
          <a:stretch>
            <a:fillRect/>
          </a:stretch>
        </p:blipFill>
        <p:spPr>
          <a:xfrm>
            <a:off x="1177272" y="2177774"/>
            <a:ext cx="10299111" cy="7575826"/>
          </a:xfrm>
          <a:prstGeom prst="rect">
            <a:avLst/>
          </a:prstGeom>
        </p:spPr>
      </p:pic>
      <p:graphicFrame>
        <p:nvGraphicFramePr>
          <p:cNvPr id="7" name="Table 6">
            <a:extLst>
              <a:ext uri="{FF2B5EF4-FFF2-40B4-BE49-F238E27FC236}">
                <a16:creationId xmlns:a16="http://schemas.microsoft.com/office/drawing/2014/main" id="{ABB04F43-0E80-472F-B60B-87402D2F85CE}"/>
              </a:ext>
            </a:extLst>
          </p:cNvPr>
          <p:cNvGraphicFramePr>
            <a:graphicFrameLocks noGrp="1"/>
          </p:cNvGraphicFramePr>
          <p:nvPr>
            <p:extLst>
              <p:ext uri="{D42A27DB-BD31-4B8C-83A1-F6EECF244321}">
                <p14:modId xmlns:p14="http://schemas.microsoft.com/office/powerpoint/2010/main" val="4125873638"/>
              </p:ext>
            </p:extLst>
          </p:nvPr>
        </p:nvGraphicFramePr>
        <p:xfrm>
          <a:off x="1033670" y="4859572"/>
          <a:ext cx="11187044" cy="4191180"/>
        </p:xfrm>
        <a:graphic>
          <a:graphicData uri="http://schemas.openxmlformats.org/drawingml/2006/table">
            <a:tbl>
              <a:tblPr firstRow="1" bandRow="1">
                <a:tableStyleId>{5940675A-B579-460E-94D1-54222C63F5DA}</a:tableStyleId>
              </a:tblPr>
              <a:tblGrid>
                <a:gridCol w="5593522">
                  <a:extLst>
                    <a:ext uri="{9D8B030D-6E8A-4147-A177-3AD203B41FA5}">
                      <a16:colId xmlns:a16="http://schemas.microsoft.com/office/drawing/2014/main" val="20000"/>
                    </a:ext>
                  </a:extLst>
                </a:gridCol>
                <a:gridCol w="5593522">
                  <a:extLst>
                    <a:ext uri="{9D8B030D-6E8A-4147-A177-3AD203B41FA5}">
                      <a16:colId xmlns:a16="http://schemas.microsoft.com/office/drawing/2014/main" val="20001"/>
                    </a:ext>
                  </a:extLst>
                </a:gridCol>
              </a:tblGrid>
              <a:tr h="1956864">
                <a:tc>
                  <a:txBody>
                    <a:bodyPr/>
                    <a:lstStyle/>
                    <a:p>
                      <a:pPr marL="0" marR="0" lvl="2" indent="0" algn="ctr" defTabSz="584200" eaLnBrk="1" fontAlgn="auto" latinLnBrk="0" hangingPunct="1">
                        <a:lnSpc>
                          <a:spcPct val="100000"/>
                        </a:lnSpc>
                        <a:spcBef>
                          <a:spcPts val="0"/>
                        </a:spcBef>
                        <a:spcAft>
                          <a:spcPts val="0"/>
                        </a:spcAft>
                        <a:buClrTx/>
                        <a:buSzTx/>
                        <a:buFontTx/>
                        <a:buNone/>
                        <a:tabLst/>
                        <a:defRPr/>
                      </a:pPr>
                      <a:r>
                        <a:rPr lang="en-US" sz="4000" dirty="0">
                          <a:latin typeface="+mn-lt"/>
                        </a:rPr>
                        <a:t>Can't be woken up </a:t>
                      </a:r>
                    </a:p>
                    <a:p>
                      <a:pPr marL="0" marR="0" lvl="2" indent="0" algn="ctr" defTabSz="584200" eaLnBrk="1" fontAlgn="auto" latinLnBrk="0" hangingPunct="1">
                        <a:lnSpc>
                          <a:spcPct val="100000"/>
                        </a:lnSpc>
                        <a:spcBef>
                          <a:spcPts val="0"/>
                        </a:spcBef>
                        <a:spcAft>
                          <a:spcPts val="0"/>
                        </a:spcAft>
                        <a:buClrTx/>
                        <a:buSzTx/>
                        <a:buFontTx/>
                        <a:buNone/>
                        <a:tabLst/>
                        <a:defRPr/>
                      </a:pPr>
                      <a:r>
                        <a:rPr lang="en-US" sz="3600" dirty="0">
                          <a:latin typeface="+mn-lt"/>
                        </a:rPr>
                        <a:t>(unresponsive)</a:t>
                      </a:r>
                    </a:p>
                  </a:txBody>
                  <a:tcPr/>
                </a:tc>
                <a:tc>
                  <a:txBody>
                    <a:bodyPr/>
                    <a:lstStyle/>
                    <a:p>
                      <a:pPr marL="0" marR="0" lvl="2" indent="0" algn="ctr" defTabSz="584200" eaLnBrk="1" fontAlgn="auto" latinLnBrk="0" hangingPunct="1">
                        <a:lnSpc>
                          <a:spcPct val="100000"/>
                        </a:lnSpc>
                        <a:spcBef>
                          <a:spcPts val="0"/>
                        </a:spcBef>
                        <a:spcAft>
                          <a:spcPts val="0"/>
                        </a:spcAft>
                        <a:buClrTx/>
                        <a:buSzTx/>
                        <a:buFontTx/>
                        <a:buNone/>
                        <a:tabLst/>
                        <a:defRPr/>
                      </a:pPr>
                      <a:r>
                        <a:rPr lang="en-US" sz="4000" dirty="0">
                          <a:latin typeface="+mn-lt"/>
                        </a:rPr>
                        <a:t>Pale/Ashen skin</a:t>
                      </a:r>
                    </a:p>
                    <a:p>
                      <a:pPr algn="ctr"/>
                      <a:endParaRPr lang="en-US" sz="4000" dirty="0">
                        <a:latin typeface="+mn-lt"/>
                      </a:endParaRPr>
                    </a:p>
                  </a:txBody>
                  <a:tcPr/>
                </a:tc>
                <a:extLst>
                  <a:ext uri="{0D108BD9-81ED-4DB2-BD59-A6C34878D82A}">
                    <a16:rowId xmlns:a16="http://schemas.microsoft.com/office/drawing/2014/main" val="10000"/>
                  </a:ext>
                </a:extLst>
              </a:tr>
              <a:tr h="2234316">
                <a:tc>
                  <a:txBody>
                    <a:bodyPr/>
                    <a:lstStyle/>
                    <a:p>
                      <a:pPr marL="0" marR="0" lvl="2" indent="0" algn="ctr" defTabSz="584200" eaLnBrk="1" fontAlgn="auto" latinLnBrk="0" hangingPunct="1">
                        <a:lnSpc>
                          <a:spcPct val="100000"/>
                        </a:lnSpc>
                        <a:spcBef>
                          <a:spcPts val="0"/>
                        </a:spcBef>
                        <a:spcAft>
                          <a:spcPts val="0"/>
                        </a:spcAft>
                        <a:buClrTx/>
                        <a:buSzTx/>
                        <a:buFontTx/>
                        <a:buNone/>
                        <a:tabLst/>
                        <a:defRPr/>
                      </a:pPr>
                      <a:r>
                        <a:rPr lang="en-US" sz="4000" dirty="0">
                          <a:latin typeface="+mn-lt"/>
                          <a:cs typeface="Calibri" panose="020F0502020204030204" pitchFamily="34" charset="0"/>
                        </a:rPr>
                        <a:t>Slow or no breathing </a:t>
                      </a:r>
                    </a:p>
                    <a:p>
                      <a:pPr marL="0" marR="0" lvl="2" indent="0" algn="ctr" defTabSz="584200" eaLnBrk="1" fontAlgn="auto" latinLnBrk="0" hangingPunct="1">
                        <a:lnSpc>
                          <a:spcPct val="100000"/>
                        </a:lnSpc>
                        <a:spcBef>
                          <a:spcPts val="0"/>
                        </a:spcBef>
                        <a:spcAft>
                          <a:spcPts val="0"/>
                        </a:spcAft>
                        <a:buClrTx/>
                        <a:buSzTx/>
                        <a:buFontTx/>
                        <a:buNone/>
                        <a:tabLst/>
                        <a:defRPr/>
                      </a:pPr>
                      <a:r>
                        <a:rPr lang="en-US" sz="3600" dirty="0">
                          <a:latin typeface="+mn-lt"/>
                          <a:cs typeface="Calibri" panose="020F0502020204030204" pitchFamily="34" charset="0"/>
                        </a:rPr>
                        <a:t>(may sound like snoring)</a:t>
                      </a:r>
                    </a:p>
                  </a:txBody>
                  <a:tcPr/>
                </a:tc>
                <a:tc>
                  <a:txBody>
                    <a:bodyPr/>
                    <a:lstStyle/>
                    <a:p>
                      <a:pPr marL="0" marR="0" lvl="2" indent="0" algn="ctr" defTabSz="584200" eaLnBrk="1" fontAlgn="auto" latinLnBrk="0" hangingPunct="1">
                        <a:lnSpc>
                          <a:spcPct val="100000"/>
                        </a:lnSpc>
                        <a:spcBef>
                          <a:spcPts val="0"/>
                        </a:spcBef>
                        <a:spcAft>
                          <a:spcPts val="0"/>
                        </a:spcAft>
                        <a:buClrTx/>
                        <a:buSzTx/>
                        <a:buFontTx/>
                        <a:buNone/>
                        <a:tabLst/>
                        <a:defRPr/>
                      </a:pPr>
                      <a:r>
                        <a:rPr lang="en-US" sz="4000" dirty="0">
                          <a:latin typeface="+mn-lt"/>
                        </a:rPr>
                        <a:t>Fingernails or lips turning blue</a:t>
                      </a:r>
                    </a:p>
                    <a:p>
                      <a:pPr algn="ctr"/>
                      <a:endParaRPr lang="en-US" sz="4000" dirty="0">
                        <a:latin typeface="+mn-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934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998D-AAED-439F-B85A-4A16AA9FEA94}"/>
              </a:ext>
            </a:extLst>
          </p:cNvPr>
          <p:cNvSpPr>
            <a:spLocks noGrp="1"/>
          </p:cNvSpPr>
          <p:nvPr>
            <p:ph type="title"/>
          </p:nvPr>
        </p:nvSpPr>
        <p:spPr>
          <a:xfrm>
            <a:off x="836506" y="1518338"/>
            <a:ext cx="4202302" cy="6006354"/>
          </a:xfrm>
        </p:spPr>
        <p:txBody>
          <a:bodyPr anchor="ctr">
            <a:normAutofit/>
          </a:bodyPr>
          <a:lstStyle/>
          <a:p>
            <a:pPr algn="ctr"/>
            <a:r>
              <a:rPr lang="en-US" sz="6200" dirty="0"/>
              <a:t>CALL 911*</a:t>
            </a:r>
          </a:p>
        </p:txBody>
      </p:sp>
      <p:graphicFrame>
        <p:nvGraphicFramePr>
          <p:cNvPr id="5" name="Content Placeholder 2">
            <a:extLst>
              <a:ext uri="{FF2B5EF4-FFF2-40B4-BE49-F238E27FC236}">
                <a16:creationId xmlns:a16="http://schemas.microsoft.com/office/drawing/2014/main" id="{A2E685E4-A4D3-4402-A6F4-129E645B4889}"/>
              </a:ext>
            </a:extLst>
          </p:cNvPr>
          <p:cNvGraphicFramePr>
            <a:graphicFrameLocks noGrp="1"/>
          </p:cNvGraphicFramePr>
          <p:nvPr>
            <p:ph idx="1"/>
            <p:extLst>
              <p:ext uri="{D42A27DB-BD31-4B8C-83A1-F6EECF244321}">
                <p14:modId xmlns:p14="http://schemas.microsoft.com/office/powerpoint/2010/main" val="81663865"/>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854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998D-AAED-439F-B85A-4A16AA9FEA94}"/>
              </a:ext>
            </a:extLst>
          </p:cNvPr>
          <p:cNvSpPr>
            <a:spLocks noGrp="1"/>
          </p:cNvSpPr>
          <p:nvPr>
            <p:ph type="title"/>
          </p:nvPr>
        </p:nvSpPr>
        <p:spPr>
          <a:xfrm>
            <a:off x="682751" y="909801"/>
            <a:ext cx="4081753" cy="7932928"/>
          </a:xfrm>
        </p:spPr>
        <p:txBody>
          <a:bodyPr anchor="ctr">
            <a:normAutofit/>
          </a:bodyPr>
          <a:lstStyle/>
          <a:p>
            <a:pPr algn="ctr"/>
            <a:r>
              <a:rPr lang="en-US" sz="6200" dirty="0"/>
              <a:t>Administer naloxone*</a:t>
            </a:r>
          </a:p>
        </p:txBody>
      </p:sp>
      <p:graphicFrame>
        <p:nvGraphicFramePr>
          <p:cNvPr id="5" name="Content Placeholder 2">
            <a:extLst>
              <a:ext uri="{FF2B5EF4-FFF2-40B4-BE49-F238E27FC236}">
                <a16:creationId xmlns:a16="http://schemas.microsoft.com/office/drawing/2014/main" id="{86F97412-7BDE-492B-87B9-03EE658F0385}"/>
              </a:ext>
            </a:extLst>
          </p:cNvPr>
          <p:cNvGraphicFramePr>
            <a:graphicFrameLocks noGrp="1"/>
          </p:cNvGraphicFramePr>
          <p:nvPr>
            <p:ph idx="1"/>
            <p:extLst>
              <p:ext uri="{D42A27DB-BD31-4B8C-83A1-F6EECF244321}">
                <p14:modId xmlns:p14="http://schemas.microsoft.com/office/powerpoint/2010/main" val="2780821057"/>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066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200" dirty="0">
                <a:ea typeface="Arial" charset="0"/>
                <a:cs typeface="Arial" charset="0"/>
              </a:rPr>
              <a:t>NARCAN Nasal Spray</a:t>
            </a:r>
          </a:p>
        </p:txBody>
      </p:sp>
      <p:sp>
        <p:nvSpPr>
          <p:cNvPr id="3" name="Content Placeholder 2"/>
          <p:cNvSpPr>
            <a:spLocks noGrp="1"/>
          </p:cNvSpPr>
          <p:nvPr>
            <p:ph idx="1"/>
          </p:nvPr>
        </p:nvSpPr>
        <p:spPr>
          <a:xfrm>
            <a:off x="894080" y="2687832"/>
            <a:ext cx="11216640" cy="4641427"/>
          </a:xfrm>
        </p:spPr>
        <p:txBody>
          <a:bodyPr/>
          <a:lstStyle/>
          <a:p>
            <a:pPr marL="1025525" indent="-546100"/>
            <a:r>
              <a:rPr lang="en-US" sz="3000" dirty="0">
                <a:ea typeface="Arial" charset="0"/>
                <a:cs typeface="Arial" charset="0"/>
              </a:rPr>
              <a:t>Remove the device from the package.  Hold with thumb on the bottom of the plunger with your first and middle fingers on either side of the nozzle. </a:t>
            </a:r>
          </a:p>
          <a:p>
            <a:pPr marL="1025525" indent="-546100"/>
            <a:r>
              <a:rPr lang="en-US" sz="3000" dirty="0">
                <a:ea typeface="Arial" charset="0"/>
                <a:cs typeface="Arial" charset="0"/>
              </a:rPr>
              <a:t>Tilt the person’s head back and provide support to the neck then insert the tip of the nozzle into nostril until your fingers are against the person’s nose. </a:t>
            </a:r>
          </a:p>
          <a:p>
            <a:pPr marL="1025525" indent="-546100"/>
            <a:r>
              <a:rPr lang="en-US" sz="3000" dirty="0">
                <a:ea typeface="Arial" charset="0"/>
                <a:cs typeface="Arial" charset="0"/>
              </a:rPr>
              <a:t>Press the plunger firmly to give the dose. </a:t>
            </a:r>
          </a:p>
          <a:p>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586" y="6939860"/>
            <a:ext cx="4297628" cy="2406671"/>
          </a:xfrm>
          <a:prstGeom prst="rect">
            <a:avLst/>
          </a:prstGeom>
        </p:spPr>
      </p:pic>
    </p:spTree>
    <p:extLst>
      <p:ext uri="{BB962C8B-B14F-4D97-AF65-F5344CB8AC3E}">
        <p14:creationId xmlns:p14="http://schemas.microsoft.com/office/powerpoint/2010/main" val="124185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200" dirty="0">
                <a:ea typeface="Arial" charset="0"/>
                <a:cs typeface="Arial" charset="0"/>
              </a:rPr>
              <a:t>IM Naloxone</a:t>
            </a:r>
          </a:p>
        </p:txBody>
      </p:sp>
      <p:sp>
        <p:nvSpPr>
          <p:cNvPr id="3" name="Content Placeholder 2"/>
          <p:cNvSpPr>
            <a:spLocks noGrp="1"/>
          </p:cNvSpPr>
          <p:nvPr>
            <p:ph idx="1"/>
          </p:nvPr>
        </p:nvSpPr>
        <p:spPr>
          <a:xfrm>
            <a:off x="1463040" y="2447436"/>
            <a:ext cx="10241280" cy="5495530"/>
          </a:xfrm>
        </p:spPr>
        <p:txBody>
          <a:bodyPr/>
          <a:lstStyle/>
          <a:p>
            <a:pPr marL="555431" lvl="2">
              <a:defRPr sz="1800"/>
            </a:pPr>
            <a:r>
              <a:rPr lang="en-US" sz="3000" dirty="0">
                <a:ea typeface="Arial" charset="0"/>
                <a:cs typeface="Arial" charset="0"/>
              </a:rPr>
              <a:t>Remove cap from naloxone vial and syringe</a:t>
            </a:r>
          </a:p>
          <a:p>
            <a:pPr marL="555431" lvl="2">
              <a:spcBef>
                <a:spcPts val="1800"/>
              </a:spcBef>
              <a:defRPr sz="1800"/>
            </a:pPr>
            <a:r>
              <a:rPr lang="en-US" sz="3000" dirty="0">
                <a:ea typeface="Arial" charset="0"/>
                <a:cs typeface="Arial" charset="0"/>
              </a:rPr>
              <a:t>Insert needle through rubber plug</a:t>
            </a:r>
          </a:p>
          <a:p>
            <a:pPr marL="555431" lvl="2">
              <a:spcBef>
                <a:spcPts val="1800"/>
              </a:spcBef>
              <a:defRPr sz="1800"/>
            </a:pPr>
            <a:r>
              <a:rPr lang="en-US" sz="3000" dirty="0">
                <a:ea typeface="Arial" charset="0"/>
                <a:cs typeface="Arial" charset="0"/>
              </a:rPr>
              <a:t>Pull back on plunger until there is 1cc in the syringe </a:t>
            </a:r>
          </a:p>
          <a:p>
            <a:pPr marL="555431" lvl="2">
              <a:spcBef>
                <a:spcPts val="1800"/>
              </a:spcBef>
              <a:defRPr sz="1800"/>
            </a:pPr>
            <a:r>
              <a:rPr lang="en-US" sz="3000" dirty="0">
                <a:ea typeface="Arial" charset="0"/>
                <a:cs typeface="Arial" charset="0"/>
              </a:rPr>
              <a:t>Inject into a large muscle (thigh or upper arm)</a:t>
            </a:r>
          </a:p>
          <a:p>
            <a:endParaRPr lang="en-US" dirty="0"/>
          </a:p>
        </p:txBody>
      </p:sp>
      <p:pic>
        <p:nvPicPr>
          <p:cNvPr id="4" name="IM4 H.png"/>
          <p:cNvPicPr/>
          <p:nvPr/>
        </p:nvPicPr>
        <p:blipFill>
          <a:blip r:embed="rId2"/>
          <a:stretch>
            <a:fillRect/>
          </a:stretch>
        </p:blipFill>
        <p:spPr>
          <a:xfrm>
            <a:off x="1602960" y="5640164"/>
            <a:ext cx="9681155" cy="3282856"/>
          </a:xfrm>
          <a:prstGeom prst="rect">
            <a:avLst/>
          </a:prstGeom>
          <a:ln w="12700">
            <a:miter lim="400000"/>
          </a:ln>
        </p:spPr>
      </p:pic>
    </p:spTree>
    <p:extLst>
      <p:ext uri="{BB962C8B-B14F-4D97-AF65-F5344CB8AC3E}">
        <p14:creationId xmlns:p14="http://schemas.microsoft.com/office/powerpoint/2010/main" val="155454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705814"/>
            <a:ext cx="11216640" cy="1413934"/>
          </a:xfrm>
        </p:spPr>
        <p:txBody>
          <a:bodyPr>
            <a:normAutofit/>
          </a:bodyPr>
          <a:lstStyle/>
          <a:p>
            <a:r>
              <a:rPr lang="en-US" sz="6200" dirty="0">
                <a:ea typeface="Arial" charset="0"/>
                <a:cs typeface="Arial" charset="0"/>
              </a:rPr>
              <a:t>Intranasal Naloxone </a:t>
            </a:r>
            <a:r>
              <a:rPr lang="en-US" sz="4000" dirty="0">
                <a:ea typeface="Arial" charset="0"/>
                <a:cs typeface="Arial" charset="0"/>
              </a:rPr>
              <a:t>(3-step)</a:t>
            </a:r>
          </a:p>
        </p:txBody>
      </p:sp>
      <p:sp>
        <p:nvSpPr>
          <p:cNvPr id="3" name="Content Placeholder 2"/>
          <p:cNvSpPr>
            <a:spLocks noGrp="1"/>
          </p:cNvSpPr>
          <p:nvPr>
            <p:ph idx="1"/>
          </p:nvPr>
        </p:nvSpPr>
        <p:spPr>
          <a:xfrm>
            <a:off x="894080" y="2306320"/>
            <a:ext cx="11216640" cy="4641427"/>
          </a:xfrm>
        </p:spPr>
        <p:txBody>
          <a:bodyPr/>
          <a:lstStyle/>
          <a:p>
            <a:pPr marL="1316038" indent="-546100"/>
            <a:r>
              <a:rPr lang="en-US" sz="3000" dirty="0">
                <a:ea typeface="Arial" charset="0"/>
                <a:cs typeface="Arial" charset="0"/>
              </a:rPr>
              <a:t>Remove both yellow caps from the ends of the syringe </a:t>
            </a:r>
          </a:p>
          <a:p>
            <a:pPr marL="1316038" indent="-546100"/>
            <a:r>
              <a:rPr lang="en-US" sz="3000" dirty="0">
                <a:ea typeface="Arial" charset="0"/>
                <a:cs typeface="Arial" charset="0"/>
              </a:rPr>
              <a:t>Twist the nasal atomizer onto the tip of the syringe </a:t>
            </a:r>
          </a:p>
          <a:p>
            <a:pPr marL="1316038" indent="-546100"/>
            <a:r>
              <a:rPr lang="en-US" sz="3000" dirty="0">
                <a:ea typeface="Arial" charset="0"/>
                <a:cs typeface="Arial" charset="0"/>
              </a:rPr>
              <a:t>Remove the purple cap from the naloxone vial</a:t>
            </a:r>
          </a:p>
          <a:p>
            <a:pPr marL="1316038" indent="-546100"/>
            <a:r>
              <a:rPr lang="en-US" sz="3000" b="1" dirty="0">
                <a:ea typeface="Arial" charset="0"/>
                <a:cs typeface="Arial" charset="0"/>
              </a:rPr>
              <a:t>Twist</a:t>
            </a:r>
            <a:r>
              <a:rPr lang="en-US" sz="3000" dirty="0">
                <a:ea typeface="Arial" charset="0"/>
                <a:cs typeface="Arial" charset="0"/>
              </a:rPr>
              <a:t> the naloxone into the bottom of the syringe until you feel resistance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460" y="6259863"/>
            <a:ext cx="9517380" cy="3162809"/>
          </a:xfrm>
          <a:prstGeom prst="rect">
            <a:avLst/>
          </a:prstGeom>
        </p:spPr>
      </p:pic>
    </p:spTree>
    <p:extLst>
      <p:ext uri="{BB962C8B-B14F-4D97-AF65-F5344CB8AC3E}">
        <p14:creationId xmlns:p14="http://schemas.microsoft.com/office/powerpoint/2010/main" val="112613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67A3-D806-4379-99F5-5E2E8AF38656}"/>
              </a:ext>
            </a:extLst>
          </p:cNvPr>
          <p:cNvSpPr>
            <a:spLocks noGrp="1"/>
          </p:cNvSpPr>
          <p:nvPr>
            <p:ph type="title"/>
          </p:nvPr>
        </p:nvSpPr>
        <p:spPr>
          <a:xfrm>
            <a:off x="682751" y="909801"/>
            <a:ext cx="4065711" cy="7932928"/>
          </a:xfrm>
        </p:spPr>
        <p:txBody>
          <a:bodyPr anchor="ctr">
            <a:normAutofit/>
          </a:bodyPr>
          <a:lstStyle/>
          <a:p>
            <a:pPr algn="ctr"/>
            <a:r>
              <a:rPr lang="en-US" sz="6258" dirty="0"/>
              <a:t>Support Ventilation</a:t>
            </a:r>
          </a:p>
        </p:txBody>
      </p:sp>
      <p:graphicFrame>
        <p:nvGraphicFramePr>
          <p:cNvPr id="5" name="Content Placeholder 2">
            <a:extLst>
              <a:ext uri="{FF2B5EF4-FFF2-40B4-BE49-F238E27FC236}">
                <a16:creationId xmlns:a16="http://schemas.microsoft.com/office/drawing/2014/main" id="{24647AF8-67A7-4EBC-AB37-54C7B9A5F6E1}"/>
              </a:ext>
            </a:extLst>
          </p:cNvPr>
          <p:cNvGraphicFramePr>
            <a:graphicFrameLocks noGrp="1"/>
          </p:cNvGraphicFramePr>
          <p:nvPr>
            <p:ph idx="1"/>
            <p:extLst>
              <p:ext uri="{D42A27DB-BD31-4B8C-83A1-F6EECF244321}">
                <p14:modId xmlns:p14="http://schemas.microsoft.com/office/powerpoint/2010/main" val="3567687742"/>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0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67E480-CEEE-48C2-B6EC-95E7CCFFC5CE}"/>
              </a:ext>
            </a:extLst>
          </p:cNvPr>
          <p:cNvSpPr>
            <a:spLocks noGrp="1"/>
          </p:cNvSpPr>
          <p:nvPr>
            <p:ph type="title"/>
          </p:nvPr>
        </p:nvSpPr>
        <p:spPr/>
        <p:txBody>
          <a:bodyPr/>
          <a:lstStyle/>
          <a:p>
            <a:r>
              <a:rPr lang="en-US" dirty="0"/>
              <a:t>How to Provide Ventilation Support</a:t>
            </a:r>
          </a:p>
        </p:txBody>
      </p:sp>
      <p:sp>
        <p:nvSpPr>
          <p:cNvPr id="4" name="Content Placeholder 3">
            <a:extLst>
              <a:ext uri="{FF2B5EF4-FFF2-40B4-BE49-F238E27FC236}">
                <a16:creationId xmlns:a16="http://schemas.microsoft.com/office/drawing/2014/main" id="{A69DF634-692F-499C-A670-C9467C37B7D4}"/>
              </a:ext>
            </a:extLst>
          </p:cNvPr>
          <p:cNvSpPr>
            <a:spLocks noGrp="1"/>
          </p:cNvSpPr>
          <p:nvPr>
            <p:ph idx="1"/>
          </p:nvPr>
        </p:nvSpPr>
        <p:spPr>
          <a:xfrm>
            <a:off x="1463040" y="3331154"/>
            <a:ext cx="10241280" cy="1677886"/>
          </a:xfrm>
        </p:spPr>
        <p:txBody>
          <a:bodyPr>
            <a:normAutofit/>
          </a:bodyPr>
          <a:lstStyle/>
          <a:p>
            <a:pPr marL="0" indent="0" algn="ctr">
              <a:buNone/>
            </a:pPr>
            <a:r>
              <a:rPr lang="en-US" sz="3600" dirty="0"/>
              <a:t>BASED ON YOUR LEVEL OF TRAINING or COMFORT:</a:t>
            </a:r>
            <a:endParaRPr lang="en-US" sz="3600" i="0" dirty="0"/>
          </a:p>
        </p:txBody>
      </p:sp>
      <p:sp>
        <p:nvSpPr>
          <p:cNvPr id="5" name="Content Placeholder 3">
            <a:extLst>
              <a:ext uri="{FF2B5EF4-FFF2-40B4-BE49-F238E27FC236}">
                <a16:creationId xmlns:a16="http://schemas.microsoft.com/office/drawing/2014/main" id="{EAD9019E-B393-4BAA-ADCE-157A057B0A46}"/>
              </a:ext>
            </a:extLst>
          </p:cNvPr>
          <p:cNvSpPr txBox="1">
            <a:spLocks/>
          </p:cNvSpPr>
          <p:nvPr/>
        </p:nvSpPr>
        <p:spPr>
          <a:xfrm>
            <a:off x="1974663" y="4669704"/>
            <a:ext cx="10533994" cy="1834985"/>
          </a:xfrm>
          <a:prstGeom prst="rect">
            <a:avLst/>
          </a:prstGeom>
        </p:spPr>
        <p:txBody>
          <a:bodyPr vert="horz" lIns="91440" tIns="45720" rIns="91440" bIns="45720" rtlCol="0">
            <a:noAutofit/>
          </a:bodyPr>
          <a:lst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a:lstStyle>
          <a:p>
            <a:r>
              <a:rPr lang="en-US" sz="3200" dirty="0">
                <a:ea typeface="Arial" charset="0"/>
                <a:cs typeface="Arial" charset="0"/>
              </a:rPr>
              <a:t>Rescue Breaths</a:t>
            </a:r>
          </a:p>
          <a:p>
            <a:r>
              <a:rPr lang="en-US" sz="3200" dirty="0">
                <a:ea typeface="Arial" charset="0"/>
                <a:cs typeface="Arial" charset="0"/>
              </a:rPr>
              <a:t>CPR  </a:t>
            </a:r>
          </a:p>
          <a:p>
            <a:pPr lvl="1"/>
            <a:r>
              <a:rPr lang="en-US" sz="3200" dirty="0">
                <a:ea typeface="Arial" charset="0"/>
                <a:cs typeface="Arial" charset="0"/>
              </a:rPr>
              <a:t>Full Chest Compression + Rescue Breaths (30 to 2)</a:t>
            </a:r>
          </a:p>
          <a:p>
            <a:pPr lvl="1"/>
            <a:r>
              <a:rPr lang="en-US" sz="3200" dirty="0">
                <a:ea typeface="Arial" charset="0"/>
                <a:cs typeface="Arial" charset="0"/>
              </a:rPr>
              <a:t>Chest Compression Only (100 per minute)</a:t>
            </a:r>
          </a:p>
          <a:p>
            <a:pPr marL="754267" lvl="1" indent="0">
              <a:buNone/>
            </a:pPr>
            <a:endParaRPr lang="en-US" sz="2800" dirty="0">
              <a:ea typeface="Arial" charset="0"/>
              <a:cs typeface="Arial" charset="0"/>
            </a:endParaRPr>
          </a:p>
          <a:p>
            <a:pPr marL="0" indent="0">
              <a:buNone/>
            </a:pPr>
            <a:endParaRPr lang="en-US" sz="2800" dirty="0">
              <a:ea typeface="Arial" charset="0"/>
              <a:cs typeface="Arial" charset="0"/>
            </a:endParaRPr>
          </a:p>
          <a:p>
            <a:pPr marL="0" indent="0">
              <a:buFont typeface="Franklin Gothic Book" panose="020B0503020102020204" pitchFamily="34" charset="0"/>
              <a:buNone/>
            </a:pPr>
            <a:endParaRPr lang="en-US" sz="2800" dirty="0"/>
          </a:p>
        </p:txBody>
      </p:sp>
      <p:sp>
        <p:nvSpPr>
          <p:cNvPr id="6" name="Content Placeholder 3">
            <a:extLst>
              <a:ext uri="{FF2B5EF4-FFF2-40B4-BE49-F238E27FC236}">
                <a16:creationId xmlns:a16="http://schemas.microsoft.com/office/drawing/2014/main" id="{12A38C43-02EA-4DDB-84A3-B3642A5BFA3F}"/>
              </a:ext>
            </a:extLst>
          </p:cNvPr>
          <p:cNvSpPr txBox="1">
            <a:spLocks/>
          </p:cNvSpPr>
          <p:nvPr/>
        </p:nvSpPr>
        <p:spPr>
          <a:xfrm>
            <a:off x="1463040" y="7503903"/>
            <a:ext cx="10901238" cy="895626"/>
          </a:xfrm>
          <a:prstGeom prst="rect">
            <a:avLst/>
          </a:prstGeom>
        </p:spPr>
        <p:txBody>
          <a:bodyPr vert="horz" lIns="91440" tIns="45720" rIns="91440" bIns="45720" rtlCol="0">
            <a:noAutofit/>
          </a:bodyPr>
          <a:lst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a:lstStyle>
          <a:p>
            <a:pPr marL="0" indent="0" algn="ctr">
              <a:buNone/>
            </a:pPr>
            <a:r>
              <a:rPr lang="en-US" sz="2800" dirty="0">
                <a:solidFill>
                  <a:srgbClr val="FFC000"/>
                </a:solidFill>
                <a:cs typeface="Arial" charset="0"/>
              </a:rPr>
              <a:t>To be fully prepared in the case of an emergency, enroll in a local CPR training</a:t>
            </a:r>
            <a:r>
              <a:rPr lang="en-US" sz="2800" dirty="0">
                <a:solidFill>
                  <a:srgbClr val="00B0F0"/>
                </a:solidFill>
                <a:cs typeface="Arial" charset="0"/>
              </a:rPr>
              <a:t>. </a:t>
            </a:r>
            <a:endParaRPr lang="en-US" sz="2800" dirty="0">
              <a:solidFill>
                <a:srgbClr val="00B0F0"/>
              </a:solidFill>
            </a:endParaRPr>
          </a:p>
        </p:txBody>
      </p:sp>
    </p:spTree>
    <p:extLst>
      <p:ext uri="{BB962C8B-B14F-4D97-AF65-F5344CB8AC3E}">
        <p14:creationId xmlns:p14="http://schemas.microsoft.com/office/powerpoint/2010/main" val="2889093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DFA7-D640-4375-B30C-C793535B9C7D}"/>
              </a:ext>
            </a:extLst>
          </p:cNvPr>
          <p:cNvSpPr>
            <a:spLocks noGrp="1"/>
          </p:cNvSpPr>
          <p:nvPr>
            <p:ph type="title"/>
          </p:nvPr>
        </p:nvSpPr>
        <p:spPr>
          <a:xfrm>
            <a:off x="5440878" y="590349"/>
            <a:ext cx="6588562" cy="2113280"/>
          </a:xfrm>
        </p:spPr>
        <p:txBody>
          <a:bodyPr>
            <a:normAutofit/>
          </a:bodyPr>
          <a:lstStyle/>
          <a:p>
            <a:r>
              <a:rPr lang="en-US" sz="6200" dirty="0"/>
              <a:t>Rescue Breathing </a:t>
            </a:r>
          </a:p>
        </p:txBody>
      </p:sp>
      <p:sp>
        <p:nvSpPr>
          <p:cNvPr id="3" name="Content Placeholder 2">
            <a:extLst>
              <a:ext uri="{FF2B5EF4-FFF2-40B4-BE49-F238E27FC236}">
                <a16:creationId xmlns:a16="http://schemas.microsoft.com/office/drawing/2014/main" id="{C22AA2F5-AB14-468F-8125-DE8D58C1C18A}"/>
              </a:ext>
            </a:extLst>
          </p:cNvPr>
          <p:cNvSpPr>
            <a:spLocks noGrp="1"/>
          </p:cNvSpPr>
          <p:nvPr>
            <p:ph idx="1"/>
          </p:nvPr>
        </p:nvSpPr>
        <p:spPr>
          <a:xfrm>
            <a:off x="5440878" y="2047111"/>
            <a:ext cx="6588562" cy="6456148"/>
          </a:xfrm>
        </p:spPr>
        <p:txBody>
          <a:bodyPr>
            <a:noAutofit/>
          </a:bodyPr>
          <a:lstStyle/>
          <a:p>
            <a:r>
              <a:rPr lang="en-US" sz="3000" dirty="0"/>
              <a:t>Place one hand on the person’s chin, tilt the head back, and pinch the nose closed.</a:t>
            </a:r>
          </a:p>
          <a:p>
            <a:pPr>
              <a:spcBef>
                <a:spcPts val="1800"/>
              </a:spcBef>
            </a:pPr>
            <a:r>
              <a:rPr lang="en-US" sz="3000" dirty="0"/>
              <a:t>Place your mouth over the person’s mouth to make a seal and give two slow breaths.</a:t>
            </a:r>
          </a:p>
          <a:p>
            <a:pPr>
              <a:spcBef>
                <a:spcPts val="1800"/>
              </a:spcBef>
            </a:pPr>
            <a:r>
              <a:rPr lang="en-US" sz="3000" dirty="0"/>
              <a:t>Watch for the person’s chest (but not the stomach) to rise.</a:t>
            </a:r>
          </a:p>
          <a:p>
            <a:pPr>
              <a:spcBef>
                <a:spcPts val="1800"/>
              </a:spcBef>
            </a:pPr>
            <a:r>
              <a:rPr lang="en-US" sz="3000" dirty="0"/>
              <a:t>Follow up with one breath every 5 seconds.</a:t>
            </a:r>
          </a:p>
          <a:p>
            <a:pPr>
              <a:spcBef>
                <a:spcPts val="1800"/>
              </a:spcBef>
            </a:pPr>
            <a:r>
              <a:rPr lang="en-US" sz="3000" dirty="0">
                <a:latin typeface="Calibri" panose="020F0502020204030204" pitchFamily="34" charset="0"/>
              </a:rPr>
              <a:t>Continue until help arrives or the person starts breathing on their own.</a:t>
            </a:r>
          </a:p>
          <a:p>
            <a:pPr>
              <a:spcBef>
                <a:spcPts val="1800"/>
              </a:spcBef>
            </a:pPr>
            <a:endParaRPr lang="en-US" sz="1000" dirty="0">
              <a:latin typeface="Calibri" panose="020F0502020204030204" pitchFamily="34" charset="0"/>
            </a:endParaRPr>
          </a:p>
          <a:p>
            <a:pPr marL="0" indent="0" algn="ctr">
              <a:spcBef>
                <a:spcPts val="1800"/>
              </a:spcBef>
              <a:buNone/>
            </a:pPr>
            <a:r>
              <a:rPr lang="en-US" sz="3000" dirty="0"/>
              <a:t>Use a barrier device, if you have one. </a:t>
            </a:r>
          </a:p>
          <a:p>
            <a:endParaRPr lang="en-US" sz="2800" dirty="0"/>
          </a:p>
        </p:txBody>
      </p:sp>
      <p:pic>
        <p:nvPicPr>
          <p:cNvPr id="4" name="Picture 3">
            <a:extLst>
              <a:ext uri="{FF2B5EF4-FFF2-40B4-BE49-F238E27FC236}">
                <a16:creationId xmlns:a16="http://schemas.microsoft.com/office/drawing/2014/main" id="{918D42B2-87F9-4FC9-9DA0-54E34B1762B3}"/>
              </a:ext>
            </a:extLst>
          </p:cNvPr>
          <p:cNvPicPr>
            <a:picLocks noChangeAspect="1"/>
          </p:cNvPicPr>
          <p:nvPr/>
        </p:nvPicPr>
        <p:blipFill>
          <a:blip r:embed="rId2"/>
          <a:stretch>
            <a:fillRect/>
          </a:stretch>
        </p:blipFill>
        <p:spPr>
          <a:xfrm>
            <a:off x="1127135" y="413616"/>
            <a:ext cx="3299613" cy="4161183"/>
          </a:xfrm>
          <a:prstGeom prst="rect">
            <a:avLst/>
          </a:prstGeom>
        </p:spPr>
      </p:pic>
      <p:pic>
        <p:nvPicPr>
          <p:cNvPr id="6" name="Picture 5">
            <a:extLst>
              <a:ext uri="{FF2B5EF4-FFF2-40B4-BE49-F238E27FC236}">
                <a16:creationId xmlns:a16="http://schemas.microsoft.com/office/drawing/2014/main" id="{6017DDC1-2A3E-4BF0-868B-9F3DFCC4104E}"/>
              </a:ext>
            </a:extLst>
          </p:cNvPr>
          <p:cNvPicPr>
            <a:picLocks noChangeAspect="1"/>
          </p:cNvPicPr>
          <p:nvPr/>
        </p:nvPicPr>
        <p:blipFill>
          <a:blip r:embed="rId3"/>
          <a:stretch>
            <a:fillRect/>
          </a:stretch>
        </p:blipFill>
        <p:spPr>
          <a:xfrm>
            <a:off x="1127135" y="4982818"/>
            <a:ext cx="3299613" cy="4532244"/>
          </a:xfrm>
          <a:prstGeom prst="rect">
            <a:avLst/>
          </a:prstGeom>
        </p:spPr>
      </p:pic>
    </p:spTree>
    <p:extLst>
      <p:ext uri="{BB962C8B-B14F-4D97-AF65-F5344CB8AC3E}">
        <p14:creationId xmlns:p14="http://schemas.microsoft.com/office/powerpoint/2010/main" val="1619859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9121-8DBD-44C0-926A-A8734590FE89}"/>
              </a:ext>
            </a:extLst>
          </p:cNvPr>
          <p:cNvSpPr>
            <a:spLocks noGrp="1"/>
          </p:cNvSpPr>
          <p:nvPr>
            <p:ph type="title"/>
          </p:nvPr>
        </p:nvSpPr>
        <p:spPr>
          <a:xfrm>
            <a:off x="5919308" y="829374"/>
            <a:ext cx="5468983" cy="2113280"/>
          </a:xfrm>
        </p:spPr>
        <p:txBody>
          <a:bodyPr>
            <a:normAutofit/>
          </a:bodyPr>
          <a:lstStyle/>
          <a:p>
            <a:r>
              <a:rPr lang="en-US" sz="6200" dirty="0"/>
              <a:t>Chest Compressions </a:t>
            </a:r>
          </a:p>
        </p:txBody>
      </p:sp>
      <p:sp>
        <p:nvSpPr>
          <p:cNvPr id="4" name="Content Placeholder 3">
            <a:extLst>
              <a:ext uri="{FF2B5EF4-FFF2-40B4-BE49-F238E27FC236}">
                <a16:creationId xmlns:a16="http://schemas.microsoft.com/office/drawing/2014/main" id="{82320DBC-8769-4FA9-A5A4-E5B2427FA59D}"/>
              </a:ext>
            </a:extLst>
          </p:cNvPr>
          <p:cNvSpPr txBox="1">
            <a:spLocks noGrp="1"/>
          </p:cNvSpPr>
          <p:nvPr>
            <p:ph idx="1"/>
          </p:nvPr>
        </p:nvSpPr>
        <p:spPr>
          <a:xfrm>
            <a:off x="5809130" y="3251200"/>
            <a:ext cx="6475762" cy="5093546"/>
          </a:xfrm>
          <a:prstGeom prst="rect">
            <a:avLst/>
          </a:prstGeom>
        </p:spPr>
        <p:txBody>
          <a:bodyPr vert="horz" lIns="91440" tIns="45720" rIns="91440" bIns="45720" rtlCol="0">
            <a:normAutofit/>
          </a:bodyPr>
          <a:lst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a:lstStyle>
          <a:p>
            <a:pPr marL="0" indent="0">
              <a:buNone/>
            </a:pPr>
            <a:r>
              <a:rPr lang="en-US" sz="3000" dirty="0"/>
              <a:t>Chest compressions for adults involve the following steps:</a:t>
            </a:r>
          </a:p>
          <a:p>
            <a:pPr>
              <a:spcBef>
                <a:spcPts val="1800"/>
              </a:spcBef>
            </a:pPr>
            <a:r>
              <a:rPr lang="en-US" sz="3000" dirty="0"/>
              <a:t>Place the person on his or her back.</a:t>
            </a:r>
          </a:p>
          <a:p>
            <a:pPr>
              <a:spcBef>
                <a:spcPts val="1800"/>
              </a:spcBef>
            </a:pPr>
            <a:r>
              <a:rPr lang="en-US" sz="3000" dirty="0"/>
              <a:t>Press hard and fast on the center of the chest.</a:t>
            </a:r>
          </a:p>
          <a:p>
            <a:pPr>
              <a:spcBef>
                <a:spcPts val="1800"/>
              </a:spcBef>
            </a:pPr>
            <a:r>
              <a:rPr lang="en-US" sz="3000" dirty="0"/>
              <a:t>Interlock fingers.</a:t>
            </a:r>
          </a:p>
          <a:p>
            <a:pPr>
              <a:spcBef>
                <a:spcPts val="1800"/>
              </a:spcBef>
            </a:pPr>
            <a:r>
              <a:rPr lang="en-US" sz="3000" dirty="0"/>
              <a:t>Keep your arms extended.</a:t>
            </a:r>
          </a:p>
          <a:p>
            <a:pPr marL="0" indent="0">
              <a:buFont typeface="Franklin Gothic Book" panose="020B0503020102020204" pitchFamily="34" charset="0"/>
              <a:buNone/>
            </a:pPr>
            <a:endParaRPr lang="en-US" dirty="0"/>
          </a:p>
        </p:txBody>
      </p:sp>
      <p:pic>
        <p:nvPicPr>
          <p:cNvPr id="14" name="Graphic 7" descr="Skeleton">
            <a:extLst>
              <a:ext uri="{FF2B5EF4-FFF2-40B4-BE49-F238E27FC236}">
                <a16:creationId xmlns:a16="http://schemas.microsoft.com/office/drawing/2014/main" id="{CD0F98DA-229C-4E06-8D2C-1132EEDE05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968" y="2410710"/>
            <a:ext cx="5409340" cy="5409340"/>
          </a:xfrm>
          <a:prstGeom prst="rect">
            <a:avLst/>
          </a:prstGeom>
        </p:spPr>
      </p:pic>
    </p:spTree>
    <p:extLst>
      <p:ext uri="{BB962C8B-B14F-4D97-AF65-F5344CB8AC3E}">
        <p14:creationId xmlns:p14="http://schemas.microsoft.com/office/powerpoint/2010/main" val="21535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vert="horz" lIns="91440" tIns="45720" rIns="91440" bIns="45720" rtlCol="0" anchor="t">
            <a:normAutofit/>
          </a:bodyPr>
          <a:lstStyle/>
          <a:p>
            <a:pPr lvl="0" defTabSz="914400">
              <a:defRPr sz="1800">
                <a:solidFill>
                  <a:srgbClr val="000000"/>
                </a:solidFill>
              </a:defRPr>
            </a:pPr>
            <a:r>
              <a:rPr lang="en-US" sz="6200" dirty="0"/>
              <a:t>Opioids and Overdose</a:t>
            </a:r>
          </a:p>
        </p:txBody>
      </p:sp>
      <p:pic>
        <p:nvPicPr>
          <p:cNvPr id="6" name="Picture 5">
            <a:extLst>
              <a:ext uri="{FF2B5EF4-FFF2-40B4-BE49-F238E27FC236}">
                <a16:creationId xmlns:a16="http://schemas.microsoft.com/office/drawing/2014/main" id="{ED479CDE-0B42-41C9-8540-14AC8111E776}"/>
              </a:ext>
            </a:extLst>
          </p:cNvPr>
          <p:cNvPicPr/>
          <p:nvPr/>
        </p:nvPicPr>
        <p:blipFill rotWithShape="1">
          <a:blip r:embed="rId3"/>
          <a:srcRect l="27436" t="25300" r="28461" b="50085"/>
          <a:stretch/>
        </p:blipFill>
        <p:spPr bwMode="auto">
          <a:xfrm>
            <a:off x="1300480" y="2135588"/>
            <a:ext cx="7325037" cy="414660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307E1D92-9AFE-458E-80F8-3281B988C630}"/>
              </a:ext>
            </a:extLst>
          </p:cNvPr>
          <p:cNvSpPr txBox="1"/>
          <p:nvPr/>
        </p:nvSpPr>
        <p:spPr>
          <a:xfrm>
            <a:off x="8845227" y="3340826"/>
            <a:ext cx="3921245" cy="2015936"/>
          </a:xfrm>
          <a:prstGeom prst="rect">
            <a:avLst/>
          </a:prstGeom>
          <a:noFill/>
        </p:spPr>
        <p:txBody>
          <a:bodyPr wrap="square">
            <a:spAutoFit/>
          </a:bodyPr>
          <a:lstStyle/>
          <a:p>
            <a:pPr algn="ctr"/>
            <a:r>
              <a:rPr lang="en-US" sz="2500" b="0" i="0" dirty="0">
                <a:solidFill>
                  <a:srgbClr val="111111"/>
                </a:solidFill>
                <a:effectLst/>
                <a:latin typeface="Roboto"/>
              </a:rPr>
              <a:t>The CDC estimates that </a:t>
            </a:r>
            <a:r>
              <a:rPr lang="en-US" sz="2500" b="1" i="0" dirty="0">
                <a:solidFill>
                  <a:srgbClr val="111111"/>
                </a:solidFill>
                <a:effectLst/>
                <a:latin typeface="Roboto"/>
              </a:rPr>
              <a:t>81,230</a:t>
            </a:r>
            <a:r>
              <a:rPr lang="en-US" sz="2500" b="0" i="0" dirty="0">
                <a:solidFill>
                  <a:srgbClr val="111111"/>
                </a:solidFill>
                <a:effectLst/>
                <a:latin typeface="Roboto"/>
              </a:rPr>
              <a:t> drug overdose deaths occurred from June 2019 to May 2020  </a:t>
            </a:r>
          </a:p>
          <a:p>
            <a:endParaRPr lang="en-US" sz="2500" dirty="0"/>
          </a:p>
        </p:txBody>
      </p:sp>
      <p:sp>
        <p:nvSpPr>
          <p:cNvPr id="8" name="Rectangle: Rounded Corners 7">
            <a:extLst>
              <a:ext uri="{FF2B5EF4-FFF2-40B4-BE49-F238E27FC236}">
                <a16:creationId xmlns:a16="http://schemas.microsoft.com/office/drawing/2014/main" id="{C8F0B6FB-E7A2-4B69-A64E-38005B133B0F}"/>
              </a:ext>
            </a:extLst>
          </p:cNvPr>
          <p:cNvSpPr/>
          <p:nvPr/>
        </p:nvSpPr>
        <p:spPr>
          <a:xfrm>
            <a:off x="4962998" y="6447263"/>
            <a:ext cx="4512306" cy="3194137"/>
          </a:xfrm>
          <a:prstGeom prst="roundRect">
            <a:avLst/>
          </a:prstGeom>
          <a:solidFill>
            <a:srgbClr val="F9710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3DB3933-63BC-4681-AFD6-FE770DEDBD45}"/>
              </a:ext>
            </a:extLst>
          </p:cNvPr>
          <p:cNvSpPr txBox="1"/>
          <p:nvPr/>
        </p:nvSpPr>
        <p:spPr>
          <a:xfrm>
            <a:off x="5452484" y="7074835"/>
            <a:ext cx="3533333" cy="1938992"/>
          </a:xfrm>
          <a:prstGeom prst="rect">
            <a:avLst/>
          </a:prstGeom>
          <a:noFill/>
        </p:spPr>
        <p:txBody>
          <a:bodyPr wrap="square" rtlCol="0">
            <a:spAutoFit/>
          </a:bodyPr>
          <a:lstStyle/>
          <a:p>
            <a:pPr algn="ctr"/>
            <a:r>
              <a:rPr lang="en-US" sz="3000" dirty="0">
                <a:latin typeface="Segoe UI Black" panose="020B0A02040204020203" pitchFamily="34" charset="0"/>
                <a:ea typeface="Segoe UI Black" panose="020B0A02040204020203" pitchFamily="34" charset="0"/>
              </a:rPr>
              <a:t>222 people die each day from overdose </a:t>
            </a:r>
          </a:p>
          <a:p>
            <a:pPr algn="ctr"/>
            <a:r>
              <a:rPr lang="en-US" sz="3000" dirty="0">
                <a:latin typeface="Segoe UI Black" panose="020B0A02040204020203" pitchFamily="34" charset="0"/>
                <a:ea typeface="Segoe UI Black" panose="020B0A02040204020203" pitchFamily="34" charset="0"/>
              </a:rPr>
              <a:t>in the 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139686" y="1397060"/>
            <a:ext cx="11648059" cy="5663089"/>
          </a:xfrm>
          <a:prstGeom prst="rect">
            <a:avLst/>
          </a:prstGeom>
          <a:noFill/>
          <a:ln>
            <a:noFill/>
          </a:ln>
          <a:effectLst>
            <a:outerShdw blurRad="63500" dist="50800" dir="5400000" algn="ctr" rotWithShape="0">
              <a:srgbClr val="000000">
                <a:alpha val="0"/>
              </a:srgbClr>
            </a:outerShdw>
          </a:effectLst>
        </p:spPr>
      </p:pic>
      <p:sp>
        <p:nvSpPr>
          <p:cNvPr id="3" name="Title 2"/>
          <p:cNvSpPr>
            <a:spLocks noGrp="1"/>
          </p:cNvSpPr>
          <p:nvPr>
            <p:ph type="title"/>
          </p:nvPr>
        </p:nvSpPr>
        <p:spPr>
          <a:xfrm>
            <a:off x="1139686" y="339255"/>
            <a:ext cx="10241280" cy="2113280"/>
          </a:xfrm>
        </p:spPr>
        <p:txBody>
          <a:bodyPr>
            <a:normAutofit/>
          </a:bodyPr>
          <a:lstStyle/>
          <a:p>
            <a:r>
              <a:rPr lang="en-US" sz="6200" dirty="0"/>
              <a:t>Recovery Position</a:t>
            </a:r>
          </a:p>
        </p:txBody>
      </p:sp>
      <p:sp>
        <p:nvSpPr>
          <p:cNvPr id="6" name="TextBox 5"/>
          <p:cNvSpPr txBox="1"/>
          <p:nvPr/>
        </p:nvSpPr>
        <p:spPr>
          <a:xfrm>
            <a:off x="2994991" y="9066848"/>
            <a:ext cx="9687339"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Neue Light"/>
              </a:rPr>
              <a:t>First</a:t>
            </a:r>
            <a:r>
              <a:rPr kumimoji="0" lang="en-US" sz="1800" b="0" i="0" u="none" strike="noStrike" cap="none" spc="0" normalizeH="0" dirty="0">
                <a:ln>
                  <a:noFill/>
                </a:ln>
                <a:solidFill>
                  <a:srgbClr val="000000"/>
                </a:solidFill>
                <a:effectLst/>
                <a:uFillTx/>
                <a:latin typeface="+mn-lt"/>
                <a:ea typeface="+mn-ea"/>
                <a:cs typeface="+mn-cs"/>
                <a:sym typeface="Helvetica Neue Light"/>
              </a:rPr>
              <a:t> Responder Training / MADPH</a:t>
            </a:r>
            <a:endParaRPr kumimoji="0" lang="en-US" sz="1800" b="0" i="0" u="none" strike="noStrike" cap="none" spc="0" normalizeH="0" baseline="0" dirty="0">
              <a:ln>
                <a:noFill/>
              </a:ln>
              <a:solidFill>
                <a:srgbClr val="000000"/>
              </a:solidFill>
              <a:effectLst/>
              <a:uFillTx/>
              <a:latin typeface="+mn-lt"/>
              <a:ea typeface="+mn-ea"/>
              <a:cs typeface="+mn-cs"/>
              <a:sym typeface="Helvetica Neue Light"/>
            </a:endParaRPr>
          </a:p>
        </p:txBody>
      </p:sp>
      <p:sp>
        <p:nvSpPr>
          <p:cNvPr id="7" name="TextBox 6">
            <a:extLst>
              <a:ext uri="{FF2B5EF4-FFF2-40B4-BE49-F238E27FC236}">
                <a16:creationId xmlns:a16="http://schemas.microsoft.com/office/drawing/2014/main" id="{C9EBD763-1A8D-4AE1-9308-850D3A9DACD5}"/>
              </a:ext>
            </a:extLst>
          </p:cNvPr>
          <p:cNvSpPr txBox="1"/>
          <p:nvPr/>
        </p:nvSpPr>
        <p:spPr>
          <a:xfrm>
            <a:off x="1094711" y="7060149"/>
            <a:ext cx="10770403" cy="2431435"/>
          </a:xfrm>
          <a:prstGeom prst="rect">
            <a:avLst/>
          </a:prstGeom>
          <a:noFill/>
        </p:spPr>
        <p:txBody>
          <a:bodyPr wrap="square" rtlCol="0">
            <a:spAutoFit/>
          </a:bodyPr>
          <a:lstStyle/>
          <a:p>
            <a:r>
              <a:rPr lang="en-US" sz="3000" dirty="0"/>
              <a:t>When To Use The Recovery Position:</a:t>
            </a:r>
          </a:p>
          <a:p>
            <a:pPr marL="457200" indent="-457200">
              <a:buFont typeface="Franklin Gothic Book" panose="020B0503020102020204" pitchFamily="34" charset="0"/>
              <a:buChar char="■"/>
            </a:pPr>
            <a:endParaRPr lang="en-US" sz="1500" dirty="0"/>
          </a:p>
          <a:p>
            <a:pPr marL="457200" indent="-457200">
              <a:buFont typeface="Franklin Gothic Book" panose="020B0503020102020204" pitchFamily="34" charset="0"/>
              <a:buChar char="■"/>
            </a:pPr>
            <a:r>
              <a:rPr lang="en-US" sz="3000" dirty="0"/>
              <a:t>If You have to leave for any reason</a:t>
            </a:r>
          </a:p>
          <a:p>
            <a:pPr marL="457200" indent="-457200">
              <a:spcBef>
                <a:spcPts val="1800"/>
              </a:spcBef>
              <a:buFont typeface="Franklin Gothic Book" panose="020B0503020102020204" pitchFamily="34" charset="0"/>
              <a:buChar char="■"/>
            </a:pPr>
            <a:r>
              <a:rPr lang="en-US" sz="3000" dirty="0"/>
              <a:t>If the individual begins breathing but remains groggy. </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634905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0629" y="405367"/>
            <a:ext cx="10240962" cy="2114550"/>
          </a:xfrm>
        </p:spPr>
        <p:txBody>
          <a:bodyPr vert="horz" lIns="91440" tIns="45720" rIns="91440" bIns="45720" rtlCol="0" anchor="t">
            <a:normAutofit/>
          </a:bodyPr>
          <a:lstStyle/>
          <a:p>
            <a:pPr defTabSz="914400"/>
            <a:r>
              <a:rPr lang="en-US" sz="4800" kern="1200" baseline="0" dirty="0">
                <a:solidFill>
                  <a:schemeClr val="tx1"/>
                </a:solidFill>
                <a:latin typeface="+mj-lt"/>
                <a:ea typeface="+mj-ea"/>
                <a:cs typeface="+mj-cs"/>
              </a:rPr>
              <a:t>Possible</a:t>
            </a:r>
            <a:br>
              <a:rPr lang="en-US" sz="4800" kern="1200" baseline="0" dirty="0">
                <a:solidFill>
                  <a:schemeClr val="tx1"/>
                </a:solidFill>
                <a:latin typeface="+mj-lt"/>
                <a:ea typeface="+mj-ea"/>
                <a:cs typeface="+mj-cs"/>
              </a:rPr>
            </a:br>
            <a:r>
              <a:rPr lang="en-US" sz="4800" kern="1200" baseline="0" dirty="0">
                <a:solidFill>
                  <a:schemeClr val="tx1"/>
                </a:solidFill>
                <a:latin typeface="+mj-lt"/>
                <a:ea typeface="+mj-ea"/>
                <a:cs typeface="+mj-cs"/>
              </a:rPr>
              <a:t>Naloxone Responses </a:t>
            </a:r>
          </a:p>
        </p:txBody>
      </p:sp>
      <p:graphicFrame>
        <p:nvGraphicFramePr>
          <p:cNvPr id="31" name="Text Placeholder 2">
            <a:extLst>
              <a:ext uri="{FF2B5EF4-FFF2-40B4-BE49-F238E27FC236}">
                <a16:creationId xmlns:a16="http://schemas.microsoft.com/office/drawing/2014/main" id="{E0BF3B26-4BE6-46EC-A404-E7CA55C623E5}"/>
              </a:ext>
            </a:extLst>
          </p:cNvPr>
          <p:cNvGraphicFramePr/>
          <p:nvPr>
            <p:extLst>
              <p:ext uri="{D42A27DB-BD31-4B8C-83A1-F6EECF244321}">
                <p14:modId xmlns:p14="http://schemas.microsoft.com/office/powerpoint/2010/main" val="704887702"/>
              </p:ext>
            </p:extLst>
          </p:nvPr>
        </p:nvGraphicFramePr>
        <p:xfrm>
          <a:off x="1140311" y="2519917"/>
          <a:ext cx="10764818" cy="577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924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kern="1200" cap="all" baseline="0">
                <a:solidFill>
                  <a:schemeClr val="tx2"/>
                </a:solidFill>
                <a:latin typeface="+mj-lt"/>
                <a:ea typeface="+mj-ea"/>
                <a:cs typeface="+mj-cs"/>
              </a:rPr>
              <a:t>Efforts to address the crisis</a:t>
            </a: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54041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a:extLst>
              <a:ext uri="{FF2B5EF4-FFF2-40B4-BE49-F238E27FC236}">
                <a16:creationId xmlns:a16="http://schemas.microsoft.com/office/drawing/2014/main" id="{FCE3B1E6-3557-400F-95F3-AA3B112F7091}"/>
              </a:ext>
            </a:extLst>
          </p:cNvPr>
          <p:cNvSpPr>
            <a:spLocks/>
          </p:cNvSpPr>
          <p:nvPr/>
        </p:nvSpPr>
        <p:spPr bwMode="auto">
          <a:xfrm>
            <a:off x="737937" y="406400"/>
            <a:ext cx="12194614" cy="1408853"/>
          </a:xfrm>
          <a:prstGeom prst="rect">
            <a:avLst/>
          </a:prstGeom>
          <a:solidFill>
            <a:srgbClr val="94B6D2"/>
          </a:solidFill>
          <a:ln>
            <a:noFill/>
          </a:ln>
          <a:extLst>
            <a:ext uri="{91240B29-F687-4F45-9708-019B960494DF}">
              <a14:hiddenLine xmlns:a14="http://schemas.microsoft.com/office/drawing/2010/main" w="50800" cap="rnd">
                <a:solidFill>
                  <a:srgbClr val="000000"/>
                </a:solidFill>
                <a:round/>
                <a:headEnd/>
                <a:tailEnd/>
              </a14:hiddenLine>
            </a:ext>
          </a:extLst>
        </p:spPr>
        <p:txBody>
          <a:bodyPr lIns="0" tIns="0" rIns="0" bIns="0"/>
          <a:lstStyle>
            <a:lvl1pPr>
              <a:defRPr sz="4200">
                <a:solidFill>
                  <a:srgbClr val="000000"/>
                </a:solidFill>
                <a:latin typeface="Gill Sans" charset="0"/>
                <a:cs typeface="ヒラギノ角ゴ ProN W3" charset="0"/>
                <a:sym typeface="Gill Sans" charset="0"/>
              </a:defRPr>
            </a:lvl1pPr>
            <a:lvl2pPr marL="742950" indent="-285750">
              <a:defRPr sz="4200">
                <a:solidFill>
                  <a:srgbClr val="000000"/>
                </a:solidFill>
                <a:latin typeface="Gill Sans" charset="0"/>
                <a:cs typeface="ヒラギノ角ゴ ProN W3" charset="0"/>
                <a:sym typeface="Gill Sans" charset="0"/>
              </a:defRPr>
            </a:lvl2pPr>
            <a:lvl3pPr marL="1143000" indent="-228600">
              <a:defRPr sz="4200">
                <a:solidFill>
                  <a:srgbClr val="000000"/>
                </a:solidFill>
                <a:latin typeface="Gill Sans" charset="0"/>
                <a:cs typeface="ヒラギノ角ゴ ProN W3" charset="0"/>
                <a:sym typeface="Gill Sans" charset="0"/>
              </a:defRPr>
            </a:lvl3pPr>
            <a:lvl4pPr marL="1600200" indent="-228600">
              <a:defRPr sz="4200">
                <a:solidFill>
                  <a:srgbClr val="000000"/>
                </a:solidFill>
                <a:latin typeface="Gill Sans" charset="0"/>
                <a:cs typeface="ヒラギノ角ゴ ProN W3" charset="0"/>
                <a:sym typeface="Gill Sans" charset="0"/>
              </a:defRPr>
            </a:lvl4pPr>
            <a:lvl5pPr marL="2057400" indent="-228600">
              <a:defRPr sz="42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endParaRPr lang="en-US" altLang="en-US" sz="5973"/>
          </a:p>
        </p:txBody>
      </p:sp>
      <p:sp>
        <p:nvSpPr>
          <p:cNvPr id="23557" name="Rectangle 5">
            <a:extLst>
              <a:ext uri="{FF2B5EF4-FFF2-40B4-BE49-F238E27FC236}">
                <a16:creationId xmlns:a16="http://schemas.microsoft.com/office/drawing/2014/main" id="{585F5DCF-1C3B-44D2-981B-C6ABEAC9FCF3}"/>
              </a:ext>
            </a:extLst>
          </p:cNvPr>
          <p:cNvSpPr>
            <a:spLocks noGrp="1" noChangeArrowheads="1"/>
          </p:cNvSpPr>
          <p:nvPr>
            <p:ph type="title"/>
          </p:nvPr>
        </p:nvSpPr>
        <p:spPr>
          <a:xfrm>
            <a:off x="1860409" y="386081"/>
            <a:ext cx="10837333" cy="1408853"/>
          </a:xfrm>
        </p:spPr>
        <p:txBody>
          <a:bodyPr/>
          <a:lstStyle/>
          <a:p>
            <a:pPr eaLnBrk="1" hangingPunct="1"/>
            <a:r>
              <a:rPr lang="en-US" altLang="en-US" dirty="0"/>
              <a:t> RI Strategic Plan</a:t>
            </a:r>
          </a:p>
        </p:txBody>
      </p:sp>
      <p:pic>
        <p:nvPicPr>
          <p:cNvPr id="23558" name="Picture 2">
            <a:extLst>
              <a:ext uri="{FF2B5EF4-FFF2-40B4-BE49-F238E27FC236}">
                <a16:creationId xmlns:a16="http://schemas.microsoft.com/office/drawing/2014/main" id="{621118B5-CA0B-44C7-9614-4932FD9A2F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2" y="1835575"/>
            <a:ext cx="10381262" cy="78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1202706" y="803058"/>
            <a:ext cx="4286761" cy="7484288"/>
          </a:xfrm>
          <a:prstGeom prst="rect">
            <a:avLst/>
          </a:prstGeom>
        </p:spPr>
        <p:txBody>
          <a:bodyPr vert="horz" lIns="91440" tIns="45720" rIns="91440" bIns="45720" rtlCol="0" anchor="ctr">
            <a:normAutofit/>
          </a:bodyPr>
          <a:lstStyle/>
          <a:p>
            <a:pPr lvl="0" defTabSz="914400">
              <a:defRPr sz="1800">
                <a:solidFill>
                  <a:srgbClr val="000000"/>
                </a:solidFill>
              </a:defRPr>
            </a:pPr>
            <a:r>
              <a:rPr lang="en-US" sz="6700" kern="1200" baseline="0" dirty="0">
                <a:solidFill>
                  <a:schemeClr val="tx1"/>
                </a:solidFill>
                <a:latin typeface="+mj-lt"/>
                <a:ea typeface="+mj-ea"/>
                <a:cs typeface="+mj-cs"/>
              </a:rPr>
              <a:t>Harm Reduction</a:t>
            </a:r>
          </a:p>
        </p:txBody>
      </p:sp>
      <p:sp>
        <p:nvSpPr>
          <p:cNvPr id="160" name="Shape 160"/>
          <p:cNvSpPr>
            <a:spLocks noGrp="1"/>
          </p:cNvSpPr>
          <p:nvPr>
            <p:ph type="body" idx="1"/>
          </p:nvPr>
        </p:nvSpPr>
        <p:spPr>
          <a:xfrm>
            <a:off x="5807242" y="4060035"/>
            <a:ext cx="6861008" cy="5295900"/>
          </a:xfrm>
          <a:prstGeom prst="rect">
            <a:avLst/>
          </a:prstGeom>
        </p:spPr>
        <p:txBody>
          <a:bodyPr vert="horz" lIns="91440" tIns="45720" rIns="91440" bIns="45720" rtlCol="0" anchor="ctr">
            <a:normAutofit/>
          </a:bodyPr>
          <a:lstStyle/>
          <a:p>
            <a:pPr lvl="0" indent="-384048" defTabSz="914400">
              <a:spcAft>
                <a:spcPts val="200"/>
              </a:spcAft>
              <a:defRPr sz="1800"/>
            </a:pPr>
            <a:r>
              <a:rPr lang="en-US" sz="2800" kern="1200" baseline="0" dirty="0">
                <a:solidFill>
                  <a:schemeClr val="tx2"/>
                </a:solidFill>
                <a:latin typeface="+mn-lt"/>
                <a:ea typeface="+mn-ea"/>
                <a:cs typeface="+mn-cs"/>
              </a:rPr>
              <a:t>Examples of harm reduction programs include:</a:t>
            </a:r>
          </a:p>
          <a:p>
            <a:pPr lvl="2" indent="-384048" defTabSz="914400">
              <a:spcBef>
                <a:spcPts val="1200"/>
              </a:spcBef>
              <a:spcAft>
                <a:spcPts val="200"/>
              </a:spcAft>
              <a:buFont typeface="Franklin Gothic Book" panose="020B0503020102020204" pitchFamily="34" charset="0"/>
              <a:buChar char="•"/>
              <a:defRPr sz="1800"/>
            </a:pPr>
            <a:r>
              <a:rPr lang="en-US" sz="2516" kern="1200" baseline="0" dirty="0">
                <a:solidFill>
                  <a:schemeClr val="tx2"/>
                </a:solidFill>
                <a:latin typeface="+mn-lt"/>
                <a:ea typeface="+mn-ea"/>
                <a:cs typeface="+mn-cs"/>
              </a:rPr>
              <a:t>needle/syringe exchanges</a:t>
            </a:r>
          </a:p>
          <a:p>
            <a:pPr lvl="2" indent="-384048" defTabSz="914400">
              <a:spcBef>
                <a:spcPts val="1200"/>
              </a:spcBef>
              <a:spcAft>
                <a:spcPts val="200"/>
              </a:spcAft>
              <a:buFont typeface="Franklin Gothic Book" panose="020B0503020102020204" pitchFamily="34" charset="0"/>
              <a:buChar char="•"/>
              <a:defRPr sz="1800"/>
            </a:pPr>
            <a:r>
              <a:rPr lang="en-US" sz="2516" dirty="0"/>
              <a:t>drug testing services (i.e. fentanyl test strips)</a:t>
            </a:r>
          </a:p>
          <a:p>
            <a:pPr lvl="2" indent="-384048" defTabSz="914400">
              <a:spcBef>
                <a:spcPts val="1200"/>
              </a:spcBef>
              <a:spcAft>
                <a:spcPts val="200"/>
              </a:spcAft>
              <a:buFont typeface="Franklin Gothic Book" panose="020B0503020102020204" pitchFamily="34" charset="0"/>
              <a:buChar char="•"/>
              <a:defRPr sz="1800"/>
            </a:pPr>
            <a:r>
              <a:rPr lang="en-US" sz="2516" dirty="0"/>
              <a:t> </a:t>
            </a:r>
            <a:r>
              <a:rPr lang="en-US" sz="2516" kern="1200" baseline="0" dirty="0">
                <a:solidFill>
                  <a:schemeClr val="tx2"/>
                </a:solidFill>
                <a:latin typeface="+mn-lt"/>
                <a:ea typeface="+mn-ea"/>
                <a:cs typeface="+mn-cs"/>
              </a:rPr>
              <a:t>decriminalization of drug use</a:t>
            </a:r>
          </a:p>
          <a:p>
            <a:pPr lvl="2" indent="-384048" defTabSz="914400">
              <a:spcBef>
                <a:spcPts val="1200"/>
              </a:spcBef>
              <a:spcAft>
                <a:spcPts val="200"/>
              </a:spcAft>
              <a:buFont typeface="Franklin Gothic Book" panose="020B0503020102020204" pitchFamily="34" charset="0"/>
              <a:buChar char="•"/>
              <a:defRPr sz="1800"/>
            </a:pPr>
            <a:r>
              <a:rPr lang="en-US" sz="2516" kern="1200" baseline="0" dirty="0">
                <a:solidFill>
                  <a:schemeClr val="tx2"/>
                </a:solidFill>
                <a:latin typeface="+mn-lt"/>
                <a:ea typeface="+mn-ea"/>
                <a:cs typeface="+mn-cs"/>
              </a:rPr>
              <a:t>prescribed heroin</a:t>
            </a:r>
          </a:p>
          <a:p>
            <a:pPr lvl="2" indent="-384048" defTabSz="914400">
              <a:spcBef>
                <a:spcPts val="1200"/>
              </a:spcBef>
              <a:spcAft>
                <a:spcPts val="200"/>
              </a:spcAft>
              <a:buFont typeface="Franklin Gothic Book" panose="020B0503020102020204" pitchFamily="34" charset="0"/>
              <a:buChar char="•"/>
              <a:defRPr sz="1800"/>
            </a:pPr>
            <a:r>
              <a:rPr lang="en-US" sz="2516" dirty="0"/>
              <a:t>overdose prevention centers</a:t>
            </a:r>
            <a:endParaRPr lang="en-US" sz="2516" kern="1200" baseline="0" dirty="0">
              <a:solidFill>
                <a:schemeClr val="tx2"/>
              </a:solidFill>
              <a:latin typeface="+mn-lt"/>
              <a:ea typeface="+mn-ea"/>
              <a:cs typeface="+mn-cs"/>
            </a:endParaRPr>
          </a:p>
          <a:p>
            <a:pPr lvl="2" indent="-384048" defTabSz="914400">
              <a:spcBef>
                <a:spcPts val="1200"/>
              </a:spcBef>
              <a:spcAft>
                <a:spcPts val="200"/>
              </a:spcAft>
              <a:buFont typeface="Franklin Gothic Book" panose="020B0503020102020204" pitchFamily="34" charset="0"/>
              <a:buChar char="•"/>
              <a:defRPr sz="1800"/>
            </a:pPr>
            <a:r>
              <a:rPr lang="en-US" sz="2516" kern="1200" baseline="0" dirty="0">
                <a:solidFill>
                  <a:schemeClr val="tx2"/>
                </a:solidFill>
                <a:latin typeface="+mn-lt"/>
                <a:ea typeface="+mn-ea"/>
                <a:cs typeface="+mn-cs"/>
              </a:rPr>
              <a:t>information and education</a:t>
            </a:r>
          </a:p>
        </p:txBody>
      </p:sp>
      <p:sp>
        <p:nvSpPr>
          <p:cNvPr id="3" name="TextBox 2">
            <a:extLst>
              <a:ext uri="{FF2B5EF4-FFF2-40B4-BE49-F238E27FC236}">
                <a16:creationId xmlns:a16="http://schemas.microsoft.com/office/drawing/2014/main" id="{2194A3D4-50CD-4E89-9B01-98B81A946815}"/>
              </a:ext>
            </a:extLst>
          </p:cNvPr>
          <p:cNvSpPr txBox="1"/>
          <p:nvPr/>
        </p:nvSpPr>
        <p:spPr>
          <a:xfrm>
            <a:off x="5807242" y="975677"/>
            <a:ext cx="6514805" cy="3046988"/>
          </a:xfrm>
          <a:prstGeom prst="rect">
            <a:avLst/>
          </a:prstGeom>
          <a:noFill/>
        </p:spPr>
        <p:txBody>
          <a:bodyPr wrap="square" rtlCol="0">
            <a:spAutoFit/>
          </a:bodyPr>
          <a:lstStyle/>
          <a:p>
            <a:r>
              <a:rPr lang="en-US" sz="3200" dirty="0">
                <a:solidFill>
                  <a:schemeClr val="tx2"/>
                </a:solidFill>
              </a:rPr>
              <a:t>Harm reduction refers to public health efforts to minimize harm associated with drug use (or other behaviors), rather than a focus on abstinence from drug use.</a:t>
            </a:r>
          </a:p>
          <a:p>
            <a:endParaRPr lang="en-US" sz="3200" dirty="0"/>
          </a:p>
        </p:txBody>
      </p:sp>
    </p:spTree>
    <p:extLst>
      <p:ext uri="{BB962C8B-B14F-4D97-AF65-F5344CB8AC3E}">
        <p14:creationId xmlns:p14="http://schemas.microsoft.com/office/powerpoint/2010/main" val="55239993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B3D4F919-9926-42A5-8EB4-1A29C4C9F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68" y="534"/>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7" name="Rectangle 176">
            <a:extLst>
              <a:ext uri="{FF2B5EF4-FFF2-40B4-BE49-F238E27FC236}">
                <a16:creationId xmlns:a16="http://schemas.microsoft.com/office/drawing/2014/main" id="{B8DE41E0-A43A-4E72-8B83-065678475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62" name="Shape 162"/>
          <p:cNvSpPr>
            <a:spLocks noGrp="1"/>
          </p:cNvSpPr>
          <p:nvPr>
            <p:ph type="title"/>
          </p:nvPr>
        </p:nvSpPr>
        <p:spPr>
          <a:xfrm>
            <a:off x="686364" y="975360"/>
            <a:ext cx="11632071" cy="2113280"/>
          </a:xfrm>
          <a:prstGeom prst="rect">
            <a:avLst/>
          </a:prstGeom>
          <a:noFill/>
        </p:spPr>
        <p:txBody>
          <a:bodyPr vert="horz" lIns="91440" tIns="45720" rIns="91440" bIns="45720" rtlCol="0" anchor="t">
            <a:normAutofit/>
          </a:bodyPr>
          <a:lstStyle/>
          <a:p>
            <a:pPr lvl="0" algn="ctr" defTabSz="914400">
              <a:defRPr sz="1800">
                <a:solidFill>
                  <a:srgbClr val="000000"/>
                </a:solidFill>
              </a:defRPr>
            </a:pPr>
            <a:r>
              <a:rPr lang="en-US" sz="6200" kern="1200" baseline="0" dirty="0">
                <a:solidFill>
                  <a:schemeClr val="tx2"/>
                </a:solidFill>
                <a:latin typeface="+mj-lt"/>
                <a:ea typeface="+mj-ea"/>
                <a:cs typeface="+mj-cs"/>
              </a:rPr>
              <a:t>Harm Reduction</a:t>
            </a:r>
          </a:p>
        </p:txBody>
      </p:sp>
      <p:graphicFrame>
        <p:nvGraphicFramePr>
          <p:cNvPr id="165" name="Shape 163">
            <a:extLst>
              <a:ext uri="{FF2B5EF4-FFF2-40B4-BE49-F238E27FC236}">
                <a16:creationId xmlns:a16="http://schemas.microsoft.com/office/drawing/2014/main" id="{13D69A5F-4734-45ED-BBDD-0B137F49DD04}"/>
              </a:ext>
            </a:extLst>
          </p:cNvPr>
          <p:cNvGraphicFramePr/>
          <p:nvPr>
            <p:extLst>
              <p:ext uri="{D42A27DB-BD31-4B8C-83A1-F6EECF244321}">
                <p14:modId xmlns:p14="http://schemas.microsoft.com/office/powerpoint/2010/main" val="1794966026"/>
              </p:ext>
            </p:extLst>
          </p:nvPr>
        </p:nvGraphicFramePr>
        <p:xfrm>
          <a:off x="1263776" y="2274646"/>
          <a:ext cx="10832799" cy="7207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45153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578B-619F-4B69-AEEB-EFC7980BDE06}"/>
              </a:ext>
            </a:extLst>
          </p:cNvPr>
          <p:cNvSpPr>
            <a:spLocks noGrp="1"/>
          </p:cNvSpPr>
          <p:nvPr>
            <p:ph type="title"/>
          </p:nvPr>
        </p:nvSpPr>
        <p:spPr>
          <a:xfrm>
            <a:off x="1463040" y="975360"/>
            <a:ext cx="10241280" cy="1094072"/>
          </a:xfrm>
        </p:spPr>
        <p:txBody>
          <a:bodyPr>
            <a:normAutofit/>
          </a:bodyPr>
          <a:lstStyle/>
          <a:p>
            <a:r>
              <a:rPr lang="en-US" sz="6200" dirty="0"/>
              <a:t>Naloxone Distribution in RI</a:t>
            </a:r>
          </a:p>
        </p:txBody>
      </p:sp>
      <p:pic>
        <p:nvPicPr>
          <p:cNvPr id="4" name="Content Placeholder 3">
            <a:extLst>
              <a:ext uri="{FF2B5EF4-FFF2-40B4-BE49-F238E27FC236}">
                <a16:creationId xmlns:a16="http://schemas.microsoft.com/office/drawing/2014/main" id="{3FADAA52-022B-452E-9ADB-3616CCE9DD5D}"/>
              </a:ext>
            </a:extLst>
          </p:cNvPr>
          <p:cNvPicPr>
            <a:picLocks noGrp="1"/>
          </p:cNvPicPr>
          <p:nvPr>
            <p:ph idx="1"/>
          </p:nvPr>
        </p:nvPicPr>
        <p:blipFill rotWithShape="1">
          <a:blip r:embed="rId3"/>
          <a:srcRect l="23397" t="13676" r="25481" b="17379"/>
          <a:stretch/>
        </p:blipFill>
        <p:spPr bwMode="auto">
          <a:xfrm>
            <a:off x="1190324" y="2069432"/>
            <a:ext cx="11541760" cy="7379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5655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495125" y="365760"/>
            <a:ext cx="11081886" cy="2113280"/>
          </a:xfrm>
          <a:prstGeom prst="rect">
            <a:avLst/>
          </a:prstGeom>
        </p:spPr>
        <p:txBody>
          <a:bodyPr vert="horz" lIns="91440" tIns="45720" rIns="91440" bIns="45720" rtlCol="0" anchor="t">
            <a:normAutofit/>
          </a:bodyPr>
          <a:lstStyle/>
          <a:p>
            <a:pPr lvl="0" defTabSz="914400">
              <a:defRPr sz="1800">
                <a:solidFill>
                  <a:srgbClr val="000000"/>
                </a:solidFill>
              </a:defRPr>
            </a:pPr>
            <a:r>
              <a:rPr lang="en-US" sz="6200" dirty="0"/>
              <a:t>Liability / Good Samaritan Law</a:t>
            </a:r>
          </a:p>
        </p:txBody>
      </p:sp>
      <p:sp>
        <p:nvSpPr>
          <p:cNvPr id="219" name="Shape 219"/>
          <p:cNvSpPr>
            <a:spLocks noGrp="1"/>
          </p:cNvSpPr>
          <p:nvPr>
            <p:ph idx="1"/>
          </p:nvPr>
        </p:nvSpPr>
        <p:spPr>
          <a:xfrm>
            <a:off x="1048401" y="2110009"/>
            <a:ext cx="11528610" cy="7402959"/>
          </a:xfrm>
          <a:prstGeom prst="rect">
            <a:avLst/>
          </a:prstGeom>
        </p:spPr>
        <p:txBody>
          <a:bodyPr vert="horz" lIns="91440" tIns="45720" rIns="91440" bIns="45720" rtlCol="0">
            <a:noAutofit/>
          </a:bodyPr>
          <a:lstStyle/>
          <a:p>
            <a:pPr marL="801688" lvl="1" indent="-342900" defTabSz="914400">
              <a:spcBef>
                <a:spcPts val="2400"/>
              </a:spcBef>
              <a:spcAft>
                <a:spcPts val="200"/>
              </a:spcAft>
              <a:buFont typeface="Wingdings" panose="05000000000000000000" pitchFamily="2" charset="2"/>
              <a:buChar char="§"/>
              <a:defRPr sz="1800"/>
            </a:pPr>
            <a:r>
              <a:rPr lang="en-US" sz="3000" i="0" dirty="0"/>
              <a:t>Civil and criminal immunity for the </a:t>
            </a:r>
            <a:r>
              <a:rPr lang="en-US" sz="3000" b="1" i="0" dirty="0"/>
              <a:t>“good faith” administration of naloxone by a layperson to someone experiencing an overdose.</a:t>
            </a:r>
          </a:p>
          <a:p>
            <a:pPr marL="801688" lvl="1" indent="-342900" defTabSz="914400">
              <a:spcBef>
                <a:spcPts val="2400"/>
              </a:spcBef>
              <a:spcAft>
                <a:spcPts val="200"/>
              </a:spcAft>
              <a:buFont typeface="Wingdings" panose="05000000000000000000" pitchFamily="2" charset="2"/>
              <a:buChar char="§"/>
              <a:defRPr sz="1800"/>
            </a:pPr>
            <a:r>
              <a:rPr lang="en-US" sz="3000" b="1" i="0" dirty="0"/>
              <a:t>Anyone who seeks medical assistance for someone experiencing an overdose </a:t>
            </a:r>
            <a:r>
              <a:rPr lang="en-US" sz="3000" i="0" dirty="0"/>
              <a:t>(e.g. calling 911, performing rescue breathing, administering naloxone) will not be charged with drug possession.</a:t>
            </a:r>
          </a:p>
          <a:p>
            <a:pPr marL="801688" lvl="1" indent="-342900" defTabSz="914400">
              <a:spcBef>
                <a:spcPts val="2400"/>
              </a:spcBef>
              <a:spcAft>
                <a:spcPts val="200"/>
              </a:spcAft>
              <a:buFont typeface="Wingdings" panose="05000000000000000000" pitchFamily="2" charset="2"/>
              <a:buChar char="§"/>
              <a:defRPr sz="1800"/>
            </a:pPr>
            <a:r>
              <a:rPr lang="en-US" sz="3000" i="0" dirty="0"/>
              <a:t>Anyone </a:t>
            </a:r>
            <a:r>
              <a:rPr lang="en-US" sz="3000" b="1" i="0" dirty="0"/>
              <a:t>who experiences a drug overdose </a:t>
            </a:r>
            <a:r>
              <a:rPr lang="en-US" sz="3000" i="0" dirty="0"/>
              <a:t>and needs medical assistance </a:t>
            </a:r>
            <a:r>
              <a:rPr lang="en-US" sz="3000" b="1" i="0" dirty="0"/>
              <a:t>will not be charged with drug possession.</a:t>
            </a:r>
          </a:p>
          <a:p>
            <a:pPr marL="801688" lvl="2" indent="-342900" defTabSz="914400">
              <a:spcBef>
                <a:spcPts val="2400"/>
              </a:spcBef>
              <a:spcAft>
                <a:spcPts val="200"/>
              </a:spcAft>
              <a:buFont typeface="Wingdings" panose="05000000000000000000" pitchFamily="2" charset="2"/>
              <a:buChar char="§"/>
              <a:defRPr sz="1800"/>
            </a:pPr>
            <a:r>
              <a:rPr lang="en-US" sz="3000" dirty="0"/>
              <a:t>Neither of these immunities extend to manufacture or distribution of drugs.</a:t>
            </a:r>
          </a:p>
          <a:p>
            <a:pPr marL="801688" lvl="1" indent="-342900" defTabSz="914400">
              <a:spcBef>
                <a:spcPts val="2400"/>
              </a:spcBef>
              <a:spcAft>
                <a:spcPts val="200"/>
              </a:spcAft>
              <a:buFont typeface="Wingdings" panose="05000000000000000000" pitchFamily="2" charset="2"/>
              <a:buChar char="§"/>
              <a:defRPr sz="1800"/>
            </a:pPr>
            <a:r>
              <a:rPr lang="en-US" sz="3000" i="0" dirty="0"/>
              <a:t>The act of </a:t>
            </a:r>
            <a:r>
              <a:rPr lang="en-US" sz="3000" b="1" i="0" dirty="0"/>
              <a:t>providing medical assistance </a:t>
            </a:r>
            <a:r>
              <a:rPr lang="en-US" sz="3000" i="0" dirty="0"/>
              <a:t>(e.g. calling 911, performing rescue breathing, administering naloxone) </a:t>
            </a:r>
            <a:r>
              <a:rPr lang="en-US" sz="3000" b="1" i="0" dirty="0"/>
              <a:t>may be used as a mitigating factor in criminal prosecution.</a:t>
            </a:r>
          </a:p>
        </p:txBody>
      </p:sp>
    </p:spTree>
    <p:extLst>
      <p:ext uri="{BB962C8B-B14F-4D97-AF65-F5344CB8AC3E}">
        <p14:creationId xmlns:p14="http://schemas.microsoft.com/office/powerpoint/2010/main" val="3652632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F535C2-1905-415D-8575-D81D7E68DE73}"/>
              </a:ext>
            </a:extLst>
          </p:cNvPr>
          <p:cNvSpPr>
            <a:spLocks noGrp="1"/>
          </p:cNvSpPr>
          <p:nvPr>
            <p:ph type="title"/>
          </p:nvPr>
        </p:nvSpPr>
        <p:spPr>
          <a:xfrm>
            <a:off x="682752" y="909801"/>
            <a:ext cx="3519550" cy="7932928"/>
          </a:xfrm>
        </p:spPr>
        <p:txBody>
          <a:bodyPr anchor="ctr">
            <a:normAutofit/>
          </a:bodyPr>
          <a:lstStyle/>
          <a:p>
            <a:pPr algn="ctr"/>
            <a:r>
              <a:rPr lang="en-US" sz="6000" dirty="0"/>
              <a:t>Standing Order</a:t>
            </a:r>
          </a:p>
        </p:txBody>
      </p:sp>
      <p:graphicFrame>
        <p:nvGraphicFramePr>
          <p:cNvPr id="7" name="Content Placeholder 4">
            <a:extLst>
              <a:ext uri="{FF2B5EF4-FFF2-40B4-BE49-F238E27FC236}">
                <a16:creationId xmlns:a16="http://schemas.microsoft.com/office/drawing/2014/main" id="{20181190-B026-47EA-B5D5-007C6DA2D1D8}"/>
              </a:ext>
            </a:extLst>
          </p:cNvPr>
          <p:cNvGraphicFramePr>
            <a:graphicFrameLocks noGrp="1"/>
          </p:cNvGraphicFramePr>
          <p:nvPr>
            <p:ph idx="1"/>
            <p:extLst>
              <p:ext uri="{D42A27DB-BD31-4B8C-83A1-F6EECF244321}">
                <p14:modId xmlns:p14="http://schemas.microsoft.com/office/powerpoint/2010/main" val="2889190908"/>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796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kern="1200" cap="all" baseline="0" dirty="0">
                <a:solidFill>
                  <a:schemeClr val="tx2"/>
                </a:solidFill>
                <a:latin typeface="+mj-lt"/>
                <a:ea typeface="+mj-ea"/>
                <a:cs typeface="+mj-cs"/>
              </a:rPr>
              <a:t>Frequently</a:t>
            </a:r>
            <a:br>
              <a:rPr lang="en-US" sz="8200" kern="1200" cap="all" baseline="0" dirty="0">
                <a:solidFill>
                  <a:schemeClr val="tx2"/>
                </a:solidFill>
                <a:latin typeface="+mj-lt"/>
                <a:ea typeface="+mj-ea"/>
                <a:cs typeface="+mj-cs"/>
              </a:rPr>
            </a:br>
            <a:r>
              <a:rPr lang="en-US" sz="8200" kern="1200" cap="all" baseline="0" dirty="0">
                <a:solidFill>
                  <a:schemeClr val="tx2"/>
                </a:solidFill>
                <a:latin typeface="+mj-lt"/>
                <a:ea typeface="+mj-ea"/>
                <a:cs typeface="+mj-cs"/>
              </a:rPr>
              <a:t>asked</a:t>
            </a:r>
            <a:br>
              <a:rPr lang="en-US" sz="8200" kern="1200" cap="all" baseline="0" dirty="0">
                <a:solidFill>
                  <a:schemeClr val="tx2"/>
                </a:solidFill>
                <a:latin typeface="+mj-lt"/>
                <a:ea typeface="+mj-ea"/>
                <a:cs typeface="+mj-cs"/>
              </a:rPr>
            </a:br>
            <a:r>
              <a:rPr lang="en-US" sz="8200" kern="1200" cap="all" baseline="0" dirty="0">
                <a:solidFill>
                  <a:schemeClr val="tx2"/>
                </a:solidFill>
                <a:latin typeface="+mj-lt"/>
                <a:ea typeface="+mj-ea"/>
                <a:cs typeface="+mj-cs"/>
              </a:rPr>
              <a:t>questions</a:t>
            </a: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2" name="Graphic 11" descr="Help">
            <a:extLst>
              <a:ext uri="{FF2B5EF4-FFF2-40B4-BE49-F238E27FC236}">
                <a16:creationId xmlns:a16="http://schemas.microsoft.com/office/drawing/2014/main" id="{F3A060FF-36DD-49EC-8C80-44DAAFE52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2786" y="-320269"/>
            <a:ext cx="4488181" cy="4488181"/>
          </a:xfrm>
          <a:prstGeom prst="rect">
            <a:avLst/>
          </a:prstGeom>
        </p:spPr>
      </p:pic>
    </p:spTree>
    <p:extLst>
      <p:ext uri="{BB962C8B-B14F-4D97-AF65-F5344CB8AC3E}">
        <p14:creationId xmlns:p14="http://schemas.microsoft.com/office/powerpoint/2010/main" val="35862528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4FD12E-F8CF-401E-92EF-0F64BBE25335}"/>
              </a:ext>
            </a:extLst>
          </p:cNvPr>
          <p:cNvSpPr>
            <a:spLocks noGrp="1"/>
          </p:cNvSpPr>
          <p:nvPr>
            <p:ph type="title"/>
          </p:nvPr>
        </p:nvSpPr>
        <p:spPr>
          <a:xfrm>
            <a:off x="1234440" y="408463"/>
            <a:ext cx="10241280" cy="2113280"/>
          </a:xfrm>
        </p:spPr>
        <p:txBody>
          <a:bodyPr>
            <a:normAutofit/>
          </a:bodyPr>
          <a:lstStyle/>
          <a:p>
            <a:r>
              <a:rPr lang="en-US" sz="6200" dirty="0"/>
              <a:t>How did we get here</a:t>
            </a:r>
          </a:p>
        </p:txBody>
      </p:sp>
      <p:sp>
        <p:nvSpPr>
          <p:cNvPr id="112" name="Shape 112"/>
          <p:cNvSpPr>
            <a:spLocks noGrp="1"/>
          </p:cNvSpPr>
          <p:nvPr>
            <p:ph type="body" idx="4294967295"/>
          </p:nvPr>
        </p:nvSpPr>
        <p:spPr>
          <a:xfrm>
            <a:off x="1346200" y="8697913"/>
            <a:ext cx="11658600" cy="587375"/>
          </a:xfrm>
          <a:prstGeom prst="rect">
            <a:avLst/>
          </a:prstGeom>
        </p:spPr>
        <p:txBody>
          <a:bodyPr vert="horz" lIns="91440" tIns="45720" rIns="91440" bIns="45720" rtlCol="0">
            <a:normAutofit lnSpcReduction="10000"/>
          </a:bodyPr>
          <a:lstStyle>
            <a:lvl1pPr>
              <a:defRPr sz="1000">
                <a:solidFill>
                  <a:srgbClr val="747474"/>
                </a:solidFill>
                <a:latin typeface="Helvetica Neue"/>
                <a:ea typeface="Helvetica Neue"/>
                <a:cs typeface="Helvetica Neue"/>
                <a:sym typeface="Helvetica Neue"/>
              </a:defRPr>
            </a:lvl1pPr>
          </a:lstStyle>
          <a:p>
            <a:pPr marL="384048" lvl="0" indent="-384048" defTabSz="914400">
              <a:spcAft>
                <a:spcPts val="200"/>
              </a:spcAft>
              <a:defRPr sz="1800">
                <a:solidFill>
                  <a:srgbClr val="000000"/>
                </a:solidFill>
              </a:defRPr>
            </a:pPr>
            <a:r>
              <a:rPr lang="en-US" sz="1800" dirty="0">
                <a:solidFill>
                  <a:schemeClr val="tx2"/>
                </a:solidFill>
                <a:latin typeface="+mn-lt"/>
                <a:ea typeface="+mn-ea"/>
                <a:cs typeface="+mn-cs"/>
              </a:rPr>
              <a:t>National Vital Statistics System, 1999-2008; Automation of Reports and Consolidated Orders System (ARCOS) of the Drug Enforcement Administration (DEA), 1999-2010; Treatment Episode Data Set, 1999-2009</a:t>
            </a:r>
          </a:p>
        </p:txBody>
      </p:sp>
      <p:pic>
        <p:nvPicPr>
          <p:cNvPr id="113" name="sales deaths treatment 99-08.png"/>
          <p:cNvPicPr/>
          <p:nvPr/>
        </p:nvPicPr>
        <p:blipFill>
          <a:blip r:embed="rId3"/>
          <a:srcRect l="911" t="15603" r="911"/>
          <a:stretch>
            <a:fillRect/>
          </a:stretch>
        </p:blipFill>
        <p:spPr>
          <a:xfrm>
            <a:off x="822960" y="1760220"/>
            <a:ext cx="11799921" cy="6347459"/>
          </a:xfrm>
          <a:prstGeom prst="rect">
            <a:avLst/>
          </a:prstGeom>
        </p:spPr>
      </p:pic>
      <p:sp>
        <p:nvSpPr>
          <p:cNvPr id="2" name="Rectangle 1">
            <a:extLst>
              <a:ext uri="{FF2B5EF4-FFF2-40B4-BE49-F238E27FC236}">
                <a16:creationId xmlns:a16="http://schemas.microsoft.com/office/drawing/2014/main" id="{8AEEA841-AB22-4386-AC5B-FBBA637333D1}"/>
              </a:ext>
            </a:extLst>
          </p:cNvPr>
          <p:cNvSpPr/>
          <p:nvPr/>
        </p:nvSpPr>
        <p:spPr>
          <a:xfrm>
            <a:off x="1922780" y="1877371"/>
            <a:ext cx="11158220" cy="369332"/>
          </a:xfrm>
          <a:prstGeom prst="rect">
            <a:avLst/>
          </a:prstGeom>
        </p:spPr>
        <p:txBody>
          <a:bodyPr wrap="square">
            <a:spAutoFit/>
          </a:bodyPr>
          <a:lstStyle/>
          <a:p>
            <a:r>
              <a:rPr lang="en-US" dirty="0"/>
              <a:t>Rates of prescription painkiller sales, deaths, and substance use treatment admissions (1999-2010)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75673"/>
            <a:ext cx="11861800" cy="1256145"/>
          </a:xfrm>
        </p:spPr>
        <p:txBody>
          <a:bodyPr>
            <a:normAutofit/>
          </a:bodyPr>
          <a:lstStyle/>
          <a:p>
            <a:r>
              <a:rPr lang="en-US" sz="6000" dirty="0"/>
              <a:t>Frequently Asked Questions</a:t>
            </a:r>
          </a:p>
        </p:txBody>
      </p:sp>
      <p:sp>
        <p:nvSpPr>
          <p:cNvPr id="3" name="Text Placeholder 2"/>
          <p:cNvSpPr>
            <a:spLocks noGrp="1"/>
          </p:cNvSpPr>
          <p:nvPr>
            <p:ph type="body" idx="1"/>
          </p:nvPr>
        </p:nvSpPr>
        <p:spPr>
          <a:xfrm>
            <a:off x="1028700" y="2065482"/>
            <a:ext cx="11861800" cy="6773718"/>
          </a:xfrm>
        </p:spPr>
        <p:txBody>
          <a:bodyPr>
            <a:normAutofit/>
          </a:bodyPr>
          <a:lstStyle/>
          <a:p>
            <a:endParaRPr lang="en-US" dirty="0"/>
          </a:p>
          <a:p>
            <a:r>
              <a:rPr lang="en-US" b="1" dirty="0"/>
              <a:t>What are the side eﬀects of naloxone? </a:t>
            </a:r>
          </a:p>
          <a:p>
            <a:r>
              <a:rPr lang="en-US" dirty="0"/>
              <a:t>Naloxone reverses opioid overdose and causes withdrawal. The most common symptoms of withdrawal are pain, nausea, vomiting, sweating, and anxiety. Less common are agitation, seizures, or irregular heartbeat. While opioid withdrawal can be dramatic and unpleasant, it is not life threatening.  </a:t>
            </a:r>
          </a:p>
          <a:p>
            <a:endParaRPr lang="en-US" dirty="0"/>
          </a:p>
          <a:p>
            <a:endParaRPr lang="en-US" dirty="0"/>
          </a:p>
          <a:p>
            <a:endParaRPr lang="en-US" dirty="0"/>
          </a:p>
          <a:p>
            <a:r>
              <a:rPr lang="en-US" b="1" dirty="0"/>
              <a:t>Can people have violent reactions after naloxone administration? </a:t>
            </a:r>
          </a:p>
          <a:p>
            <a:r>
              <a:rPr lang="en-US" dirty="0"/>
              <a:t>It is possible an individual will become agitated and combative after going into withdrawal due to naloxone administration, however this is not likely with the relatively small dose (.4 mg IM or 4mg IM) administered in intervals by lay responders.</a:t>
            </a:r>
          </a:p>
          <a:p>
            <a:endParaRPr lang="en-US" dirty="0"/>
          </a:p>
        </p:txBody>
      </p:sp>
    </p:spTree>
    <p:extLst>
      <p:ext uri="{BB962C8B-B14F-4D97-AF65-F5344CB8AC3E}">
        <p14:creationId xmlns:p14="http://schemas.microsoft.com/office/powerpoint/2010/main" val="35047371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2" y="655781"/>
            <a:ext cx="11861800" cy="1283855"/>
          </a:xfrm>
        </p:spPr>
        <p:txBody>
          <a:bodyPr>
            <a:normAutofit/>
          </a:bodyPr>
          <a:lstStyle/>
          <a:p>
            <a:r>
              <a:rPr lang="en-US" sz="6200" dirty="0"/>
              <a:t>Frequently Asked Questions</a:t>
            </a:r>
          </a:p>
        </p:txBody>
      </p:sp>
      <p:sp>
        <p:nvSpPr>
          <p:cNvPr id="3" name="Text Placeholder 2"/>
          <p:cNvSpPr>
            <a:spLocks noGrp="1"/>
          </p:cNvSpPr>
          <p:nvPr>
            <p:ph type="body" idx="1"/>
          </p:nvPr>
        </p:nvSpPr>
        <p:spPr>
          <a:xfrm>
            <a:off x="1413164" y="2161309"/>
            <a:ext cx="11020136" cy="7079673"/>
          </a:xfrm>
        </p:spPr>
        <p:txBody>
          <a:bodyPr>
            <a:normAutofit/>
          </a:bodyPr>
          <a:lstStyle/>
          <a:p>
            <a:pPr marL="0" indent="0">
              <a:buNone/>
            </a:pPr>
            <a:r>
              <a:rPr lang="en-US" b="1" dirty="0"/>
              <a:t>Does naloxone work on cocaine, methamphetamine, benzodiazepines, or alcohol? </a:t>
            </a:r>
          </a:p>
          <a:p>
            <a:r>
              <a:rPr lang="en-US" dirty="0"/>
              <a:t>No. Naloxone only works on opioids (heroin, morphine, fentanyl, methadone, </a:t>
            </a:r>
            <a:r>
              <a:rPr lang="en-US" dirty="0" err="1"/>
              <a:t>etc</a:t>
            </a:r>
            <a:r>
              <a:rPr lang="en-US" dirty="0"/>
              <a:t>). It will not have any effect on someone overdosing on another type of drug. However, if someone is overdosing on opioids AND another drug, naloxone will reverse the opioid part of the overdose and potentially help the person.  </a:t>
            </a:r>
          </a:p>
          <a:p>
            <a:endParaRPr lang="en-US" dirty="0"/>
          </a:p>
          <a:p>
            <a:pPr marL="0" indent="0">
              <a:spcBef>
                <a:spcPts val="1800"/>
              </a:spcBef>
              <a:buNone/>
            </a:pPr>
            <a:r>
              <a:rPr lang="en-US" b="1" dirty="0"/>
              <a:t>What if naloxone is given to someone who doesn't have any opioids in their system? </a:t>
            </a:r>
          </a:p>
          <a:p>
            <a:r>
              <a:rPr lang="en-US" dirty="0"/>
              <a:t>There are no adverse effects if someone is given naloxone who doesn't need it. If someone looks like they may be overdosing on opioids (unconscious, slow or no breathing), they should be given naloxone. If opioids are present, it will help, if they aren't, it won't hurt.  </a:t>
            </a:r>
          </a:p>
          <a:p>
            <a:endParaRPr lang="en-US" dirty="0"/>
          </a:p>
        </p:txBody>
      </p:sp>
    </p:spTree>
    <p:extLst>
      <p:ext uri="{BB962C8B-B14F-4D97-AF65-F5344CB8AC3E}">
        <p14:creationId xmlns:p14="http://schemas.microsoft.com/office/powerpoint/2010/main" val="86704580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28" y="489527"/>
            <a:ext cx="11861800" cy="1283855"/>
          </a:xfrm>
        </p:spPr>
        <p:txBody>
          <a:bodyPr/>
          <a:lstStyle/>
          <a:p>
            <a:r>
              <a:rPr lang="en-US" sz="6600" dirty="0"/>
              <a:t>Frequently Asked Questions</a:t>
            </a:r>
            <a:endParaRPr lang="en-US" dirty="0"/>
          </a:p>
        </p:txBody>
      </p:sp>
      <p:sp>
        <p:nvSpPr>
          <p:cNvPr id="3" name="Text Placeholder 2"/>
          <p:cNvSpPr>
            <a:spLocks noGrp="1"/>
          </p:cNvSpPr>
          <p:nvPr>
            <p:ph type="body" idx="1"/>
          </p:nvPr>
        </p:nvSpPr>
        <p:spPr>
          <a:xfrm>
            <a:off x="1399308" y="2133599"/>
            <a:ext cx="11033991" cy="7130473"/>
          </a:xfrm>
        </p:spPr>
        <p:txBody>
          <a:bodyPr>
            <a:normAutofit/>
          </a:bodyPr>
          <a:lstStyle/>
          <a:p>
            <a:pPr marL="0" indent="0">
              <a:buNone/>
            </a:pPr>
            <a:r>
              <a:rPr lang="en-US" b="1" dirty="0"/>
              <a:t>What is the diﬀerence between giving naloxone IM (injection), IN (nasal spray), or IV (intravenously)? </a:t>
            </a:r>
          </a:p>
          <a:p>
            <a:pPr marL="0" indent="0">
              <a:buNone/>
            </a:pPr>
            <a:r>
              <a:rPr lang="en-US" dirty="0"/>
              <a:t>All of these routes of administration are equally effective and can be administered interchangeably to anyone experiencing an overdose. There is a slightly longer time to onset with IN than IM (and longer than IV). Naloxone is not effective if taken orally. </a:t>
            </a:r>
          </a:p>
          <a:p>
            <a:pPr marL="0" indent="0">
              <a:buNone/>
            </a:pPr>
            <a:endParaRPr lang="en-US" b="1" dirty="0"/>
          </a:p>
          <a:p>
            <a:pPr marL="0" indent="0">
              <a:buNone/>
            </a:pPr>
            <a:r>
              <a:rPr lang="en-US" b="1" dirty="0"/>
              <a:t>How many doses are necessary? </a:t>
            </a:r>
          </a:p>
          <a:p>
            <a:pPr marL="0" indent="0">
              <a:buNone/>
            </a:pPr>
            <a:r>
              <a:rPr lang="en-US" dirty="0"/>
              <a:t>It varies. One dose may be enough to let the person start breathing again. Some people may need more than one dose depending on their tolerance, how much they took, and what opioid they overdosed on. Children and people who overdose on synthetic opioids (fentanyl, </a:t>
            </a:r>
            <a:r>
              <a:rPr lang="en-US" dirty="0" err="1"/>
              <a:t>suboxone</a:t>
            </a:r>
            <a:r>
              <a:rPr lang="en-US" dirty="0"/>
              <a:t>, </a:t>
            </a:r>
            <a:r>
              <a:rPr lang="en-US" dirty="0" err="1"/>
              <a:t>etc</a:t>
            </a:r>
            <a:r>
              <a:rPr lang="en-US" dirty="0"/>
              <a:t>) are likely to need multiple doses.  </a:t>
            </a:r>
          </a:p>
          <a:p>
            <a:endParaRPr lang="en-US" dirty="0"/>
          </a:p>
        </p:txBody>
      </p:sp>
    </p:spTree>
    <p:extLst>
      <p:ext uri="{BB962C8B-B14F-4D97-AF65-F5344CB8AC3E}">
        <p14:creationId xmlns:p14="http://schemas.microsoft.com/office/powerpoint/2010/main" val="87546673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80" y="531091"/>
            <a:ext cx="11861800" cy="1339273"/>
          </a:xfrm>
        </p:spPr>
        <p:txBody>
          <a:bodyPr/>
          <a:lstStyle/>
          <a:p>
            <a:r>
              <a:rPr lang="en-US" dirty="0"/>
              <a:t>Frequently Asked Questions</a:t>
            </a:r>
          </a:p>
        </p:txBody>
      </p:sp>
      <p:sp>
        <p:nvSpPr>
          <p:cNvPr id="3" name="Text Placeholder 2"/>
          <p:cNvSpPr>
            <a:spLocks noGrp="1"/>
          </p:cNvSpPr>
          <p:nvPr>
            <p:ph type="body" idx="1"/>
          </p:nvPr>
        </p:nvSpPr>
        <p:spPr>
          <a:xfrm>
            <a:off x="1191490" y="1995055"/>
            <a:ext cx="11488189" cy="7344017"/>
          </a:xfrm>
        </p:spPr>
        <p:txBody>
          <a:bodyPr/>
          <a:lstStyle/>
          <a:p>
            <a:pPr marL="0" indent="0">
              <a:buNone/>
            </a:pPr>
            <a:r>
              <a:rPr lang="en-US" b="1" dirty="0"/>
              <a:t>What is the shelf-life of naloxone?</a:t>
            </a:r>
          </a:p>
          <a:p>
            <a:r>
              <a:rPr lang="en-US" dirty="0"/>
              <a:t>When manufactured, naloxone has approximately a two-year shelf-life. Most of the naloxone that is being distributed has an expiration date 12-18 months in the future. Always check the expiration date on your naloxone (found on the end of the box and on the vial) and follow your department's procedure for exchanging expired or near-to-expiration medications. The atomizers also have an expiration date after which they are no longer considered sterile. This is usually in the 4-5 year range.  </a:t>
            </a:r>
          </a:p>
          <a:p>
            <a:pPr marL="0" indent="0">
              <a:buNone/>
            </a:pPr>
            <a:endParaRPr lang="en-US" b="1" dirty="0"/>
          </a:p>
          <a:p>
            <a:pPr marL="0" indent="0">
              <a:buNone/>
            </a:pPr>
            <a:r>
              <a:rPr lang="en-US" b="1" dirty="0"/>
              <a:t>How should naloxone be stored? </a:t>
            </a:r>
          </a:p>
          <a:p>
            <a:r>
              <a:rPr lang="en-US" dirty="0"/>
              <a:t>Naloxone must be kept at room temperature (59-86°F or 15-30°C). It should never be stored in a refrigerator. It must also be stored out of direct light. If the only naloxone that you have is expired or has been stored improperly, and no other naloxone is immediately available, it may be given to a person experiencing an overdose. It may not be as effective, but it will not cause harm.              </a:t>
            </a:r>
          </a:p>
          <a:p>
            <a:endParaRPr lang="en-US" dirty="0"/>
          </a:p>
        </p:txBody>
      </p:sp>
    </p:spTree>
    <p:extLst>
      <p:ext uri="{BB962C8B-B14F-4D97-AF65-F5344CB8AC3E}">
        <p14:creationId xmlns:p14="http://schemas.microsoft.com/office/powerpoint/2010/main" val="82585654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665F-4A78-4F34-94F9-2F9291C9F836}"/>
              </a:ext>
            </a:extLst>
          </p:cNvPr>
          <p:cNvSpPr>
            <a:spLocks noGrp="1"/>
          </p:cNvSpPr>
          <p:nvPr>
            <p:ph type="title"/>
          </p:nvPr>
        </p:nvSpPr>
        <p:spPr>
          <a:xfrm>
            <a:off x="1004049" y="457201"/>
            <a:ext cx="6418728" cy="735106"/>
          </a:xfrm>
        </p:spPr>
        <p:txBody>
          <a:bodyPr vert="horz" lIns="91440" tIns="45720" rIns="91440" bIns="45720" rtlCol="0" anchor="t">
            <a:normAutofit/>
          </a:bodyPr>
          <a:lstStyle/>
          <a:p>
            <a:pPr defTabSz="914400"/>
            <a:r>
              <a:rPr lang="en-US" sz="4400" kern="1200" baseline="0" dirty="0">
                <a:solidFill>
                  <a:schemeClr val="tx2"/>
                </a:solidFill>
                <a:latin typeface="+mj-lt"/>
                <a:ea typeface="+mj-ea"/>
                <a:cs typeface="+mj-cs"/>
              </a:rPr>
              <a:t>Resources and Materials </a:t>
            </a:r>
          </a:p>
        </p:txBody>
      </p:sp>
      <p:sp>
        <p:nvSpPr>
          <p:cNvPr id="3" name="Text Placeholder 2">
            <a:extLst>
              <a:ext uri="{FF2B5EF4-FFF2-40B4-BE49-F238E27FC236}">
                <a16:creationId xmlns:a16="http://schemas.microsoft.com/office/drawing/2014/main" id="{1756EAA2-CCEB-4738-8BA8-E09A7B6A103C}"/>
              </a:ext>
            </a:extLst>
          </p:cNvPr>
          <p:cNvSpPr>
            <a:spLocks noGrp="1"/>
          </p:cNvSpPr>
          <p:nvPr>
            <p:ph type="body" idx="1"/>
          </p:nvPr>
        </p:nvSpPr>
        <p:spPr>
          <a:xfrm>
            <a:off x="1004049" y="1645873"/>
            <a:ext cx="6888350" cy="8107727"/>
          </a:xfrm>
        </p:spPr>
        <p:txBody>
          <a:bodyPr vert="horz" lIns="91440" tIns="45720" rIns="91440" bIns="45720" rtlCol="0">
            <a:noAutofit/>
          </a:bodyPr>
          <a:lstStyle/>
          <a:p>
            <a:pPr marL="384048" indent="-384048" defTabSz="914400">
              <a:spcAft>
                <a:spcPts val="200"/>
              </a:spcAft>
              <a:buFont typeface="Franklin Gothic Book" panose="020B0503020102020204" pitchFamily="34" charset="0"/>
              <a:buNone/>
            </a:pPr>
            <a:r>
              <a:rPr lang="en-US" sz="2800" b="1" dirty="0">
                <a:solidFill>
                  <a:schemeClr val="tx1"/>
                </a:solidFill>
                <a:hlinkClick r:id="rId3">
                  <a:extLst>
                    <a:ext uri="{A12FA001-AC4F-418D-AE19-62706E023703}">
                      <ahyp:hlinkClr xmlns:ahyp="http://schemas.microsoft.com/office/drawing/2018/hyperlinkcolor" val="tx"/>
                    </a:ext>
                  </a:extLst>
                </a:hlinkClick>
              </a:rPr>
              <a:t>Prevent Overdose RI – End the epidemic</a:t>
            </a:r>
            <a:endParaRPr lang="en-US" sz="2800" b="1"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384048" indent="-384048" defTabSz="914400">
              <a:spcAft>
                <a:spcPts val="200"/>
              </a:spcAft>
              <a:buFont typeface="Franklin Gothic Book" panose="020B0503020102020204" pitchFamily="34" charset="0"/>
              <a:buNone/>
            </a:pPr>
            <a:endParaRPr lang="en-US" sz="2800" dirty="0">
              <a:hlinkClick r:id="rId4">
                <a:extLst>
                  <a:ext uri="{A12FA001-AC4F-418D-AE19-62706E023703}">
                    <ahyp:hlinkClr xmlns:ahyp="http://schemas.microsoft.com/office/drawing/2018/hyperlinkcolor" val="tx"/>
                  </a:ext>
                </a:extLst>
              </a:hlinkClick>
            </a:endParaRPr>
          </a:p>
          <a:p>
            <a:pPr marL="384048" indent="-384048" defTabSz="914400">
              <a:spcAft>
                <a:spcPts val="200"/>
              </a:spcAft>
              <a:buFont typeface="Franklin Gothic Book" panose="020B0503020102020204" pitchFamily="34" charset="0"/>
              <a:buNone/>
            </a:pPr>
            <a:r>
              <a:rPr lang="en-US" sz="2800" b="1" dirty="0">
                <a:solidFill>
                  <a:schemeClr val="tx1"/>
                </a:solidFill>
                <a:hlinkClick r:id="rId5">
                  <a:extLst>
                    <a:ext uri="{A12FA001-AC4F-418D-AE19-62706E023703}">
                      <ahyp:hlinkClr xmlns:ahyp="http://schemas.microsoft.com/office/drawing/2018/hyperlinkcolor" val="tx"/>
                    </a:ext>
                  </a:extLst>
                </a:hlinkClick>
              </a:rPr>
              <a:t>PONI (poniri.org)</a:t>
            </a:r>
            <a:endParaRPr lang="en-US" sz="2800" b="1" dirty="0">
              <a:solidFill>
                <a:schemeClr val="tx1"/>
              </a:solidFill>
            </a:endParaRPr>
          </a:p>
          <a:p>
            <a:pPr marL="384048" indent="-384048" defTabSz="914400">
              <a:spcAft>
                <a:spcPts val="200"/>
              </a:spcAft>
              <a:buFont typeface="Franklin Gothic Book" panose="020B0503020102020204" pitchFamily="34" charset="0"/>
              <a:buNone/>
            </a:pPr>
            <a:endParaRPr lang="en-US" sz="2500" b="1" dirty="0">
              <a:solidFill>
                <a:schemeClr val="tx1"/>
              </a:solidFill>
              <a:hlinkClick r:id="rId4">
                <a:extLst>
                  <a:ext uri="{A12FA001-AC4F-418D-AE19-62706E023703}">
                    <ahyp:hlinkClr xmlns:ahyp="http://schemas.microsoft.com/office/drawing/2018/hyperlinkcolor" val="tx"/>
                  </a:ext>
                </a:extLst>
              </a:hlinkClick>
            </a:endParaRPr>
          </a:p>
          <a:p>
            <a:pPr marL="384048" indent="-384048" defTabSz="914400">
              <a:spcAft>
                <a:spcPts val="200"/>
              </a:spcAft>
              <a:buFont typeface="Franklin Gothic Book" panose="020B0503020102020204" pitchFamily="34" charset="0"/>
              <a:buNone/>
            </a:pPr>
            <a:r>
              <a:rPr lang="en-US" sz="2800" kern="1200" baseline="0" dirty="0">
                <a:solidFill>
                  <a:schemeClr val="tx2"/>
                </a:solidFill>
                <a:latin typeface="+mn-lt"/>
                <a:ea typeface="+mn-ea"/>
                <a:cs typeface="+mn-cs"/>
                <a:hlinkClick r:id="rId4">
                  <a:extLst>
                    <a:ext uri="{A12FA001-AC4F-418D-AE19-62706E023703}">
                      <ahyp:hlinkClr xmlns:ahyp="http://schemas.microsoft.com/office/drawing/2018/hyperlinkcolor" val="tx"/>
                    </a:ext>
                  </a:extLst>
                </a:hlinkClick>
              </a:rPr>
              <a:t>http://pvdsafestations.com/</a:t>
            </a:r>
            <a:r>
              <a:rPr lang="en-US" sz="2800" kern="1200" baseline="0" dirty="0">
                <a:solidFill>
                  <a:schemeClr val="tx2"/>
                </a:solidFill>
                <a:latin typeface="+mn-lt"/>
                <a:ea typeface="+mn-ea"/>
                <a:cs typeface="+mn-cs"/>
              </a:rPr>
              <a:t> - </a:t>
            </a:r>
            <a:r>
              <a:rPr lang="en-US" sz="2800" b="1" kern="1200" baseline="0" dirty="0">
                <a:solidFill>
                  <a:schemeClr val="tx2"/>
                </a:solidFill>
                <a:latin typeface="+mn-lt"/>
                <a:ea typeface="+mn-ea"/>
                <a:cs typeface="+mn-cs"/>
              </a:rPr>
              <a:t>PROVIDENCE SAFE STATIONS </a:t>
            </a:r>
            <a:r>
              <a:rPr lang="en-US" sz="2800" kern="1200" baseline="0" dirty="0">
                <a:solidFill>
                  <a:schemeClr val="tx2"/>
                </a:solidFill>
                <a:latin typeface="+mn-lt"/>
                <a:ea typeface="+mn-ea"/>
                <a:cs typeface="+mn-cs"/>
              </a:rPr>
              <a:t>-  Available 24 hours a day, seven days a week. </a:t>
            </a:r>
          </a:p>
          <a:p>
            <a:pPr marL="384048" indent="-384048" defTabSz="914400">
              <a:spcAft>
                <a:spcPts val="200"/>
              </a:spcAft>
              <a:buFont typeface="Franklin Gothic Book" panose="020B0503020102020204" pitchFamily="34" charset="0"/>
              <a:buNone/>
            </a:pPr>
            <a:endParaRPr lang="en-US" sz="2800" kern="1200" baseline="0" dirty="0">
              <a:solidFill>
                <a:schemeClr val="tx2"/>
              </a:solidFill>
              <a:latin typeface="+mn-lt"/>
              <a:ea typeface="+mn-ea"/>
              <a:cs typeface="+mn-cs"/>
            </a:endParaRPr>
          </a:p>
          <a:p>
            <a:pPr marL="384048" indent="-384048" defTabSz="914400">
              <a:spcAft>
                <a:spcPts val="200"/>
              </a:spcAft>
              <a:buFont typeface="Franklin Gothic Book" panose="020B0503020102020204" pitchFamily="34" charset="0"/>
              <a:buNone/>
            </a:pPr>
            <a:r>
              <a:rPr lang="en-US" sz="2800" kern="1200" baseline="0" dirty="0">
                <a:solidFill>
                  <a:schemeClr val="tx2"/>
                </a:solidFill>
                <a:latin typeface="+mn-lt"/>
                <a:ea typeface="+mn-ea"/>
                <a:cs typeface="+mn-cs"/>
                <a:hlinkClick r:id="rId6">
                  <a:extLst>
                    <a:ext uri="{A12FA001-AC4F-418D-AE19-62706E023703}">
                      <ahyp:hlinkClr xmlns:ahyp="http://schemas.microsoft.com/office/drawing/2018/hyperlinkcolor" val="tx"/>
                    </a:ext>
                  </a:extLst>
                </a:hlinkClick>
              </a:rPr>
              <a:t>https://www.bhlink.org/</a:t>
            </a:r>
            <a:r>
              <a:rPr lang="en-US" sz="2800" kern="1200" baseline="0" dirty="0">
                <a:solidFill>
                  <a:schemeClr val="tx2"/>
                </a:solidFill>
                <a:latin typeface="+mn-lt"/>
                <a:ea typeface="+mn-ea"/>
                <a:cs typeface="+mn-cs"/>
              </a:rPr>
              <a:t>  FOR CONFIDENTIAL SUPPORT AND TO GET CONNECTED TO CARE: </a:t>
            </a:r>
            <a:r>
              <a:rPr lang="en-US" sz="2800" b="1" kern="1200" baseline="0" dirty="0">
                <a:solidFill>
                  <a:schemeClr val="tx2"/>
                </a:solidFill>
                <a:latin typeface="+mn-lt"/>
                <a:ea typeface="+mn-ea"/>
                <a:cs typeface="+mn-cs"/>
              </a:rPr>
              <a:t>BH LINK</a:t>
            </a:r>
            <a:r>
              <a:rPr lang="en-US" sz="2800" b="1" dirty="0"/>
              <a:t>  </a:t>
            </a:r>
            <a:r>
              <a:rPr lang="en-US" sz="2800" kern="1200" baseline="0" dirty="0">
                <a:solidFill>
                  <a:schemeClr val="tx2"/>
                </a:solidFill>
                <a:latin typeface="+mn-lt"/>
                <a:ea typeface="+mn-ea"/>
                <a:cs typeface="+mn-cs"/>
              </a:rPr>
              <a:t>CALL </a:t>
            </a:r>
            <a:r>
              <a:rPr lang="en-US" sz="2800" b="1" kern="1200" baseline="0" dirty="0">
                <a:solidFill>
                  <a:schemeClr val="tx2"/>
                </a:solidFill>
                <a:latin typeface="+mn-lt"/>
                <a:ea typeface="+mn-ea"/>
                <a:cs typeface="+mn-cs"/>
              </a:rPr>
              <a:t>401-414-LINK (5465)</a:t>
            </a:r>
            <a:r>
              <a:rPr lang="en-US" sz="2800" kern="1200" baseline="0" dirty="0">
                <a:solidFill>
                  <a:schemeClr val="tx2"/>
                </a:solidFill>
                <a:latin typeface="+mn-lt"/>
                <a:ea typeface="+mn-ea"/>
                <a:cs typeface="+mn-cs"/>
              </a:rPr>
              <a:t> OR VISIT their 24-HOUR/7-DAY TRIAGE CENTER</a:t>
            </a:r>
          </a:p>
          <a:p>
            <a:pPr marL="384048" indent="-384048" defTabSz="914400">
              <a:spcAft>
                <a:spcPts val="200"/>
              </a:spcAft>
              <a:buFont typeface="Franklin Gothic Book" panose="020B0503020102020204" pitchFamily="34" charset="0"/>
              <a:buNone/>
            </a:pPr>
            <a:endParaRPr lang="en-US" sz="2800" kern="1200" baseline="0" dirty="0">
              <a:solidFill>
                <a:schemeClr val="tx2"/>
              </a:solidFill>
              <a:latin typeface="+mn-lt"/>
              <a:ea typeface="+mn-ea"/>
              <a:cs typeface="+mn-cs"/>
            </a:endParaRPr>
          </a:p>
          <a:p>
            <a:pPr marL="384048" indent="-384048" defTabSz="914400">
              <a:spcAft>
                <a:spcPts val="200"/>
              </a:spcAft>
              <a:buFont typeface="Franklin Gothic Book" panose="020B0503020102020204" pitchFamily="34" charset="0"/>
              <a:buChar char="•"/>
            </a:pPr>
            <a:r>
              <a:rPr lang="en-US" sz="2800" b="1" kern="1200" baseline="0" dirty="0">
                <a:solidFill>
                  <a:schemeClr val="tx2"/>
                </a:solidFill>
                <a:latin typeface="+mn-lt"/>
                <a:ea typeface="+mn-ea"/>
                <a:cs typeface="+mn-cs"/>
              </a:rPr>
              <a:t>Factsheets</a:t>
            </a:r>
          </a:p>
          <a:p>
            <a:pPr marL="384048" indent="-384048" defTabSz="914400">
              <a:spcAft>
                <a:spcPts val="200"/>
              </a:spcAft>
              <a:buFont typeface="Franklin Gothic Book" panose="020B0503020102020204" pitchFamily="34" charset="0"/>
              <a:buNone/>
            </a:pPr>
            <a:r>
              <a:rPr lang="en-US" sz="2400" kern="1200" baseline="0" dirty="0">
                <a:solidFill>
                  <a:schemeClr val="tx2"/>
                </a:solidFill>
                <a:latin typeface="+mn-lt"/>
                <a:ea typeface="+mn-ea"/>
                <a:cs typeface="+mn-cs"/>
                <a:hlinkClick r:id="rId7">
                  <a:extLst>
                    <a:ext uri="{A12FA001-AC4F-418D-AE19-62706E023703}">
                      <ahyp:hlinkClr xmlns:ahyp="http://schemas.microsoft.com/office/drawing/2018/hyperlinkcolor" val="tx"/>
                    </a:ext>
                  </a:extLst>
                </a:hlinkClick>
              </a:rPr>
              <a:t>Knowing the Risks of Opioid Prescription Pain Medications 8 1/2 x 11</a:t>
            </a:r>
            <a:endParaRPr lang="en-US" sz="2400" kern="1200" baseline="0" dirty="0">
              <a:solidFill>
                <a:schemeClr val="tx2"/>
              </a:solidFill>
              <a:latin typeface="+mn-lt"/>
              <a:ea typeface="+mn-ea"/>
              <a:cs typeface="+mn-cs"/>
            </a:endParaRPr>
          </a:p>
          <a:p>
            <a:pPr marL="384048" indent="-384048" defTabSz="914400">
              <a:spcAft>
                <a:spcPts val="200"/>
              </a:spcAft>
              <a:buFont typeface="Franklin Gothic Book" panose="020B0503020102020204" pitchFamily="34" charset="0"/>
              <a:buNone/>
            </a:pPr>
            <a:endParaRPr lang="en-US" sz="2400" kern="1200" baseline="0" dirty="0">
              <a:solidFill>
                <a:schemeClr val="tx2"/>
              </a:solidFill>
              <a:latin typeface="+mn-lt"/>
              <a:ea typeface="+mn-ea"/>
              <a:cs typeface="+mn-cs"/>
            </a:endParaRPr>
          </a:p>
          <a:p>
            <a:pPr defTabSz="914400">
              <a:spcAft>
                <a:spcPts val="200"/>
              </a:spcAft>
            </a:pPr>
            <a:endParaRPr lang="en-US" sz="2800" kern="1200" baseline="0" dirty="0">
              <a:solidFill>
                <a:schemeClr val="tx2"/>
              </a:solidFill>
              <a:latin typeface="+mn-lt"/>
              <a:ea typeface="+mn-ea"/>
              <a:cs typeface="+mn-cs"/>
            </a:endParaRPr>
          </a:p>
        </p:txBody>
      </p:sp>
      <p:pic>
        <p:nvPicPr>
          <p:cNvPr id="4" name="Picture 3">
            <a:extLst>
              <a:ext uri="{FF2B5EF4-FFF2-40B4-BE49-F238E27FC236}">
                <a16:creationId xmlns:a16="http://schemas.microsoft.com/office/drawing/2014/main" id="{E07956A4-EF56-46F6-9EB5-DFB7BFC9748D}"/>
              </a:ext>
            </a:extLst>
          </p:cNvPr>
          <p:cNvPicPr>
            <a:picLocks noChangeAspect="1"/>
          </p:cNvPicPr>
          <p:nvPr/>
        </p:nvPicPr>
        <p:blipFill rotWithShape="1">
          <a:blip r:embed="rId8"/>
          <a:srcRect r="1" b="785"/>
          <a:stretch/>
        </p:blipFill>
        <p:spPr>
          <a:xfrm>
            <a:off x="8802496" y="2327393"/>
            <a:ext cx="3519550" cy="5097744"/>
          </a:xfrm>
          <a:prstGeom prst="rect">
            <a:avLst/>
          </a:prstGeom>
        </p:spPr>
      </p:pic>
    </p:spTree>
    <p:extLst>
      <p:ext uri="{BB962C8B-B14F-4D97-AF65-F5344CB8AC3E}">
        <p14:creationId xmlns:p14="http://schemas.microsoft.com/office/powerpoint/2010/main" val="404110471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E97A-19B6-42C5-92DA-4E34C0B5BF39}"/>
              </a:ext>
            </a:extLst>
          </p:cNvPr>
          <p:cNvSpPr>
            <a:spLocks noGrp="1"/>
          </p:cNvSpPr>
          <p:nvPr>
            <p:ph type="title"/>
          </p:nvPr>
        </p:nvSpPr>
        <p:spPr>
          <a:xfrm>
            <a:off x="1039906" y="1320800"/>
            <a:ext cx="11393394" cy="3175000"/>
          </a:xfrm>
        </p:spPr>
        <p:txBody>
          <a:bodyPr/>
          <a:lstStyle/>
          <a:p>
            <a:r>
              <a:rPr lang="en-US" dirty="0"/>
              <a:t>THANK YOU! </a:t>
            </a:r>
          </a:p>
        </p:txBody>
      </p:sp>
      <p:sp>
        <p:nvSpPr>
          <p:cNvPr id="3" name="Text Placeholder 2">
            <a:extLst>
              <a:ext uri="{FF2B5EF4-FFF2-40B4-BE49-F238E27FC236}">
                <a16:creationId xmlns:a16="http://schemas.microsoft.com/office/drawing/2014/main" id="{F4F52ABF-1F13-4E98-B371-78C6CC48A679}"/>
              </a:ext>
            </a:extLst>
          </p:cNvPr>
          <p:cNvSpPr>
            <a:spLocks noGrp="1"/>
          </p:cNvSpPr>
          <p:nvPr>
            <p:ph type="body" idx="1"/>
          </p:nvPr>
        </p:nvSpPr>
        <p:spPr>
          <a:xfrm>
            <a:off x="1039906" y="5016500"/>
            <a:ext cx="11393394" cy="3175000"/>
          </a:xfrm>
        </p:spPr>
        <p:txBody>
          <a:bodyPr/>
          <a:lstStyle/>
          <a:p>
            <a:r>
              <a:rPr lang="en-US" dirty="0"/>
              <a:t> 	Erin McDonough			Michelle McKenzie </a:t>
            </a:r>
          </a:p>
          <a:p>
            <a:r>
              <a:rPr lang="en-US" dirty="0"/>
              <a:t>	RI Medical Reserve Corps		The Miriam Hospital</a:t>
            </a:r>
          </a:p>
          <a:p>
            <a:r>
              <a:rPr lang="en-US" dirty="0"/>
              <a:t>	</a:t>
            </a:r>
            <a:r>
              <a:rPr lang="en-US" dirty="0" err="1"/>
              <a:t>NaloxoBox</a:t>
            </a:r>
            <a:r>
              <a:rPr lang="en-US" dirty="0"/>
              <a:t>				PONI </a:t>
            </a:r>
            <a:r>
              <a:rPr lang="en-US" sz="1500" dirty="0"/>
              <a:t>Preventing Overdose and Naloxone Intervention </a:t>
            </a:r>
          </a:p>
          <a:p>
            <a:r>
              <a:rPr lang="en-US" sz="1500" dirty="0"/>
              <a:t>	</a:t>
            </a:r>
            <a:r>
              <a:rPr lang="en-US" sz="2800" dirty="0"/>
              <a:t>emcdonough@ridmat.org 		mmckenzie@lifespan.org</a:t>
            </a:r>
          </a:p>
        </p:txBody>
      </p:sp>
    </p:spTree>
    <p:extLst>
      <p:ext uri="{BB962C8B-B14F-4D97-AF65-F5344CB8AC3E}">
        <p14:creationId xmlns:p14="http://schemas.microsoft.com/office/powerpoint/2010/main" val="190385383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kern="1200" cap="all" baseline="0">
                <a:solidFill>
                  <a:schemeClr val="tx2"/>
                </a:solidFill>
                <a:latin typeface="+mj-lt"/>
                <a:ea typeface="+mj-ea"/>
                <a:cs typeface="+mj-cs"/>
              </a:rPr>
              <a:t>TEACH THE MATERIAL YOU JUST LEARNED </a:t>
            </a: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83462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llustrations.005.png"/>
          <p:cNvPicPr/>
          <p:nvPr/>
        </p:nvPicPr>
        <p:blipFill>
          <a:blip r:embed="rId2"/>
          <a:srcRect l="2469" t="7666" b="6469"/>
          <a:stretch>
            <a:fillRect/>
          </a:stretch>
        </p:blipFill>
        <p:spPr>
          <a:xfrm>
            <a:off x="4724201" y="3916922"/>
            <a:ext cx="8280599" cy="5836678"/>
          </a:xfrm>
          <a:prstGeom prst="rect">
            <a:avLst/>
          </a:prstGeom>
          <a:ln w="12700">
            <a:miter lim="400000"/>
          </a:ln>
        </p:spPr>
      </p:pic>
      <p:sp>
        <p:nvSpPr>
          <p:cNvPr id="215" name="Shape 215"/>
          <p:cNvSpPr>
            <a:spLocks noGrp="1"/>
          </p:cNvSpPr>
          <p:nvPr>
            <p:ph type="title"/>
          </p:nvPr>
        </p:nvSpPr>
        <p:spPr>
          <a:xfrm>
            <a:off x="988289" y="728230"/>
            <a:ext cx="11861800" cy="1339273"/>
          </a:xfrm>
          <a:prstGeom prst="rect">
            <a:avLst/>
          </a:prstGeom>
        </p:spPr>
        <p:txBody>
          <a:bodyPr>
            <a:normAutofit/>
          </a:bodyPr>
          <a:lstStyle/>
          <a:p>
            <a:pPr lvl="0">
              <a:defRPr sz="1800">
                <a:solidFill>
                  <a:srgbClr val="000000"/>
                </a:solidFill>
              </a:defRPr>
            </a:pPr>
            <a:r>
              <a:rPr sz="6000" dirty="0">
                <a:solidFill>
                  <a:schemeClr val="tx1"/>
                </a:solidFill>
              </a:rPr>
              <a:t>Teaching Adult Learners</a:t>
            </a:r>
          </a:p>
        </p:txBody>
      </p:sp>
      <p:sp>
        <p:nvSpPr>
          <p:cNvPr id="216" name="Shape 216"/>
          <p:cNvSpPr>
            <a:spLocks noGrp="1"/>
          </p:cNvSpPr>
          <p:nvPr>
            <p:ph type="body" idx="1"/>
          </p:nvPr>
        </p:nvSpPr>
        <p:spPr>
          <a:xfrm>
            <a:off x="1052944" y="3928862"/>
            <a:ext cx="2881747" cy="4910337"/>
          </a:xfrm>
          <a:prstGeom prst="rect">
            <a:avLst/>
          </a:prstGeom>
        </p:spPr>
        <p:txBody>
          <a:bodyPr>
            <a:normAutofit/>
          </a:bodyPr>
          <a:lstStyle/>
          <a:p>
            <a:pPr marL="0" lvl="0" indent="0">
              <a:buSzTx/>
              <a:buNone/>
              <a:defRPr sz="1800"/>
            </a:pPr>
            <a:r>
              <a:rPr sz="2600" dirty="0">
                <a:solidFill>
                  <a:schemeClr val="accent3">
                    <a:lumMod val="75000"/>
                  </a:schemeClr>
                </a:solidFill>
              </a:rPr>
              <a:t>Consider target audience and their learning needs.</a:t>
            </a:r>
          </a:p>
          <a:p>
            <a:pPr lvl="1">
              <a:defRPr sz="1800"/>
            </a:pPr>
            <a:r>
              <a:rPr sz="2600" dirty="0">
                <a:solidFill>
                  <a:schemeClr val="accent3">
                    <a:lumMod val="75000"/>
                  </a:schemeClr>
                </a:solidFill>
              </a:rPr>
              <a:t>who are you going to teach? </a:t>
            </a:r>
          </a:p>
          <a:p>
            <a:pPr lvl="1">
              <a:defRPr sz="1800"/>
            </a:pPr>
            <a:r>
              <a:rPr sz="2600" dirty="0">
                <a:solidFill>
                  <a:schemeClr val="accent3">
                    <a:lumMod val="75000"/>
                  </a:schemeClr>
                </a:solidFill>
              </a:rPr>
              <a:t>what is their background? </a:t>
            </a:r>
          </a:p>
          <a:p>
            <a:pPr lvl="1">
              <a:defRPr sz="1800"/>
            </a:pPr>
            <a:r>
              <a:rPr sz="2600" dirty="0">
                <a:solidFill>
                  <a:schemeClr val="accent3">
                    <a:lumMod val="75000"/>
                  </a:schemeClr>
                </a:solidFill>
              </a:rPr>
              <a:t>will some people need more training than others?</a:t>
            </a:r>
          </a:p>
        </p:txBody>
      </p:sp>
      <p:sp>
        <p:nvSpPr>
          <p:cNvPr id="218" name="Shape 218"/>
          <p:cNvSpPr/>
          <p:nvPr/>
        </p:nvSpPr>
        <p:spPr>
          <a:xfrm>
            <a:off x="1052944" y="2067503"/>
            <a:ext cx="11329555" cy="12383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l">
              <a:spcBef>
                <a:spcPts val="2400"/>
              </a:spcBef>
              <a:defRPr sz="2600"/>
            </a:lvl1pPr>
          </a:lstStyle>
          <a:p>
            <a:pPr lvl="0">
              <a:defRPr sz="1800"/>
            </a:pPr>
            <a:r>
              <a:rPr sz="2600" dirty="0"/>
              <a:t>The training should be engaging and presented in a respectful manner where learners have an opportunity to share their experiences.</a:t>
            </a:r>
          </a:p>
        </p:txBody>
      </p:sp>
    </p:spTree>
    <p:extLst>
      <p:ext uri="{BB962C8B-B14F-4D97-AF65-F5344CB8AC3E}">
        <p14:creationId xmlns:p14="http://schemas.microsoft.com/office/powerpoint/2010/main" val="186536590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0636-C7DE-499A-8827-DCEE87F09479}"/>
              </a:ext>
            </a:extLst>
          </p:cNvPr>
          <p:cNvSpPr>
            <a:spLocks noGrp="1"/>
          </p:cNvSpPr>
          <p:nvPr>
            <p:ph type="title"/>
          </p:nvPr>
        </p:nvSpPr>
        <p:spPr>
          <a:xfrm>
            <a:off x="1250373" y="1099127"/>
            <a:ext cx="11861800" cy="1214582"/>
          </a:xfrm>
        </p:spPr>
        <p:txBody>
          <a:bodyPr>
            <a:normAutofit/>
          </a:bodyPr>
          <a:lstStyle/>
          <a:p>
            <a:r>
              <a:rPr lang="en-US" sz="6200" dirty="0"/>
              <a:t>Who is YOUR Audience </a:t>
            </a:r>
          </a:p>
        </p:txBody>
      </p:sp>
      <p:sp>
        <p:nvSpPr>
          <p:cNvPr id="3" name="Text Placeholder 2">
            <a:extLst>
              <a:ext uri="{FF2B5EF4-FFF2-40B4-BE49-F238E27FC236}">
                <a16:creationId xmlns:a16="http://schemas.microsoft.com/office/drawing/2014/main" id="{1C46B00B-8DDA-4286-91C6-32CE66364A09}"/>
              </a:ext>
            </a:extLst>
          </p:cNvPr>
          <p:cNvSpPr>
            <a:spLocks noGrp="1"/>
          </p:cNvSpPr>
          <p:nvPr>
            <p:ph type="body" idx="1"/>
          </p:nvPr>
        </p:nvSpPr>
        <p:spPr>
          <a:xfrm>
            <a:off x="987136" y="3289300"/>
            <a:ext cx="11861800" cy="4298616"/>
          </a:xfrm>
        </p:spPr>
        <p:txBody>
          <a:bodyPr>
            <a:normAutofit/>
          </a:bodyPr>
          <a:lstStyle/>
          <a:p>
            <a:pPr marL="457200" indent="-457200">
              <a:spcBef>
                <a:spcPts val="1200"/>
              </a:spcBef>
              <a:buFont typeface="Arial" panose="020B0604020202020204" pitchFamily="34" charset="0"/>
              <a:buChar char="•"/>
            </a:pPr>
            <a:r>
              <a:rPr lang="en-US" sz="3000" dirty="0"/>
              <a:t>General Population</a:t>
            </a:r>
          </a:p>
          <a:p>
            <a:pPr marL="457200" indent="-457200">
              <a:spcBef>
                <a:spcPts val="1200"/>
              </a:spcBef>
              <a:buFont typeface="Arial" panose="020B0604020202020204" pitchFamily="34" charset="0"/>
              <a:buChar char="•"/>
            </a:pPr>
            <a:r>
              <a:rPr lang="en-US" sz="3000" dirty="0"/>
              <a:t>Elderly Population – Prescription Safety (prevention coalition) </a:t>
            </a:r>
          </a:p>
          <a:p>
            <a:pPr marL="457200" indent="-457200">
              <a:spcBef>
                <a:spcPts val="1200"/>
              </a:spcBef>
              <a:buFont typeface="Arial" panose="020B0604020202020204" pitchFamily="34" charset="0"/>
              <a:buChar char="•"/>
            </a:pPr>
            <a:r>
              <a:rPr lang="en-US" sz="3000" dirty="0"/>
              <a:t>People Who Use – Harm Reduction </a:t>
            </a:r>
          </a:p>
          <a:p>
            <a:pPr marL="457200" indent="-457200">
              <a:spcBef>
                <a:spcPts val="1200"/>
              </a:spcBef>
              <a:buFont typeface="Arial" panose="020B0604020202020204" pitchFamily="34" charset="0"/>
              <a:buChar char="•"/>
            </a:pPr>
            <a:r>
              <a:rPr lang="en-US" sz="3000" dirty="0"/>
              <a:t>Youth – Fentanyl and Social Use </a:t>
            </a:r>
          </a:p>
          <a:p>
            <a:pPr marL="457200" indent="-457200">
              <a:spcBef>
                <a:spcPts val="1200"/>
              </a:spcBef>
              <a:buFont typeface="Arial" panose="020B0604020202020204" pitchFamily="34" charset="0"/>
              <a:buChar char="•"/>
            </a:pPr>
            <a:r>
              <a:rPr lang="en-US" sz="3000" dirty="0"/>
              <a:t>Medical Field </a:t>
            </a:r>
          </a:p>
          <a:p>
            <a:pPr marL="457200" indent="-457200">
              <a:spcBef>
                <a:spcPts val="1200"/>
              </a:spcBef>
              <a:buFont typeface="Arial" panose="020B0604020202020204" pitchFamily="34" charset="0"/>
              <a:buChar char="•"/>
            </a:pPr>
            <a:r>
              <a:rPr lang="en-US" sz="3000" dirty="0"/>
              <a:t>Behavioral Health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69736278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4188-055F-403E-B53E-7C5223CBDFFC}"/>
              </a:ext>
            </a:extLst>
          </p:cNvPr>
          <p:cNvSpPr>
            <a:spLocks noGrp="1"/>
          </p:cNvSpPr>
          <p:nvPr>
            <p:ph type="title"/>
          </p:nvPr>
        </p:nvSpPr>
        <p:spPr>
          <a:xfrm>
            <a:off x="682753" y="1125788"/>
            <a:ext cx="4286761" cy="7484288"/>
          </a:xfrm>
        </p:spPr>
        <p:txBody>
          <a:bodyPr vert="horz" lIns="91440" tIns="45720" rIns="91440" bIns="45720" rtlCol="0" anchor="ctr">
            <a:normAutofit/>
          </a:bodyPr>
          <a:lstStyle/>
          <a:p>
            <a:pPr algn="r" defTabSz="914400"/>
            <a:r>
              <a:rPr lang="en-US" sz="6200" dirty="0">
                <a:solidFill>
                  <a:schemeClr val="tx1"/>
                </a:solidFill>
              </a:rPr>
              <a:t>HOW TO PREVENT OVERDOSE: KEY POINTS</a:t>
            </a:r>
          </a:p>
        </p:txBody>
      </p:sp>
      <p:sp>
        <p:nvSpPr>
          <p:cNvPr id="3" name="Text Placeholder 2">
            <a:extLst>
              <a:ext uri="{FF2B5EF4-FFF2-40B4-BE49-F238E27FC236}">
                <a16:creationId xmlns:a16="http://schemas.microsoft.com/office/drawing/2014/main" id="{0D8242C3-8CA1-4F64-A89D-86160DCB2192}"/>
              </a:ext>
            </a:extLst>
          </p:cNvPr>
          <p:cNvSpPr>
            <a:spLocks noGrp="1"/>
          </p:cNvSpPr>
          <p:nvPr>
            <p:ph type="body" idx="1"/>
          </p:nvPr>
        </p:nvSpPr>
        <p:spPr>
          <a:xfrm>
            <a:off x="6588501" y="1125788"/>
            <a:ext cx="5218462" cy="7484288"/>
          </a:xfrm>
        </p:spPr>
        <p:txBody>
          <a:bodyPr vert="horz" lIns="91440" tIns="45720" rIns="91440" bIns="45720" rtlCol="0" anchor="ctr">
            <a:normAutofit/>
          </a:bodyPr>
          <a:lstStyle/>
          <a:p>
            <a:pPr indent="-384048" defTabSz="914400">
              <a:spcAft>
                <a:spcPts val="200"/>
              </a:spcAft>
            </a:pPr>
            <a:r>
              <a:rPr lang="en-US" sz="3000" dirty="0"/>
              <a:t>What are some steps people who use illicit drugs can take to reduce their likelihood overdose? </a:t>
            </a:r>
            <a:br>
              <a:rPr lang="en-US" sz="3000" dirty="0"/>
            </a:br>
            <a:br>
              <a:rPr lang="en-US" sz="3000" dirty="0"/>
            </a:br>
            <a:r>
              <a:rPr lang="en-US" sz="3000" dirty="0"/>
              <a:t>What are some things people who use drugs should consider when taking their medication? </a:t>
            </a:r>
          </a:p>
          <a:p>
            <a:pPr indent="-384048" defTabSz="914400">
              <a:spcAft>
                <a:spcPts val="200"/>
              </a:spcAft>
            </a:pPr>
            <a:endParaRPr lang="en-US" sz="3000" dirty="0"/>
          </a:p>
          <a:p>
            <a:pPr indent="-384048" defTabSz="914400">
              <a:spcAft>
                <a:spcPts val="200"/>
              </a:spcAft>
            </a:pPr>
            <a:r>
              <a:rPr lang="en-US" sz="3000" dirty="0"/>
              <a:t>What are some of the risk factors for opioid overdose, regardless of the type?  </a:t>
            </a:r>
          </a:p>
          <a:p>
            <a:pPr indent="-384048" defTabSz="914400">
              <a:spcAft>
                <a:spcPts val="200"/>
              </a:spcAft>
            </a:pPr>
            <a:endParaRPr lang="en-US" sz="2200" dirty="0"/>
          </a:p>
        </p:txBody>
      </p:sp>
    </p:spTree>
    <p:extLst>
      <p:ext uri="{BB962C8B-B14F-4D97-AF65-F5344CB8AC3E}">
        <p14:creationId xmlns:p14="http://schemas.microsoft.com/office/powerpoint/2010/main" val="24811942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25574103-A692-478F-9CF2-69A58B58DC77}"/>
              </a:ext>
            </a:extLst>
          </p:cNvPr>
          <p:cNvPicPr>
            <a:picLocks noChangeAspect="1"/>
          </p:cNvPicPr>
          <p:nvPr/>
        </p:nvPicPr>
        <p:blipFill rotWithShape="1">
          <a:blip r:embed="rId2"/>
          <a:srcRect t="-693" b="5480"/>
          <a:stretch/>
        </p:blipFill>
        <p:spPr>
          <a:xfrm>
            <a:off x="1300480" y="373857"/>
            <a:ext cx="10932160" cy="6738937"/>
          </a:xfrm>
          <a:prstGeom prst="rect">
            <a:avLst/>
          </a:prstGeom>
          <a:ln w="12700">
            <a:miter lim="400000"/>
          </a:ln>
          <a:extLst>
            <a:ext uri="{C572A759-6A51-4108-AA02-DFA0A04FC94B}">
              <ma14:wrappingTextBoxFlag xmlns:ma14="http://schemas.microsoft.com/office/mac/drawingml/2011/main" xmlns="" val="1"/>
            </a:ext>
          </a:extLst>
        </p:spPr>
      </p:pic>
      <p:sp>
        <p:nvSpPr>
          <p:cNvPr id="3" name="Text Placeholder 5">
            <a:extLst>
              <a:ext uri="{FF2B5EF4-FFF2-40B4-BE49-F238E27FC236}">
                <a16:creationId xmlns:a16="http://schemas.microsoft.com/office/drawing/2014/main" id="{DFA74EE5-77E5-4397-AF13-8F6472A6517D}"/>
              </a:ext>
            </a:extLst>
          </p:cNvPr>
          <p:cNvSpPr txBox="1">
            <a:spLocks/>
          </p:cNvSpPr>
          <p:nvPr/>
        </p:nvSpPr>
        <p:spPr>
          <a:xfrm>
            <a:off x="1406062" y="7531699"/>
            <a:ext cx="8255000" cy="17100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indent="0" defTabSz="584200">
              <a:spcBef>
                <a:spcPts val="0"/>
              </a:spcBef>
              <a:buSzTx/>
              <a:buNone/>
              <a:defRPr sz="900">
                <a:solidFill>
                  <a:srgbClr val="A9A9A9"/>
                </a:solidFill>
                <a:latin typeface="+mn-lt"/>
                <a:ea typeface="+mn-ea"/>
                <a:cs typeface="+mn-cs"/>
                <a:sym typeface="Helvetica Neue Light"/>
              </a:defRPr>
            </a:lvl1pPr>
            <a:lvl2pPr marL="0" indent="0" defTabSz="584200">
              <a:spcBef>
                <a:spcPts val="0"/>
              </a:spcBef>
              <a:buSzTx/>
              <a:buNone/>
              <a:defRPr sz="900">
                <a:solidFill>
                  <a:srgbClr val="A9A9A9"/>
                </a:solidFill>
                <a:latin typeface="+mn-lt"/>
                <a:ea typeface="+mn-ea"/>
                <a:cs typeface="+mn-cs"/>
                <a:sym typeface="Helvetica Neue Light"/>
              </a:defRPr>
            </a:lvl2pPr>
            <a:lvl3pPr marL="0" indent="0" defTabSz="584200">
              <a:spcBef>
                <a:spcPts val="0"/>
              </a:spcBef>
              <a:buSzTx/>
              <a:buNone/>
              <a:defRPr sz="900">
                <a:solidFill>
                  <a:srgbClr val="A9A9A9"/>
                </a:solidFill>
                <a:latin typeface="+mn-lt"/>
                <a:ea typeface="+mn-ea"/>
                <a:cs typeface="+mn-cs"/>
                <a:sym typeface="Helvetica Neue Light"/>
              </a:defRPr>
            </a:lvl3pPr>
            <a:lvl4pPr marL="0" indent="0" defTabSz="584200">
              <a:spcBef>
                <a:spcPts val="0"/>
              </a:spcBef>
              <a:buSzTx/>
              <a:buNone/>
              <a:defRPr sz="900">
                <a:solidFill>
                  <a:srgbClr val="A9A9A9"/>
                </a:solidFill>
                <a:latin typeface="+mn-lt"/>
                <a:ea typeface="+mn-ea"/>
                <a:cs typeface="+mn-cs"/>
                <a:sym typeface="Helvetica Neue Light"/>
              </a:defRPr>
            </a:lvl4pPr>
            <a:lvl5pPr marL="0" indent="0" defTabSz="584200">
              <a:spcBef>
                <a:spcPts val="0"/>
              </a:spcBef>
              <a:buSzTx/>
              <a:buNone/>
              <a:defRPr sz="900">
                <a:solidFill>
                  <a:srgbClr val="A9A9A9"/>
                </a:solidFill>
                <a:latin typeface="+mn-lt"/>
                <a:ea typeface="+mn-ea"/>
                <a:cs typeface="+mn-cs"/>
                <a:sym typeface="Helvetica Neue Light"/>
              </a:defRPr>
            </a:lvl5pPr>
            <a:lvl6pPr marL="2489200" indent="-266700" defTabSz="584200">
              <a:spcBef>
                <a:spcPts val="2400"/>
              </a:spcBef>
              <a:buSzPct val="100000"/>
              <a:buChar char="•"/>
              <a:defRPr sz="2600">
                <a:latin typeface="+mn-lt"/>
                <a:ea typeface="+mn-ea"/>
                <a:cs typeface="+mn-cs"/>
                <a:sym typeface="Helvetica Neue Light"/>
              </a:defRPr>
            </a:lvl6pPr>
            <a:lvl7pPr marL="2933700" indent="-266700" defTabSz="584200">
              <a:spcBef>
                <a:spcPts val="2400"/>
              </a:spcBef>
              <a:buSzPct val="100000"/>
              <a:buChar char="•"/>
              <a:defRPr sz="2600">
                <a:latin typeface="+mn-lt"/>
                <a:ea typeface="+mn-ea"/>
                <a:cs typeface="+mn-cs"/>
                <a:sym typeface="Helvetica Neue Light"/>
              </a:defRPr>
            </a:lvl7pPr>
            <a:lvl8pPr marL="3378200" indent="-266700" defTabSz="584200">
              <a:spcBef>
                <a:spcPts val="2400"/>
              </a:spcBef>
              <a:buSzPct val="100000"/>
              <a:buChar char="•"/>
              <a:defRPr sz="2600">
                <a:latin typeface="+mn-lt"/>
                <a:ea typeface="+mn-ea"/>
                <a:cs typeface="+mn-cs"/>
                <a:sym typeface="Helvetica Neue Light"/>
              </a:defRPr>
            </a:lvl8pPr>
            <a:lvl9pPr marL="3822700" indent="-266700" defTabSz="584200">
              <a:spcBef>
                <a:spcPts val="2400"/>
              </a:spcBef>
              <a:buSzPct val="100000"/>
              <a:buChar char="•"/>
              <a:defRPr sz="2600">
                <a:latin typeface="+mn-lt"/>
                <a:ea typeface="+mn-ea"/>
                <a:cs typeface="+mn-cs"/>
                <a:sym typeface="Helvetica Neue Light"/>
              </a:defRPr>
            </a:lvl9pPr>
          </a:lstStyle>
          <a:p>
            <a:pPr marL="0" marR="0" lvl="0" indent="0" defTabSz="584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3585F">
                    <a:lumMod val="75000"/>
                  </a:srgbClr>
                </a:solidFill>
                <a:effectLst/>
                <a:uLnTx/>
                <a:uFillTx/>
                <a:latin typeface="Helvetica Neue Light"/>
                <a:sym typeface="Helvetica Neue Light"/>
              </a:rPr>
              <a:t>Washington Post December 13, 2016</a:t>
            </a:r>
            <a:r>
              <a:rPr kumimoji="0" lang="en-US" sz="2000" b="0" i="0" u="none" strike="noStrike" kern="0" cap="none" spc="0" normalizeH="0" baseline="0" noProof="0">
                <a:ln>
                  <a:noFill/>
                </a:ln>
                <a:solidFill>
                  <a:srgbClr val="53585F">
                    <a:lumMod val="75000"/>
                  </a:srgbClr>
                </a:solidFill>
                <a:effectLst/>
                <a:uLnTx/>
                <a:uFillTx/>
                <a:latin typeface="Helvetica Neue Light"/>
                <a:sym typeface="Helvetica Neue Light"/>
              </a:rPr>
              <a:t> https://www.washingtonpost.com/news/wonk/wp/2016/12/13/where-opiates-killed-the-most-people-in-2015/?utm_term=.a08cb4821be4</a:t>
            </a:r>
            <a:endParaRPr kumimoji="0" lang="en-US" sz="2000" b="0" i="0" u="none" strike="noStrike" kern="0" cap="none" spc="0" normalizeH="0" baseline="0" noProof="0" dirty="0">
              <a:ln>
                <a:noFill/>
              </a:ln>
              <a:solidFill>
                <a:srgbClr val="53585F">
                  <a:lumMod val="75000"/>
                </a:srgbClr>
              </a:solidFill>
              <a:effectLst/>
              <a:uLnTx/>
              <a:uFillTx/>
              <a:latin typeface="Helvetica Neue Light"/>
              <a:sym typeface="Helvetica Neue Light"/>
            </a:endParaRPr>
          </a:p>
        </p:txBody>
      </p:sp>
    </p:spTree>
    <p:extLst>
      <p:ext uri="{BB962C8B-B14F-4D97-AF65-F5344CB8AC3E}">
        <p14:creationId xmlns:p14="http://schemas.microsoft.com/office/powerpoint/2010/main" val="1284170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682753" y="1125788"/>
            <a:ext cx="4286761" cy="7484288"/>
          </a:xfrm>
          <a:prstGeom prst="rect">
            <a:avLst/>
          </a:prstGeom>
        </p:spPr>
        <p:txBody>
          <a:bodyPr vert="horz" lIns="91440" tIns="45720" rIns="91440" bIns="45720" rtlCol="0" anchor="ctr">
            <a:normAutofit/>
          </a:bodyPr>
          <a:lstStyle/>
          <a:p>
            <a:pPr lvl="0" algn="r" defTabSz="914400">
              <a:defRPr sz="1800">
                <a:solidFill>
                  <a:srgbClr val="000000"/>
                </a:solidFill>
              </a:defRPr>
            </a:pPr>
            <a:r>
              <a:rPr lang="en-US" sz="6200" dirty="0">
                <a:solidFill>
                  <a:schemeClr val="tx1"/>
                </a:solidFill>
              </a:rPr>
              <a:t>Overdose Response</a:t>
            </a:r>
          </a:p>
        </p:txBody>
      </p:sp>
      <p:sp>
        <p:nvSpPr>
          <p:cNvPr id="220" name="Shape 220"/>
          <p:cNvSpPr>
            <a:spLocks noGrp="1"/>
          </p:cNvSpPr>
          <p:nvPr>
            <p:ph type="body" idx="1"/>
          </p:nvPr>
        </p:nvSpPr>
        <p:spPr>
          <a:xfrm>
            <a:off x="6588501" y="1125788"/>
            <a:ext cx="5218462" cy="7484288"/>
          </a:xfrm>
          <a:prstGeom prst="rect">
            <a:avLst/>
          </a:prstGeom>
        </p:spPr>
        <p:txBody>
          <a:bodyPr vert="horz" lIns="91440" tIns="45720" rIns="91440" bIns="45720" rtlCol="0" anchor="ctr">
            <a:normAutofit/>
          </a:bodyPr>
          <a:lstStyle/>
          <a:p>
            <a:pPr marL="0" lvl="0" indent="-384048" defTabSz="914400">
              <a:spcAft>
                <a:spcPts val="200"/>
              </a:spcAft>
              <a:buSzTx/>
              <a:buFont typeface="Franklin Gothic Book" panose="020B0503020102020204" pitchFamily="34" charset="0"/>
              <a:buNone/>
              <a:defRPr sz="1800"/>
            </a:pPr>
            <a:endParaRPr lang="en-US" sz="2200" dirty="0"/>
          </a:p>
          <a:p>
            <a:pPr marL="0" lvl="0" indent="-384048" defTabSz="914400">
              <a:spcAft>
                <a:spcPts val="200"/>
              </a:spcAft>
              <a:buSzTx/>
              <a:buFont typeface="Franklin Gothic Book" panose="020B0503020102020204" pitchFamily="34" charset="0"/>
              <a:buNone/>
              <a:defRPr sz="1800"/>
            </a:pPr>
            <a:r>
              <a:rPr lang="en-US" sz="3000" dirty="0"/>
              <a:t>Let’s review the recommendations for teaching opioid overdose response.</a:t>
            </a:r>
          </a:p>
        </p:txBody>
      </p:sp>
    </p:spTree>
    <p:extLst>
      <p:ext uri="{BB962C8B-B14F-4D97-AF65-F5344CB8AC3E}">
        <p14:creationId xmlns:p14="http://schemas.microsoft.com/office/powerpoint/2010/main" val="47814915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259-9E37-4BE4-B558-E46BD41E9F85}"/>
              </a:ext>
            </a:extLst>
          </p:cNvPr>
          <p:cNvSpPr>
            <a:spLocks noGrp="1"/>
          </p:cNvSpPr>
          <p:nvPr>
            <p:ph type="title"/>
          </p:nvPr>
        </p:nvSpPr>
        <p:spPr/>
        <p:txBody>
          <a:bodyPr>
            <a:normAutofit/>
          </a:bodyPr>
          <a:lstStyle/>
          <a:p>
            <a:r>
              <a:rPr lang="en-US" sz="6200" dirty="0"/>
              <a:t>Evaluate for an Overdose</a:t>
            </a:r>
          </a:p>
        </p:txBody>
      </p:sp>
      <p:sp>
        <p:nvSpPr>
          <p:cNvPr id="3" name="Content Placeholder 2">
            <a:extLst>
              <a:ext uri="{FF2B5EF4-FFF2-40B4-BE49-F238E27FC236}">
                <a16:creationId xmlns:a16="http://schemas.microsoft.com/office/drawing/2014/main" id="{9CB21867-695F-4212-AB79-8C118BCC11C3}"/>
              </a:ext>
            </a:extLst>
          </p:cNvPr>
          <p:cNvSpPr>
            <a:spLocks noGrp="1"/>
          </p:cNvSpPr>
          <p:nvPr>
            <p:ph idx="1"/>
          </p:nvPr>
        </p:nvSpPr>
        <p:spPr/>
        <p:txBody>
          <a:bodyPr>
            <a:normAutofit/>
          </a:bodyPr>
          <a:lstStyle/>
          <a:p>
            <a:r>
              <a:rPr lang="en-US" sz="3000" dirty="0"/>
              <a:t>What are the signs and symptoms of opioid overdose? </a:t>
            </a:r>
          </a:p>
          <a:p>
            <a:endParaRPr lang="en-US" sz="3000" dirty="0"/>
          </a:p>
          <a:p>
            <a:r>
              <a:rPr lang="en-US" sz="3000" dirty="0"/>
              <a:t>How quickly does it take for an overdose to occur? </a:t>
            </a:r>
          </a:p>
        </p:txBody>
      </p:sp>
    </p:spTree>
    <p:extLst>
      <p:ext uri="{BB962C8B-B14F-4D97-AF65-F5344CB8AC3E}">
        <p14:creationId xmlns:p14="http://schemas.microsoft.com/office/powerpoint/2010/main" val="1582947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8F4B-B4A6-4719-B89E-004CBFAB65B8}"/>
              </a:ext>
            </a:extLst>
          </p:cNvPr>
          <p:cNvSpPr>
            <a:spLocks noGrp="1"/>
          </p:cNvSpPr>
          <p:nvPr>
            <p:ph type="title"/>
          </p:nvPr>
        </p:nvSpPr>
        <p:spPr/>
        <p:txBody>
          <a:bodyPr>
            <a:normAutofit/>
          </a:bodyPr>
          <a:lstStyle/>
          <a:p>
            <a:r>
              <a:rPr lang="en-US" sz="6200" dirty="0"/>
              <a:t>Administer Naloxone </a:t>
            </a:r>
          </a:p>
        </p:txBody>
      </p:sp>
      <p:sp>
        <p:nvSpPr>
          <p:cNvPr id="3" name="Content Placeholder 2">
            <a:extLst>
              <a:ext uri="{FF2B5EF4-FFF2-40B4-BE49-F238E27FC236}">
                <a16:creationId xmlns:a16="http://schemas.microsoft.com/office/drawing/2014/main" id="{8009E891-371B-45DF-A2CA-5009452957DE}"/>
              </a:ext>
            </a:extLst>
          </p:cNvPr>
          <p:cNvSpPr>
            <a:spLocks noGrp="1"/>
          </p:cNvSpPr>
          <p:nvPr>
            <p:ph idx="1"/>
          </p:nvPr>
        </p:nvSpPr>
        <p:spPr/>
        <p:txBody>
          <a:bodyPr/>
          <a:lstStyle/>
          <a:p>
            <a:r>
              <a:rPr lang="en-US" sz="3000" dirty="0"/>
              <a:t>What are the different types / routes of administration of naloxone? </a:t>
            </a:r>
            <a:br>
              <a:rPr lang="en-US" sz="3000" dirty="0"/>
            </a:br>
            <a:endParaRPr lang="en-US" sz="3000" dirty="0"/>
          </a:p>
          <a:p>
            <a:r>
              <a:rPr lang="en-US" sz="3000" dirty="0"/>
              <a:t>Does Naloxone have an expiration date? </a:t>
            </a:r>
          </a:p>
          <a:p>
            <a:endParaRPr lang="en-US" sz="3000" dirty="0"/>
          </a:p>
          <a:p>
            <a:r>
              <a:rPr lang="en-US" sz="3000" dirty="0"/>
              <a:t>How should it be stored? </a:t>
            </a:r>
          </a:p>
          <a:p>
            <a:endParaRPr lang="en-US" sz="3000" dirty="0"/>
          </a:p>
          <a:p>
            <a:r>
              <a:rPr lang="en-US" sz="3000" dirty="0"/>
              <a:t>Is naloxone dangerous if exposed to heat or cold? </a:t>
            </a:r>
          </a:p>
          <a:p>
            <a:endParaRPr lang="en-US" sz="3000" dirty="0"/>
          </a:p>
          <a:p>
            <a:endParaRPr lang="en-US" dirty="0"/>
          </a:p>
        </p:txBody>
      </p:sp>
    </p:spTree>
    <p:extLst>
      <p:ext uri="{BB962C8B-B14F-4D97-AF65-F5344CB8AC3E}">
        <p14:creationId xmlns:p14="http://schemas.microsoft.com/office/powerpoint/2010/main" val="1004863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296F-A8CD-4EEB-89F6-B444F22D649C}"/>
              </a:ext>
            </a:extLst>
          </p:cNvPr>
          <p:cNvSpPr>
            <a:spLocks noGrp="1"/>
          </p:cNvSpPr>
          <p:nvPr>
            <p:ph type="title"/>
          </p:nvPr>
        </p:nvSpPr>
        <p:spPr/>
        <p:txBody>
          <a:bodyPr>
            <a:normAutofit/>
          </a:bodyPr>
          <a:lstStyle/>
          <a:p>
            <a:r>
              <a:rPr lang="en-US" sz="6000" dirty="0"/>
              <a:t>Call 911</a:t>
            </a:r>
          </a:p>
        </p:txBody>
      </p:sp>
      <p:sp>
        <p:nvSpPr>
          <p:cNvPr id="3" name="Content Placeholder 2">
            <a:extLst>
              <a:ext uri="{FF2B5EF4-FFF2-40B4-BE49-F238E27FC236}">
                <a16:creationId xmlns:a16="http://schemas.microsoft.com/office/drawing/2014/main" id="{92DA6384-A274-4E72-A4CD-A58318E0D4AC}"/>
              </a:ext>
            </a:extLst>
          </p:cNvPr>
          <p:cNvSpPr>
            <a:spLocks noGrp="1"/>
          </p:cNvSpPr>
          <p:nvPr>
            <p:ph idx="1"/>
          </p:nvPr>
        </p:nvSpPr>
        <p:spPr/>
        <p:txBody>
          <a:bodyPr>
            <a:normAutofit/>
          </a:bodyPr>
          <a:lstStyle/>
          <a:p>
            <a:r>
              <a:rPr lang="en-US" sz="3000" dirty="0"/>
              <a:t>Why is it important that someone call 911?  </a:t>
            </a:r>
          </a:p>
        </p:txBody>
      </p:sp>
    </p:spTree>
    <p:extLst>
      <p:ext uri="{BB962C8B-B14F-4D97-AF65-F5344CB8AC3E}">
        <p14:creationId xmlns:p14="http://schemas.microsoft.com/office/powerpoint/2010/main" val="3503794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2F6-00B9-4131-9932-F6B643B27718}"/>
              </a:ext>
            </a:extLst>
          </p:cNvPr>
          <p:cNvSpPr>
            <a:spLocks noGrp="1"/>
          </p:cNvSpPr>
          <p:nvPr>
            <p:ph type="title"/>
          </p:nvPr>
        </p:nvSpPr>
        <p:spPr/>
        <p:txBody>
          <a:bodyPr/>
          <a:lstStyle/>
          <a:p>
            <a:r>
              <a:rPr lang="en-US" dirty="0"/>
              <a:t>Provide Ventilation Support </a:t>
            </a:r>
          </a:p>
        </p:txBody>
      </p:sp>
      <p:sp>
        <p:nvSpPr>
          <p:cNvPr id="3" name="Content Placeholder 2">
            <a:extLst>
              <a:ext uri="{FF2B5EF4-FFF2-40B4-BE49-F238E27FC236}">
                <a16:creationId xmlns:a16="http://schemas.microsoft.com/office/drawing/2014/main" id="{1E2CEF6B-790C-4826-B49D-14938B25F367}"/>
              </a:ext>
            </a:extLst>
          </p:cNvPr>
          <p:cNvSpPr>
            <a:spLocks noGrp="1"/>
          </p:cNvSpPr>
          <p:nvPr>
            <p:ph idx="1"/>
          </p:nvPr>
        </p:nvSpPr>
        <p:spPr/>
        <p:txBody>
          <a:bodyPr/>
          <a:lstStyle/>
          <a:p>
            <a:r>
              <a:rPr lang="en-US" dirty="0"/>
              <a:t>What type of ventilation support should an individual provide to a person suspected to have suffered an overdose?  </a:t>
            </a:r>
          </a:p>
          <a:p>
            <a:endParaRPr lang="en-US" dirty="0"/>
          </a:p>
          <a:p>
            <a:r>
              <a:rPr lang="en-US" dirty="0"/>
              <a:t>How can they determine what steps to take?  </a:t>
            </a:r>
          </a:p>
        </p:txBody>
      </p:sp>
    </p:spTree>
    <p:extLst>
      <p:ext uri="{BB962C8B-B14F-4D97-AF65-F5344CB8AC3E}">
        <p14:creationId xmlns:p14="http://schemas.microsoft.com/office/powerpoint/2010/main" val="3196551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xfrm>
            <a:off x="682753" y="1125788"/>
            <a:ext cx="4286761" cy="7484288"/>
          </a:xfrm>
          <a:prstGeom prst="rect">
            <a:avLst/>
          </a:prstGeom>
        </p:spPr>
        <p:txBody>
          <a:bodyPr vert="horz" lIns="91440" tIns="45720" rIns="91440" bIns="45720" rtlCol="0" anchor="ctr">
            <a:normAutofit/>
          </a:bodyPr>
          <a:lstStyle/>
          <a:p>
            <a:pPr lvl="0" algn="r" defTabSz="914400">
              <a:defRPr sz="1800">
                <a:solidFill>
                  <a:srgbClr val="000000"/>
                </a:solidFill>
              </a:defRPr>
            </a:pPr>
            <a:r>
              <a:rPr lang="en-US" sz="6700" dirty="0">
                <a:solidFill>
                  <a:schemeClr val="tx1"/>
                </a:solidFill>
              </a:rPr>
              <a:t>State Efforts</a:t>
            </a:r>
          </a:p>
        </p:txBody>
      </p:sp>
      <p:sp>
        <p:nvSpPr>
          <p:cNvPr id="235" name="Shape 235"/>
          <p:cNvSpPr>
            <a:spLocks noGrp="1"/>
          </p:cNvSpPr>
          <p:nvPr>
            <p:ph type="body" idx="1"/>
          </p:nvPr>
        </p:nvSpPr>
        <p:spPr>
          <a:xfrm>
            <a:off x="5325979" y="1125788"/>
            <a:ext cx="6996068" cy="7484288"/>
          </a:xfrm>
          <a:prstGeom prst="rect">
            <a:avLst/>
          </a:prstGeom>
        </p:spPr>
        <p:txBody>
          <a:bodyPr vert="horz" lIns="91440" tIns="45720" rIns="91440" bIns="45720" rtlCol="0" anchor="ctr">
            <a:normAutofit/>
          </a:bodyPr>
          <a:lstStyle/>
          <a:p>
            <a:pPr lvl="0" indent="-384048" defTabSz="914400">
              <a:spcAft>
                <a:spcPts val="200"/>
              </a:spcAft>
              <a:defRPr sz="1800"/>
            </a:pPr>
            <a:r>
              <a:rPr lang="en-US" sz="3000" dirty="0"/>
              <a:t>What is the Standing Order Policy in Rhode Island? </a:t>
            </a:r>
          </a:p>
          <a:p>
            <a:pPr lvl="0" indent="-384048" defTabSz="914400">
              <a:spcAft>
                <a:spcPts val="200"/>
              </a:spcAft>
              <a:defRPr sz="1800"/>
            </a:pPr>
            <a:br>
              <a:rPr lang="en-US" sz="3000" dirty="0"/>
            </a:br>
            <a:r>
              <a:rPr lang="en-US" sz="3000" dirty="0"/>
              <a:t>	Is there an age limit</a:t>
            </a:r>
          </a:p>
          <a:p>
            <a:pPr lvl="0" indent="-384048" defTabSz="914400">
              <a:spcAft>
                <a:spcPts val="200"/>
              </a:spcAft>
              <a:defRPr sz="1800"/>
            </a:pPr>
            <a:r>
              <a:rPr lang="en-US" sz="3000" dirty="0"/>
              <a:t>	What do you think are the barriers</a:t>
            </a:r>
            <a:r>
              <a:rPr lang="en-US" sz="2200" dirty="0"/>
              <a:t>. </a:t>
            </a:r>
          </a:p>
        </p:txBody>
      </p:sp>
    </p:spTree>
    <p:extLst>
      <p:ext uri="{BB962C8B-B14F-4D97-AF65-F5344CB8AC3E}">
        <p14:creationId xmlns:p14="http://schemas.microsoft.com/office/powerpoint/2010/main" val="13946117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map&#10;&#10;Description generated with high confidence">
            <a:extLst>
              <a:ext uri="{FF2B5EF4-FFF2-40B4-BE49-F238E27FC236}">
                <a16:creationId xmlns:a16="http://schemas.microsoft.com/office/drawing/2014/main" id="{97F3115D-4458-47E8-8E06-5B25AC2A7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28" y="208664"/>
            <a:ext cx="11419189" cy="7336483"/>
          </a:xfrm>
          <a:prstGeom prst="rect">
            <a:avLst/>
          </a:prstGeom>
        </p:spPr>
      </p:pic>
      <p:sp>
        <p:nvSpPr>
          <p:cNvPr id="3" name="Rectangle 2">
            <a:extLst>
              <a:ext uri="{FF2B5EF4-FFF2-40B4-BE49-F238E27FC236}">
                <a16:creationId xmlns:a16="http://schemas.microsoft.com/office/drawing/2014/main" id="{0507E917-02EA-43FB-9516-148CA5A4642B}"/>
              </a:ext>
            </a:extLst>
          </p:cNvPr>
          <p:cNvSpPr/>
          <p:nvPr/>
        </p:nvSpPr>
        <p:spPr>
          <a:xfrm>
            <a:off x="1183627" y="7870945"/>
            <a:ext cx="6847189" cy="830997"/>
          </a:xfrm>
          <a:prstGeom prst="rect">
            <a:avLst/>
          </a:prstGeom>
        </p:spPr>
        <p:txBody>
          <a:bodyPr wrap="square">
            <a:spAutoFit/>
          </a:bodyPr>
          <a:lstStyle/>
          <a:p>
            <a:pPr defTabSz="584200">
              <a:defRPr/>
            </a:pPr>
            <a:r>
              <a:rPr lang="en-US" sz="1600" b="1" kern="0" dirty="0">
                <a:solidFill>
                  <a:srgbClr val="53585F">
                    <a:lumMod val="75000"/>
                  </a:srgbClr>
                </a:solidFill>
                <a:latin typeface="Helvetica Neue Light"/>
                <a:sym typeface="Helvetica Neue Light"/>
              </a:rPr>
              <a:t>Washington Post December 13, 2016</a:t>
            </a:r>
            <a:r>
              <a:rPr lang="en-US" sz="1600" kern="0" dirty="0">
                <a:solidFill>
                  <a:srgbClr val="53585F">
                    <a:lumMod val="75000"/>
                  </a:srgbClr>
                </a:solidFill>
                <a:latin typeface="Helvetica Neue Light"/>
                <a:sym typeface="Helvetica Neue Light"/>
              </a:rPr>
              <a:t> https://www.washingtonpost.com/news/wonk/wp/2016/12/13/where-opiates-killed-the-most-people-in-2015/?utm_term=.a08cb4821be4</a:t>
            </a:r>
          </a:p>
        </p:txBody>
      </p:sp>
    </p:spTree>
    <p:extLst>
      <p:ext uri="{BB962C8B-B14F-4D97-AF65-F5344CB8AC3E}">
        <p14:creationId xmlns:p14="http://schemas.microsoft.com/office/powerpoint/2010/main" val="41846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cap="all" dirty="0"/>
              <a:t>Opioids and Overdose in  </a:t>
            </a:r>
            <a:r>
              <a:rPr lang="en-US" sz="8200" cap="all" dirty="0" err="1"/>
              <a:t>rhode</a:t>
            </a:r>
            <a:r>
              <a:rPr lang="en-US" sz="8200" cap="all" dirty="0"/>
              <a:t> island</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4190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a:extLst>
              <a:ext uri="{FF2B5EF4-FFF2-40B4-BE49-F238E27FC236}">
                <a16:creationId xmlns:a16="http://schemas.microsoft.com/office/drawing/2014/main" id="{0F3214F5-D46E-4B1F-9170-C7255EE41CCD}"/>
              </a:ext>
            </a:extLst>
          </p:cNvPr>
          <p:cNvSpPr>
            <a:spLocks noGrp="1"/>
          </p:cNvSpPr>
          <p:nvPr>
            <p:ph type="title"/>
          </p:nvPr>
        </p:nvSpPr>
        <p:spPr>
          <a:xfrm>
            <a:off x="912725" y="351906"/>
            <a:ext cx="12086706" cy="1296785"/>
          </a:xfrm>
          <a:prstGeom prst="rect">
            <a:avLst/>
          </a:prstGeom>
        </p:spPr>
        <p:txBody>
          <a:bodyPr vert="horz" lIns="91440" tIns="45720" rIns="91440" bIns="45720" rtlCol="0" anchor="t">
            <a:normAutofit/>
          </a:bodyPr>
          <a:lstStyle/>
          <a:p>
            <a:pPr lvl="0" defTabSz="914400">
              <a:defRPr sz="1800">
                <a:solidFill>
                  <a:srgbClr val="000000"/>
                </a:solidFill>
              </a:defRPr>
            </a:pPr>
            <a:r>
              <a:rPr lang="en-US" sz="6200" dirty="0"/>
              <a:t>RI Fatal Overdoses  2009-2020</a:t>
            </a:r>
          </a:p>
        </p:txBody>
      </p:sp>
      <p:pic>
        <p:nvPicPr>
          <p:cNvPr id="6" name="Picture 5">
            <a:extLst>
              <a:ext uri="{FF2B5EF4-FFF2-40B4-BE49-F238E27FC236}">
                <a16:creationId xmlns:a16="http://schemas.microsoft.com/office/drawing/2014/main" id="{28DEFAEC-1FEA-45F4-B0A6-67D8461B28D4}"/>
              </a:ext>
            </a:extLst>
          </p:cNvPr>
          <p:cNvPicPr/>
          <p:nvPr/>
        </p:nvPicPr>
        <p:blipFill rotWithShape="1">
          <a:blip r:embed="rId3"/>
          <a:srcRect l="10128" t="14965" r="11410" b="7712"/>
          <a:stretch/>
        </p:blipFill>
        <p:spPr bwMode="auto">
          <a:xfrm>
            <a:off x="990487" y="1648691"/>
            <a:ext cx="11023825" cy="7348352"/>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3B6D38B8-0002-4751-9846-CF6656B3C01A}"/>
              </a:ext>
            </a:extLst>
          </p:cNvPr>
          <p:cNvSpPr/>
          <p:nvPr/>
        </p:nvSpPr>
        <p:spPr>
          <a:xfrm>
            <a:off x="11952514" y="1894113"/>
            <a:ext cx="849086" cy="5551715"/>
          </a:xfrm>
          <a:prstGeom prst="rect">
            <a:avLst/>
          </a:prstGeom>
          <a:solidFill>
            <a:srgbClr val="7E9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5ED0043-CC66-4EE5-BD12-0A9EE570D253}"/>
              </a:ext>
            </a:extLst>
          </p:cNvPr>
          <p:cNvSpPr txBox="1"/>
          <p:nvPr/>
        </p:nvSpPr>
        <p:spPr>
          <a:xfrm>
            <a:off x="11013472" y="2576144"/>
            <a:ext cx="620486" cy="369332"/>
          </a:xfrm>
          <a:prstGeom prst="rect">
            <a:avLst/>
          </a:prstGeom>
          <a:noFill/>
        </p:spPr>
        <p:txBody>
          <a:bodyPr wrap="square" rtlCol="0">
            <a:spAutoFit/>
          </a:bodyPr>
          <a:lstStyle/>
          <a:p>
            <a:r>
              <a:rPr lang="en-US" b="1" dirty="0"/>
              <a:t>308</a:t>
            </a:r>
          </a:p>
        </p:txBody>
      </p:sp>
      <p:sp>
        <p:nvSpPr>
          <p:cNvPr id="12" name="TextBox 11">
            <a:extLst>
              <a:ext uri="{FF2B5EF4-FFF2-40B4-BE49-F238E27FC236}">
                <a16:creationId xmlns:a16="http://schemas.microsoft.com/office/drawing/2014/main" id="{AFC29670-C2C0-49AA-91AC-0D7264EB77D5}"/>
              </a:ext>
            </a:extLst>
          </p:cNvPr>
          <p:cNvSpPr txBox="1"/>
          <p:nvPr/>
        </p:nvSpPr>
        <p:spPr>
          <a:xfrm>
            <a:off x="10024173" y="2442387"/>
            <a:ext cx="620486" cy="369332"/>
          </a:xfrm>
          <a:prstGeom prst="rect">
            <a:avLst/>
          </a:prstGeom>
          <a:noFill/>
        </p:spPr>
        <p:txBody>
          <a:bodyPr wrap="square" rtlCol="0">
            <a:spAutoFit/>
          </a:bodyPr>
          <a:lstStyle/>
          <a:p>
            <a:r>
              <a:rPr lang="en-US" b="1" dirty="0"/>
              <a:t>314</a:t>
            </a:r>
          </a:p>
        </p:txBody>
      </p:sp>
      <p:sp>
        <p:nvSpPr>
          <p:cNvPr id="13" name="TextBox 12">
            <a:extLst>
              <a:ext uri="{FF2B5EF4-FFF2-40B4-BE49-F238E27FC236}">
                <a16:creationId xmlns:a16="http://schemas.microsoft.com/office/drawing/2014/main" id="{DAC70393-384D-438C-8865-7DCA43A4F432}"/>
              </a:ext>
            </a:extLst>
          </p:cNvPr>
          <p:cNvSpPr txBox="1"/>
          <p:nvPr/>
        </p:nvSpPr>
        <p:spPr>
          <a:xfrm>
            <a:off x="8086491" y="2130206"/>
            <a:ext cx="620486" cy="369332"/>
          </a:xfrm>
          <a:prstGeom prst="rect">
            <a:avLst/>
          </a:prstGeom>
          <a:noFill/>
        </p:spPr>
        <p:txBody>
          <a:bodyPr wrap="square" rtlCol="0">
            <a:spAutoFit/>
          </a:bodyPr>
          <a:lstStyle/>
          <a:p>
            <a:r>
              <a:rPr lang="en-US" b="1" dirty="0"/>
              <a:t>336</a:t>
            </a:r>
          </a:p>
        </p:txBody>
      </p:sp>
      <p:sp>
        <p:nvSpPr>
          <p:cNvPr id="14" name="TextBox 13">
            <a:extLst>
              <a:ext uri="{FF2B5EF4-FFF2-40B4-BE49-F238E27FC236}">
                <a16:creationId xmlns:a16="http://schemas.microsoft.com/office/drawing/2014/main" id="{69D60603-BC23-419E-81B3-5F857DE3C5D6}"/>
              </a:ext>
            </a:extLst>
          </p:cNvPr>
          <p:cNvSpPr txBox="1"/>
          <p:nvPr/>
        </p:nvSpPr>
        <p:spPr>
          <a:xfrm>
            <a:off x="9085131" y="2284401"/>
            <a:ext cx="620486" cy="369332"/>
          </a:xfrm>
          <a:prstGeom prst="rect">
            <a:avLst/>
          </a:prstGeom>
          <a:noFill/>
        </p:spPr>
        <p:txBody>
          <a:bodyPr wrap="square" rtlCol="0">
            <a:spAutoFit/>
          </a:bodyPr>
          <a:lstStyle/>
          <a:p>
            <a:r>
              <a:rPr lang="en-US" b="1" dirty="0"/>
              <a:t>324</a:t>
            </a:r>
          </a:p>
        </p:txBody>
      </p:sp>
      <p:sp>
        <p:nvSpPr>
          <p:cNvPr id="15" name="TextBox 14">
            <a:extLst>
              <a:ext uri="{FF2B5EF4-FFF2-40B4-BE49-F238E27FC236}">
                <a16:creationId xmlns:a16="http://schemas.microsoft.com/office/drawing/2014/main" id="{368457CC-FB6B-43B6-9740-7D45D259E8A2}"/>
              </a:ext>
            </a:extLst>
          </p:cNvPr>
          <p:cNvSpPr txBox="1"/>
          <p:nvPr/>
        </p:nvSpPr>
        <p:spPr>
          <a:xfrm>
            <a:off x="7116536" y="2793362"/>
            <a:ext cx="620486" cy="369332"/>
          </a:xfrm>
          <a:prstGeom prst="rect">
            <a:avLst/>
          </a:prstGeom>
          <a:noFill/>
        </p:spPr>
        <p:txBody>
          <a:bodyPr wrap="square" rtlCol="0">
            <a:spAutoFit/>
          </a:bodyPr>
          <a:lstStyle/>
          <a:p>
            <a:r>
              <a:rPr lang="en-US" b="1" dirty="0"/>
              <a:t>290</a:t>
            </a:r>
          </a:p>
        </p:txBody>
      </p:sp>
      <p:sp>
        <p:nvSpPr>
          <p:cNvPr id="16" name="TextBox 15">
            <a:extLst>
              <a:ext uri="{FF2B5EF4-FFF2-40B4-BE49-F238E27FC236}">
                <a16:creationId xmlns:a16="http://schemas.microsoft.com/office/drawing/2014/main" id="{B2EB2420-33E4-4275-86BF-80ABA7456605}"/>
              </a:ext>
            </a:extLst>
          </p:cNvPr>
          <p:cNvSpPr txBox="1"/>
          <p:nvPr/>
        </p:nvSpPr>
        <p:spPr>
          <a:xfrm>
            <a:off x="6137466" y="3484212"/>
            <a:ext cx="620486" cy="369332"/>
          </a:xfrm>
          <a:prstGeom prst="rect">
            <a:avLst/>
          </a:prstGeom>
          <a:noFill/>
        </p:spPr>
        <p:txBody>
          <a:bodyPr wrap="square" rtlCol="0">
            <a:spAutoFit/>
          </a:bodyPr>
          <a:lstStyle/>
          <a:p>
            <a:r>
              <a:rPr lang="en-US" b="1" dirty="0"/>
              <a:t>240</a:t>
            </a:r>
          </a:p>
        </p:txBody>
      </p:sp>
      <p:sp>
        <p:nvSpPr>
          <p:cNvPr id="17" name="TextBox 16">
            <a:extLst>
              <a:ext uri="{FF2B5EF4-FFF2-40B4-BE49-F238E27FC236}">
                <a16:creationId xmlns:a16="http://schemas.microsoft.com/office/drawing/2014/main" id="{51734CFE-B668-412A-9F4E-D23981EAB253}"/>
              </a:ext>
            </a:extLst>
          </p:cNvPr>
          <p:cNvSpPr txBox="1"/>
          <p:nvPr/>
        </p:nvSpPr>
        <p:spPr>
          <a:xfrm>
            <a:off x="5195201" y="3658776"/>
            <a:ext cx="620486" cy="369332"/>
          </a:xfrm>
          <a:prstGeom prst="rect">
            <a:avLst/>
          </a:prstGeom>
          <a:noFill/>
        </p:spPr>
        <p:txBody>
          <a:bodyPr wrap="square" rtlCol="0">
            <a:spAutoFit/>
          </a:bodyPr>
          <a:lstStyle/>
          <a:p>
            <a:r>
              <a:rPr lang="en-US" b="1" dirty="0"/>
              <a:t>232</a:t>
            </a:r>
          </a:p>
        </p:txBody>
      </p:sp>
      <p:sp>
        <p:nvSpPr>
          <p:cNvPr id="18" name="TextBox 17">
            <a:extLst>
              <a:ext uri="{FF2B5EF4-FFF2-40B4-BE49-F238E27FC236}">
                <a16:creationId xmlns:a16="http://schemas.microsoft.com/office/drawing/2014/main" id="{023CA807-0592-455A-9F78-92F102E00E49}"/>
              </a:ext>
            </a:extLst>
          </p:cNvPr>
          <p:cNvSpPr txBox="1"/>
          <p:nvPr/>
        </p:nvSpPr>
        <p:spPr>
          <a:xfrm>
            <a:off x="4226379" y="4332802"/>
            <a:ext cx="620486" cy="369332"/>
          </a:xfrm>
          <a:prstGeom prst="rect">
            <a:avLst/>
          </a:prstGeom>
          <a:noFill/>
        </p:spPr>
        <p:txBody>
          <a:bodyPr wrap="square" rtlCol="0">
            <a:spAutoFit/>
          </a:bodyPr>
          <a:lstStyle/>
          <a:p>
            <a:r>
              <a:rPr lang="en-US" b="1" dirty="0"/>
              <a:t>183</a:t>
            </a:r>
          </a:p>
        </p:txBody>
      </p:sp>
      <p:sp>
        <p:nvSpPr>
          <p:cNvPr id="11" name="TextBox 10">
            <a:extLst>
              <a:ext uri="{FF2B5EF4-FFF2-40B4-BE49-F238E27FC236}">
                <a16:creationId xmlns:a16="http://schemas.microsoft.com/office/drawing/2014/main" id="{13421561-0923-4A3B-AF21-2FD2FD1D3130}"/>
              </a:ext>
            </a:extLst>
          </p:cNvPr>
          <p:cNvSpPr txBox="1"/>
          <p:nvPr/>
        </p:nvSpPr>
        <p:spPr>
          <a:xfrm>
            <a:off x="11945117" y="7445828"/>
            <a:ext cx="849086" cy="369332"/>
          </a:xfrm>
          <a:prstGeom prst="rect">
            <a:avLst/>
          </a:prstGeom>
          <a:noFill/>
        </p:spPr>
        <p:txBody>
          <a:bodyPr wrap="square" rtlCol="0">
            <a:spAutoFit/>
          </a:bodyPr>
          <a:lstStyle/>
          <a:p>
            <a:r>
              <a:rPr lang="en-US" dirty="0"/>
              <a:t>2020</a:t>
            </a:r>
          </a:p>
        </p:txBody>
      </p:sp>
      <p:sp>
        <p:nvSpPr>
          <p:cNvPr id="20" name="TextBox 19">
            <a:extLst>
              <a:ext uri="{FF2B5EF4-FFF2-40B4-BE49-F238E27FC236}">
                <a16:creationId xmlns:a16="http://schemas.microsoft.com/office/drawing/2014/main" id="{154533A3-C985-4E90-82CE-B7AC07F5604D}"/>
              </a:ext>
            </a:extLst>
          </p:cNvPr>
          <p:cNvSpPr txBox="1"/>
          <p:nvPr/>
        </p:nvSpPr>
        <p:spPr>
          <a:xfrm>
            <a:off x="11919856" y="1292109"/>
            <a:ext cx="1282560" cy="646331"/>
          </a:xfrm>
          <a:prstGeom prst="rect">
            <a:avLst/>
          </a:prstGeom>
          <a:noFill/>
        </p:spPr>
        <p:txBody>
          <a:bodyPr wrap="square" rtlCol="0">
            <a:spAutoFit/>
          </a:bodyPr>
          <a:lstStyle/>
          <a:p>
            <a:r>
              <a:rPr lang="en-US" b="1" dirty="0"/>
              <a:t>&gt;400</a:t>
            </a:r>
          </a:p>
          <a:p>
            <a:r>
              <a:rPr lang="en-US" b="1" dirty="0"/>
              <a:t>projected</a:t>
            </a:r>
          </a:p>
        </p:txBody>
      </p:sp>
    </p:spTree>
  </p:cSld>
  <p:clrMapOvr>
    <a:masterClrMapping/>
  </p:clrMapOvr>
  <p:transition spd="med"/>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CBCB"/>
        </a:solid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3668</Words>
  <Application>Microsoft Office PowerPoint</Application>
  <PresentationFormat>Custom</PresentationFormat>
  <Paragraphs>361</Paragraphs>
  <Slides>65</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Calibri</vt:lpstr>
      <vt:lpstr>Franklin Gothic Book</vt:lpstr>
      <vt:lpstr>Gill Sans</vt:lpstr>
      <vt:lpstr>Helvetica Neue</vt:lpstr>
      <vt:lpstr>Helvetica Neue Light</vt:lpstr>
      <vt:lpstr>Lucida Grande</vt:lpstr>
      <vt:lpstr>Roboto</vt:lpstr>
      <vt:lpstr>Segoe UI Black</vt:lpstr>
      <vt:lpstr>Wingdings</vt:lpstr>
      <vt:lpstr>Crop</vt:lpstr>
      <vt:lpstr>Overdose education and naloxone distribution</vt:lpstr>
      <vt:lpstr>Objectives </vt:lpstr>
      <vt:lpstr>Opioids and Overdose Nationwide</vt:lpstr>
      <vt:lpstr>Opioids and Overdose</vt:lpstr>
      <vt:lpstr>How did we get here</vt:lpstr>
      <vt:lpstr>PowerPoint Presentation</vt:lpstr>
      <vt:lpstr>PowerPoint Presentation</vt:lpstr>
      <vt:lpstr>Opioids and Overdose in  rhode island</vt:lpstr>
      <vt:lpstr>RI Fatal Overdoses  2009-2020</vt:lpstr>
      <vt:lpstr>Rhode Island Overdose  Age and Gender</vt:lpstr>
      <vt:lpstr>Fentanyl Deaths by Age Group </vt:lpstr>
      <vt:lpstr>Opioids tolerance DEPENDENCE</vt:lpstr>
      <vt:lpstr>OPIOIDS</vt:lpstr>
      <vt:lpstr>Opioids In the Central Nervous System</vt:lpstr>
      <vt:lpstr>Tolerance</vt:lpstr>
      <vt:lpstr>Decreased Tolerance</vt:lpstr>
      <vt:lpstr>Physical Dependence</vt:lpstr>
      <vt:lpstr>Opioid Use Disorder</vt:lpstr>
      <vt:lpstr>Opioid Use Disorder (OUD)</vt:lpstr>
      <vt:lpstr>80% of new heroin/fentanyl users start with prescription pain medications</vt:lpstr>
      <vt:lpstr>Overdose Risk Factors Naloxone</vt:lpstr>
      <vt:lpstr>Overdose</vt:lpstr>
      <vt:lpstr>Overdose Risk Factors</vt:lpstr>
      <vt:lpstr>Naloxone (Narcan)</vt:lpstr>
      <vt:lpstr>Naloxone</vt:lpstr>
      <vt:lpstr>Storing Naloxone</vt:lpstr>
      <vt:lpstr>Overdose Assessment and Response</vt:lpstr>
      <vt:lpstr>Fatal Overdose is Preventable</vt:lpstr>
      <vt:lpstr>Overdose Response</vt:lpstr>
      <vt:lpstr>Evaluate for an Overdose</vt:lpstr>
      <vt:lpstr>CALL 911*</vt:lpstr>
      <vt:lpstr>Administer naloxone*</vt:lpstr>
      <vt:lpstr>NARCAN Nasal Spray</vt:lpstr>
      <vt:lpstr>IM Naloxone</vt:lpstr>
      <vt:lpstr>Intranasal Naloxone (3-step)</vt:lpstr>
      <vt:lpstr>Support Ventilation</vt:lpstr>
      <vt:lpstr>How to Provide Ventilation Support</vt:lpstr>
      <vt:lpstr>Rescue Breathing </vt:lpstr>
      <vt:lpstr>Chest Compressions </vt:lpstr>
      <vt:lpstr>Recovery Position</vt:lpstr>
      <vt:lpstr>Possible Naloxone Responses </vt:lpstr>
      <vt:lpstr>Efforts to address the crisis</vt:lpstr>
      <vt:lpstr> RI Strategic Plan</vt:lpstr>
      <vt:lpstr>Harm Reduction</vt:lpstr>
      <vt:lpstr>Harm Reduction</vt:lpstr>
      <vt:lpstr>Naloxone Distribution in RI</vt:lpstr>
      <vt:lpstr>Liability / Good Samaritan Law</vt:lpstr>
      <vt:lpstr>Standing Order</vt:lpstr>
      <vt:lpstr>Frequently asked questions</vt:lpstr>
      <vt:lpstr>Frequently Asked Questions</vt:lpstr>
      <vt:lpstr>Frequently Asked Questions</vt:lpstr>
      <vt:lpstr>Frequently Asked Questions</vt:lpstr>
      <vt:lpstr>Frequently Asked Questions</vt:lpstr>
      <vt:lpstr>Resources and Materials </vt:lpstr>
      <vt:lpstr>THANK YOU! </vt:lpstr>
      <vt:lpstr>TEACH THE MATERIAL YOU JUST LEARNED </vt:lpstr>
      <vt:lpstr>Teaching Adult Learners</vt:lpstr>
      <vt:lpstr>Who is YOUR Audience </vt:lpstr>
      <vt:lpstr>HOW TO PREVENT OVERDOSE: KEY POINTS</vt:lpstr>
      <vt:lpstr>Overdose Response</vt:lpstr>
      <vt:lpstr>Evaluate for an Overdose</vt:lpstr>
      <vt:lpstr>Administer Naloxone </vt:lpstr>
      <vt:lpstr>Call 911</vt:lpstr>
      <vt:lpstr>Provide Ventilation Support </vt:lpstr>
      <vt:lpstr>State Efforts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Erin McDonough</dc:creator>
  <cp:lastModifiedBy>Sharon</cp:lastModifiedBy>
  <cp:revision>31</cp:revision>
  <dcterms:created xsi:type="dcterms:W3CDTF">2019-10-30T18:38:56Z</dcterms:created>
  <dcterms:modified xsi:type="dcterms:W3CDTF">2021-02-19T21:23:16Z</dcterms:modified>
</cp:coreProperties>
</file>