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Caveat"/>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Caveat-bold.fntdata"/><Relationship Id="rId12" Type="http://schemas.openxmlformats.org/officeDocument/2006/relationships/slide" Target="slides/slide7.xml"/><Relationship Id="rId34" Type="http://schemas.openxmlformats.org/officeDocument/2006/relationships/font" Target="fonts/Caveat-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231dc41e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231dc41e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2801c4019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2801c4019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231dc41ea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231dc41ea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2801c40396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2801c40396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2801c40396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2801c40396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0fa64daa7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0fa64daa7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d3f77ab91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d3f77ab91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231dc41ea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231dc41ea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Tom: </a:t>
            </a:r>
            <a:r>
              <a:rPr lang="en"/>
              <a:t>Introduce</a:t>
            </a:r>
            <a:r>
              <a:rPr lang="en"/>
              <a:t> self : drug user/ poly substance use/ homeless/ drug checking through COBRE/ lifespan. The Drug user advisory board is made up of 10 mostly consistent members from both Pawtucket and Woonsocket made  up of people who all currently use substances, The advisory board has monthly meetings at both locations where we advise on things like fetynal test strip instructions and xylazine messaging. We have also played on a big part in creating and delivering this training. Introduce other members - Things that we are looking </a:t>
            </a:r>
            <a:r>
              <a:rPr lang="en"/>
              <a:t>forward</a:t>
            </a:r>
            <a:r>
              <a:rPr lang="en"/>
              <a:t> to doing in the </a:t>
            </a:r>
            <a:r>
              <a:rPr lang="en"/>
              <a:t>future</a:t>
            </a:r>
            <a:r>
              <a:rPr lang="en"/>
              <a:t> is working on a drug user bill of rights for hospitals to adapt and creating our own safest use protocols around our current drug supply in RI.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b68356d888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b68356d888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b68356d88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b68356d88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off Slide- ……. One of the reasons we decided to have the harm reduction supply booths today is because although we know were doing a great job at getting safe supplies out there into the hands of people who need them we also recognize we need to do a better job at giving the </a:t>
            </a:r>
            <a:r>
              <a:rPr lang="en"/>
              <a:t>necessary</a:t>
            </a:r>
            <a:r>
              <a:rPr lang="en"/>
              <a:t> information in the  least stigmatizing way that go with those supplies. We need to recognize that many of our risks go beyond just overdose and that for too many of us SSP are the only place that we do </a:t>
            </a:r>
            <a:r>
              <a:rPr lang="en"/>
              <a:t>receive</a:t>
            </a:r>
            <a:r>
              <a:rPr lang="en"/>
              <a:t> information on how to stay </a:t>
            </a:r>
            <a:r>
              <a:rPr lang="en"/>
              <a:t>healthier</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31dc41ea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231dc41ea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great that we offer safe injecting supplies. That being said, how often do we have conversations regarding the other means of harm reduction instead of just clean syringes. I.e. do ppl </a:t>
            </a:r>
            <a:r>
              <a:rPr lang="en"/>
              <a:t>know</a:t>
            </a:r>
            <a:r>
              <a:rPr lang="en"/>
              <a:t> that you can be infected from simply sharing a cooker? </a:t>
            </a:r>
            <a:br>
              <a:rPr lang="en"/>
            </a:br>
            <a:br>
              <a:rPr lang="en"/>
            </a:br>
            <a:br>
              <a:rPr lang="en"/>
            </a:br>
            <a:br>
              <a:rPr lang="en"/>
            </a:b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231dc41ea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231dc41ea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231dc41ea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231dc41ea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of you have conversations with people aout rotating injection sites to both prevent infection and collapsed veins?. Or alternative ways to use their substance like smoking, boofing, or sniffing.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b68356d88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b68356d88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harsh reality is this is the </a:t>
            </a:r>
            <a:r>
              <a:rPr lang="en"/>
              <a:t>harm reduction</a:t>
            </a:r>
            <a:r>
              <a:rPr lang="en"/>
              <a:t> we need. We need to find ways to deliver this critical information that are comfortable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b68356d88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b68356d88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2801c4039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2801c4039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231dc41ea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231dc41ea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d3f77ab9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d3f77ab9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231dc41ea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231dc41ea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231dc41ea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231dc41ea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2801c4039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2801c4039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231dc41ea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231dc41ea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2801c40396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2801c40396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FF"/>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06100"/>
          </a:xfrm>
          <a:prstGeom prst="rect">
            <a:avLst/>
          </a:prstGeom>
          <a:solidFill>
            <a:srgbClr val="FF00FF"/>
          </a:solidFill>
        </p:spPr>
        <p:txBody>
          <a:bodyPr anchorCtr="0" anchor="b" bIns="91425" lIns="91425" spcFirstLastPara="1" rIns="91425" wrap="square" tIns="91425">
            <a:normAutofit/>
          </a:bodyPr>
          <a:lstStyle/>
          <a:p>
            <a:pPr indent="0" lvl="0" marL="0" rtl="0" algn="ctr">
              <a:spcBef>
                <a:spcPts val="0"/>
              </a:spcBef>
              <a:spcAft>
                <a:spcPts val="0"/>
              </a:spcAft>
              <a:buNone/>
            </a:pPr>
            <a:r>
              <a:rPr b="1" lang="en" sz="11000">
                <a:latin typeface="Droid Serif"/>
                <a:ea typeface="Droid Serif"/>
                <a:cs typeface="Droid Serif"/>
                <a:sym typeface="Droid Serif"/>
              </a:rPr>
              <a:t>WELCOME</a:t>
            </a:r>
            <a:endParaRPr b="1" sz="11000">
              <a:latin typeface="Droid Serif"/>
              <a:ea typeface="Droid Serif"/>
              <a:cs typeface="Droid Serif"/>
              <a:sym typeface="Droid Serif"/>
            </a:endParaRPr>
          </a:p>
        </p:txBody>
      </p:sp>
      <p:sp>
        <p:nvSpPr>
          <p:cNvPr id="55" name="Google Shape;55;p13"/>
          <p:cNvSpPr txBox="1"/>
          <p:nvPr>
            <p:ph idx="1" type="subTitle"/>
          </p:nvPr>
        </p:nvSpPr>
        <p:spPr>
          <a:xfrm>
            <a:off x="311700" y="3164375"/>
            <a:ext cx="8520600" cy="736200"/>
          </a:xfrm>
          <a:prstGeom prst="rect">
            <a:avLst/>
          </a:prstGeom>
        </p:spPr>
        <p:txBody>
          <a:bodyPr anchorCtr="0" anchor="t" bIns="91425" lIns="91425" spcFirstLastPara="1" rIns="91425" wrap="square" tIns="91425">
            <a:normAutofit/>
          </a:bodyPr>
          <a:lstStyle/>
          <a:p>
            <a:pPr indent="457200" lvl="0" marL="914400" rtl="0" algn="l">
              <a:spcBef>
                <a:spcPts val="0"/>
              </a:spcBef>
              <a:spcAft>
                <a:spcPts val="0"/>
              </a:spcAft>
              <a:buNone/>
            </a:pPr>
            <a:r>
              <a:rPr i="1" lang="en" sz="3100">
                <a:solidFill>
                  <a:srgbClr val="000000"/>
                </a:solidFill>
                <a:latin typeface="Droid Serif"/>
                <a:ea typeface="Droid Serif"/>
                <a:cs typeface="Droid Serif"/>
                <a:sym typeface="Droid Serif"/>
              </a:rPr>
              <a:t>2023 Harm Reduction Retreat </a:t>
            </a:r>
            <a:endParaRPr i="1" sz="3100">
              <a:solidFill>
                <a:srgbClr val="000000"/>
              </a:solidFill>
              <a:latin typeface="Droid Serif"/>
              <a:ea typeface="Droid Serif"/>
              <a:cs typeface="Droid Serif"/>
              <a:sym typeface="Droid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05" name="Shape 105"/>
        <p:cNvGrpSpPr/>
        <p:nvPr/>
      </p:nvGrpSpPr>
      <p:grpSpPr>
        <a:xfrm>
          <a:off x="0" y="0"/>
          <a:ext cx="0" cy="0"/>
          <a:chOff x="0" y="0"/>
          <a:chExt cx="0" cy="0"/>
        </a:xfrm>
      </p:grpSpPr>
      <p:sp>
        <p:nvSpPr>
          <p:cNvPr id="106" name="Google Shape;106;p22"/>
          <p:cNvSpPr txBox="1"/>
          <p:nvPr/>
        </p:nvSpPr>
        <p:spPr>
          <a:xfrm>
            <a:off x="362875" y="110450"/>
            <a:ext cx="8472600" cy="11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6000" u="sng">
                <a:latin typeface="Caveat"/>
                <a:ea typeface="Caveat"/>
                <a:cs typeface="Caveat"/>
                <a:sym typeface="Caveat"/>
              </a:rPr>
              <a:t>Here In Rhode Island :</a:t>
            </a:r>
            <a:endParaRPr b="1" sz="6000" u="sng">
              <a:latin typeface="Caveat"/>
              <a:ea typeface="Caveat"/>
              <a:cs typeface="Caveat"/>
              <a:sym typeface="Caveat"/>
            </a:endParaRPr>
          </a:p>
        </p:txBody>
      </p:sp>
      <p:pic>
        <p:nvPicPr>
          <p:cNvPr id="107" name="Google Shape;107;p22"/>
          <p:cNvPicPr preferRelativeResize="0"/>
          <p:nvPr/>
        </p:nvPicPr>
        <p:blipFill>
          <a:blip r:embed="rId3">
            <a:alphaModFix/>
          </a:blip>
          <a:stretch>
            <a:fillRect/>
          </a:stretch>
        </p:blipFill>
        <p:spPr>
          <a:xfrm>
            <a:off x="77400" y="1215050"/>
            <a:ext cx="2387700" cy="3802225"/>
          </a:xfrm>
          <a:prstGeom prst="rect">
            <a:avLst/>
          </a:prstGeom>
          <a:noFill/>
          <a:ln>
            <a:noFill/>
          </a:ln>
        </p:spPr>
      </p:pic>
      <p:sp>
        <p:nvSpPr>
          <p:cNvPr id="108" name="Google Shape;108;p22"/>
          <p:cNvSpPr txBox="1"/>
          <p:nvPr/>
        </p:nvSpPr>
        <p:spPr>
          <a:xfrm>
            <a:off x="2465100" y="1287300"/>
            <a:ext cx="64932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latin typeface="Droid Serif"/>
                <a:ea typeface="Droid Serif"/>
                <a:cs typeface="Droid Serif"/>
                <a:sym typeface="Droid Serif"/>
              </a:rPr>
              <a:t>In</a:t>
            </a:r>
            <a:r>
              <a:rPr b="1" lang="en" sz="3300"/>
              <a:t> </a:t>
            </a:r>
            <a:r>
              <a:rPr b="1" lang="en" sz="3700"/>
              <a:t>1994</a:t>
            </a:r>
            <a:r>
              <a:rPr b="1" lang="en" sz="3100"/>
              <a:t> </a:t>
            </a:r>
            <a:r>
              <a:rPr b="1" lang="en" sz="3100">
                <a:latin typeface="Droid Serif"/>
                <a:ea typeface="Droid Serif"/>
                <a:cs typeface="Droid Serif"/>
                <a:sym typeface="Droid Serif"/>
              </a:rPr>
              <a:t>AIDS Care Ocean State</a:t>
            </a:r>
            <a:r>
              <a:rPr b="1" lang="en" sz="3700">
                <a:latin typeface="Droid Serif"/>
                <a:ea typeface="Droid Serif"/>
                <a:cs typeface="Droid Serif"/>
                <a:sym typeface="Droid Serif"/>
              </a:rPr>
              <a:t> </a:t>
            </a:r>
            <a:endParaRPr b="1" sz="3700">
              <a:latin typeface="Droid Serif"/>
              <a:ea typeface="Droid Serif"/>
              <a:cs typeface="Droid Serif"/>
              <a:sym typeface="Droid Serif"/>
            </a:endParaRPr>
          </a:p>
        </p:txBody>
      </p:sp>
      <p:sp>
        <p:nvSpPr>
          <p:cNvPr id="109" name="Google Shape;109;p22"/>
          <p:cNvSpPr txBox="1"/>
          <p:nvPr/>
        </p:nvSpPr>
        <p:spPr>
          <a:xfrm>
            <a:off x="2465100" y="2013975"/>
            <a:ext cx="659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Droid Serif"/>
                <a:ea typeface="Droid Serif"/>
                <a:cs typeface="Droid Serif"/>
                <a:sym typeface="Droid Serif"/>
              </a:rPr>
              <a:t>Created the states first </a:t>
            </a:r>
            <a:r>
              <a:rPr b="1" lang="en">
                <a:latin typeface="Droid Serif"/>
                <a:ea typeface="Droid Serif"/>
                <a:cs typeface="Droid Serif"/>
                <a:sym typeface="Droid Serif"/>
              </a:rPr>
              <a:t>needle</a:t>
            </a:r>
            <a:r>
              <a:rPr b="1" lang="en">
                <a:latin typeface="Droid Serif"/>
                <a:ea typeface="Droid Serif"/>
                <a:cs typeface="Droid Serif"/>
                <a:sym typeface="Droid Serif"/>
              </a:rPr>
              <a:t> exchange program known as ENCORE </a:t>
            </a:r>
            <a:endParaRPr b="1">
              <a:latin typeface="Droid Serif"/>
              <a:ea typeface="Droid Serif"/>
              <a:cs typeface="Droid Serif"/>
              <a:sym typeface="Droid Serif"/>
            </a:endParaRPr>
          </a:p>
        </p:txBody>
      </p:sp>
      <p:sp>
        <p:nvSpPr>
          <p:cNvPr id="110" name="Google Shape;110;p22"/>
          <p:cNvSpPr txBox="1"/>
          <p:nvPr/>
        </p:nvSpPr>
        <p:spPr>
          <a:xfrm>
            <a:off x="3330300" y="2263675"/>
            <a:ext cx="5813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latin typeface="Caveat"/>
                <a:ea typeface="Caveat"/>
                <a:cs typeface="Caveat"/>
                <a:sym typeface="Caveat"/>
              </a:rPr>
              <a:t>Education, Needle exchange, Counseling, Outreach &amp; </a:t>
            </a:r>
            <a:r>
              <a:rPr b="1" lang="en" sz="3500">
                <a:latin typeface="Caveat"/>
                <a:ea typeface="Caveat"/>
                <a:cs typeface="Caveat"/>
                <a:sym typeface="Caveat"/>
              </a:rPr>
              <a:t>Referral</a:t>
            </a:r>
            <a:r>
              <a:rPr b="1" lang="en" sz="3500">
                <a:latin typeface="Caveat"/>
                <a:ea typeface="Caveat"/>
                <a:cs typeface="Caveat"/>
                <a:sym typeface="Caveat"/>
              </a:rPr>
              <a:t> </a:t>
            </a:r>
            <a:endParaRPr b="1" sz="3500">
              <a:latin typeface="Caveat"/>
              <a:ea typeface="Caveat"/>
              <a:cs typeface="Caveat"/>
              <a:sym typeface="Caveat"/>
            </a:endParaRPr>
          </a:p>
        </p:txBody>
      </p:sp>
      <p:sp>
        <p:nvSpPr>
          <p:cNvPr id="111" name="Google Shape;111;p22"/>
          <p:cNvSpPr txBox="1"/>
          <p:nvPr/>
        </p:nvSpPr>
        <p:spPr>
          <a:xfrm>
            <a:off x="2924250" y="3525775"/>
            <a:ext cx="5678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rPr>
              <a:t>-  This initiative served as an important need as RI law then prohibited the sale of syringes without a prescription </a:t>
            </a:r>
            <a:endParaRPr b="1" sz="1600">
              <a:solidFill>
                <a:schemeClr val="dk1"/>
              </a:solidFill>
            </a:endParaRPr>
          </a:p>
          <a:p>
            <a:pPr indent="0" lvl="0" marL="0" rtl="0" algn="l">
              <a:spcBef>
                <a:spcPts val="0"/>
              </a:spcBef>
              <a:spcAft>
                <a:spcPts val="0"/>
              </a:spcAft>
              <a:buNone/>
            </a:pPr>
            <a:r>
              <a:t/>
            </a:r>
            <a:endParaRPr b="1" sz="1600">
              <a:solidFill>
                <a:schemeClr val="dk1"/>
              </a:solidFill>
            </a:endParaRPr>
          </a:p>
          <a:p>
            <a:pPr indent="0" lvl="0" marL="0" rtl="0" algn="l">
              <a:spcBef>
                <a:spcPts val="0"/>
              </a:spcBef>
              <a:spcAft>
                <a:spcPts val="0"/>
              </a:spcAft>
              <a:buNone/>
            </a:pPr>
            <a:r>
              <a:rPr b="1" lang="en" sz="1600">
                <a:solidFill>
                  <a:schemeClr val="dk1"/>
                </a:solidFill>
              </a:rPr>
              <a:t>-Encore served as the states ONLY needle exchange for over 15 years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5" name="Shape 115"/>
        <p:cNvGrpSpPr/>
        <p:nvPr/>
      </p:nvGrpSpPr>
      <p:grpSpPr>
        <a:xfrm>
          <a:off x="0" y="0"/>
          <a:ext cx="0" cy="0"/>
          <a:chOff x="0" y="0"/>
          <a:chExt cx="0" cy="0"/>
        </a:xfrm>
      </p:grpSpPr>
      <p:pic>
        <p:nvPicPr>
          <p:cNvPr id="116" name="Google Shape;116;p23"/>
          <p:cNvPicPr preferRelativeResize="0"/>
          <p:nvPr/>
        </p:nvPicPr>
        <p:blipFill>
          <a:blip r:embed="rId3">
            <a:alphaModFix/>
          </a:blip>
          <a:stretch>
            <a:fillRect/>
          </a:stretch>
        </p:blipFill>
        <p:spPr>
          <a:xfrm>
            <a:off x="150825" y="76150"/>
            <a:ext cx="8801200" cy="4921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4"/>
          <p:cNvPicPr preferRelativeResize="0"/>
          <p:nvPr/>
        </p:nvPicPr>
        <p:blipFill>
          <a:blip r:embed="rId3">
            <a:alphaModFix/>
          </a:blip>
          <a:stretch>
            <a:fillRect/>
          </a:stretch>
        </p:blipFill>
        <p:spPr>
          <a:xfrm>
            <a:off x="124575" y="-118925"/>
            <a:ext cx="4086500" cy="5262425"/>
          </a:xfrm>
          <a:prstGeom prst="rect">
            <a:avLst/>
          </a:prstGeom>
          <a:noFill/>
          <a:ln>
            <a:noFill/>
          </a:ln>
        </p:spPr>
      </p:pic>
      <p:pic>
        <p:nvPicPr>
          <p:cNvPr id="122" name="Google Shape;122;p24"/>
          <p:cNvPicPr preferRelativeResize="0"/>
          <p:nvPr/>
        </p:nvPicPr>
        <p:blipFill rotWithShape="1">
          <a:blip r:embed="rId4">
            <a:alphaModFix/>
          </a:blip>
          <a:srcRect b="11163" l="22376" r="18160" t="7825"/>
          <a:stretch/>
        </p:blipFill>
        <p:spPr>
          <a:xfrm>
            <a:off x="4145675" y="-118925"/>
            <a:ext cx="4998325" cy="5209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3" name="Google Shape;133;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4" name="Google Shape;134;p26"/>
          <p:cNvPicPr preferRelativeResize="0"/>
          <p:nvPr/>
        </p:nvPicPr>
        <p:blipFill>
          <a:blip r:embed="rId3">
            <a:alphaModFix/>
          </a:blip>
          <a:stretch>
            <a:fillRect/>
          </a:stretch>
        </p:blipFill>
        <p:spPr>
          <a:xfrm>
            <a:off x="48450" y="42850"/>
            <a:ext cx="9038400" cy="5084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40" name="Google Shape;140;p27"/>
          <p:cNvPicPr preferRelativeResize="0"/>
          <p:nvPr/>
        </p:nvPicPr>
        <p:blipFill>
          <a:blip r:embed="rId3">
            <a:alphaModFix/>
          </a:blip>
          <a:stretch>
            <a:fillRect/>
          </a:stretch>
        </p:blipFill>
        <p:spPr>
          <a:xfrm>
            <a:off x="1568750" y="0"/>
            <a:ext cx="48387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ph idx="1" type="body"/>
          </p:nvPr>
        </p:nvSpPr>
        <p:spPr>
          <a:xfrm>
            <a:off x="209200" y="387625"/>
            <a:ext cx="8520600" cy="39951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b="1" lang="en" sz="8300">
                <a:latin typeface="Droid Serif"/>
                <a:ea typeface="Droid Serif"/>
                <a:cs typeface="Droid Serif"/>
                <a:sym typeface="Droid Serif"/>
              </a:rPr>
              <a:t>     </a:t>
            </a:r>
            <a:r>
              <a:rPr b="1" lang="en" sz="8300">
                <a:latin typeface="Droid Serif"/>
                <a:ea typeface="Droid Serif"/>
                <a:cs typeface="Droid Serif"/>
                <a:sym typeface="Droid Serif"/>
              </a:rPr>
              <a:t>Drug User Advisory Board </a:t>
            </a:r>
            <a:endParaRPr b="1" sz="8300">
              <a:latin typeface="Droid Serif"/>
              <a:ea typeface="Droid Serif"/>
              <a:cs typeface="Droid Serif"/>
              <a:sym typeface="Droid Serif"/>
            </a:endParaRPr>
          </a:p>
        </p:txBody>
      </p:sp>
      <p:pic>
        <p:nvPicPr>
          <p:cNvPr id="146" name="Google Shape;146;p28"/>
          <p:cNvPicPr preferRelativeResize="0"/>
          <p:nvPr/>
        </p:nvPicPr>
        <p:blipFill>
          <a:blip r:embed="rId3">
            <a:alphaModFix/>
          </a:blip>
          <a:stretch>
            <a:fillRect/>
          </a:stretch>
        </p:blipFill>
        <p:spPr>
          <a:xfrm>
            <a:off x="136675" y="3182999"/>
            <a:ext cx="2143125" cy="1997800"/>
          </a:xfrm>
          <a:prstGeom prst="rect">
            <a:avLst/>
          </a:prstGeom>
          <a:noFill/>
          <a:ln>
            <a:noFill/>
          </a:ln>
        </p:spPr>
      </p:pic>
      <p:pic>
        <p:nvPicPr>
          <p:cNvPr id="147" name="Google Shape;147;p28"/>
          <p:cNvPicPr preferRelativeResize="0"/>
          <p:nvPr/>
        </p:nvPicPr>
        <p:blipFill>
          <a:blip r:embed="rId3">
            <a:alphaModFix/>
          </a:blip>
          <a:stretch>
            <a:fillRect/>
          </a:stretch>
        </p:blipFill>
        <p:spPr>
          <a:xfrm>
            <a:off x="6634575" y="3117775"/>
            <a:ext cx="2143125" cy="2063025"/>
          </a:xfrm>
          <a:prstGeom prst="rect">
            <a:avLst/>
          </a:prstGeom>
          <a:noFill/>
          <a:ln>
            <a:noFill/>
          </a:ln>
        </p:spPr>
      </p:pic>
      <p:sp>
        <p:nvSpPr>
          <p:cNvPr id="148" name="Google Shape;148;p28"/>
          <p:cNvSpPr txBox="1"/>
          <p:nvPr/>
        </p:nvSpPr>
        <p:spPr>
          <a:xfrm>
            <a:off x="2098275" y="3797975"/>
            <a:ext cx="4536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r>
              <a:rPr b="1" lang="en" sz="2100">
                <a:latin typeface="Droid Serif"/>
                <a:ea typeface="Droid Serif"/>
                <a:cs typeface="Droid Serif"/>
                <a:sym typeface="Droid Serif"/>
              </a:rPr>
              <a:t>Nothing About Us Without Us</a:t>
            </a:r>
            <a:r>
              <a:rPr b="1" lang="en" sz="1900"/>
              <a:t> </a:t>
            </a:r>
            <a:endParaRPr b="1" sz="1900"/>
          </a:p>
        </p:txBody>
      </p:sp>
      <p:sp>
        <p:nvSpPr>
          <p:cNvPr id="149" name="Google Shape;149;p28"/>
          <p:cNvSpPr txBox="1"/>
          <p:nvPr/>
        </p:nvSpPr>
        <p:spPr>
          <a:xfrm>
            <a:off x="5378300" y="3285500"/>
            <a:ext cx="13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285125"/>
            <a:ext cx="8520600" cy="73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990"/>
              <a:buFont typeface="Arial"/>
              <a:buNone/>
            </a:pPr>
            <a:r>
              <a:rPr b="1" lang="en" sz="2820">
                <a:latin typeface="Droid Serif"/>
                <a:ea typeface="Droid Serif"/>
                <a:cs typeface="Droid Serif"/>
                <a:sym typeface="Droid Serif"/>
              </a:rPr>
              <a:t>My Experience at a SSP/ Harm Reduction Org.</a:t>
            </a:r>
            <a:endParaRPr b="1" sz="3720">
              <a:latin typeface="Droid Serif"/>
              <a:ea typeface="Droid Serif"/>
              <a:cs typeface="Droid Serif"/>
              <a:sym typeface="Droid Serif"/>
            </a:endParaRPr>
          </a:p>
        </p:txBody>
      </p:sp>
      <p:sp>
        <p:nvSpPr>
          <p:cNvPr id="155" name="Google Shape;155;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6" name="Google Shape;156;p29"/>
          <p:cNvPicPr preferRelativeResize="0"/>
          <p:nvPr/>
        </p:nvPicPr>
        <p:blipFill>
          <a:blip r:embed="rId3">
            <a:alphaModFix/>
          </a:blip>
          <a:stretch>
            <a:fillRect/>
          </a:stretch>
        </p:blipFill>
        <p:spPr>
          <a:xfrm>
            <a:off x="311700" y="1096725"/>
            <a:ext cx="8520601" cy="3698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732400"/>
            <a:ext cx="8520600" cy="107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5520"/>
              <a:t>Learning The Hard Way</a:t>
            </a:r>
            <a:r>
              <a:rPr b="1" lang="en" sz="4620"/>
              <a:t> </a:t>
            </a:r>
            <a:endParaRPr b="1" sz="4620"/>
          </a:p>
        </p:txBody>
      </p:sp>
      <p:sp>
        <p:nvSpPr>
          <p:cNvPr id="162" name="Google Shape;162;p30"/>
          <p:cNvSpPr txBox="1"/>
          <p:nvPr>
            <p:ph idx="1" type="body"/>
          </p:nvPr>
        </p:nvSpPr>
        <p:spPr>
          <a:xfrm>
            <a:off x="0" y="1403275"/>
            <a:ext cx="9144000" cy="374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b="1" lang="en" sz="9300">
                <a:solidFill>
                  <a:srgbClr val="FF0000"/>
                </a:solidFill>
              </a:rPr>
              <a:t>8/10</a:t>
            </a:r>
            <a:r>
              <a:rPr b="1" lang="en" sz="9300"/>
              <a:t>  </a:t>
            </a:r>
            <a:r>
              <a:rPr b="1" lang="en" sz="9300">
                <a:solidFill>
                  <a:srgbClr val="FF0000"/>
                </a:solidFill>
              </a:rPr>
              <a:t>7/10  10/10</a:t>
            </a:r>
            <a:r>
              <a:rPr lang="en">
                <a:solidFill>
                  <a:srgbClr val="FF0000"/>
                </a:solidFill>
              </a:rPr>
              <a:t> </a:t>
            </a:r>
            <a:endParaRPr>
              <a:solidFill>
                <a:srgbClr val="FF0000"/>
              </a:solidFill>
            </a:endParaRPr>
          </a:p>
          <a:p>
            <a:pPr indent="0" lvl="0" marL="0" rtl="0" algn="l">
              <a:spcBef>
                <a:spcPts val="1200"/>
              </a:spcBef>
              <a:spcAft>
                <a:spcPts val="1200"/>
              </a:spcAft>
              <a:buNone/>
            </a:pPr>
            <a:r>
              <a:t/>
            </a:r>
            <a:endParaRPr/>
          </a:p>
        </p:txBody>
      </p:sp>
      <p:sp>
        <p:nvSpPr>
          <p:cNvPr id="163" name="Google Shape;163;p30"/>
          <p:cNvSpPr txBox="1"/>
          <p:nvPr/>
        </p:nvSpPr>
        <p:spPr>
          <a:xfrm>
            <a:off x="65225" y="3499825"/>
            <a:ext cx="28887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Advisory Board members report not knowing their risk of overdose</a:t>
            </a:r>
            <a:r>
              <a:rPr lang="en"/>
              <a:t> </a:t>
            </a:r>
            <a:endParaRPr/>
          </a:p>
        </p:txBody>
      </p:sp>
      <p:sp>
        <p:nvSpPr>
          <p:cNvPr id="164" name="Google Shape;164;p30"/>
          <p:cNvSpPr txBox="1"/>
          <p:nvPr/>
        </p:nvSpPr>
        <p:spPr>
          <a:xfrm>
            <a:off x="2899500" y="3546400"/>
            <a:ext cx="3261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Advisory Board Members have                                     experienced a overdose </a:t>
            </a:r>
            <a:endParaRPr b="1" sz="1500"/>
          </a:p>
        </p:txBody>
      </p:sp>
      <p:sp>
        <p:nvSpPr>
          <p:cNvPr id="165" name="Google Shape;165;p30"/>
          <p:cNvSpPr txBox="1"/>
          <p:nvPr/>
        </p:nvSpPr>
        <p:spPr>
          <a:xfrm>
            <a:off x="6365975" y="3546400"/>
            <a:ext cx="25596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t>     </a:t>
            </a:r>
            <a:r>
              <a:rPr b="1" lang="en" sz="1500"/>
              <a:t> Advisory Board Members Engage with a SSP </a:t>
            </a:r>
            <a:endParaRPr b="1" sz="1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9" name="Shape 169"/>
        <p:cNvGrpSpPr/>
        <p:nvPr/>
      </p:nvGrpSpPr>
      <p:grpSpPr>
        <a:xfrm>
          <a:off x="0" y="0"/>
          <a:ext cx="0" cy="0"/>
          <a:chOff x="0" y="0"/>
          <a:chExt cx="0" cy="0"/>
        </a:xfrm>
      </p:grpSpPr>
      <p:pic>
        <p:nvPicPr>
          <p:cNvPr id="170" name="Google Shape;170;p31"/>
          <p:cNvPicPr preferRelativeResize="0"/>
          <p:nvPr/>
        </p:nvPicPr>
        <p:blipFill>
          <a:blip r:embed="rId3">
            <a:alphaModFix/>
          </a:blip>
          <a:stretch>
            <a:fillRect/>
          </a:stretch>
        </p:blipFill>
        <p:spPr>
          <a:xfrm>
            <a:off x="1325000" y="0"/>
            <a:ext cx="6019401"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2" name="Google Shape;62;p14"/>
          <p:cNvPicPr preferRelativeResize="0"/>
          <p:nvPr/>
        </p:nvPicPr>
        <p:blipFill>
          <a:blip r:embed="rId3">
            <a:alphaModFix/>
          </a:blip>
          <a:stretch>
            <a:fillRect/>
          </a:stretch>
        </p:blipFill>
        <p:spPr>
          <a:xfrm>
            <a:off x="1566125" y="82200"/>
            <a:ext cx="5810074" cy="48387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32"/>
          <p:cNvPicPr preferRelativeResize="0"/>
          <p:nvPr/>
        </p:nvPicPr>
        <p:blipFill>
          <a:blip r:embed="rId3">
            <a:alphaModFix/>
          </a:blip>
          <a:stretch>
            <a:fillRect/>
          </a:stretch>
        </p:blipFill>
        <p:spPr>
          <a:xfrm>
            <a:off x="152400" y="0"/>
            <a:ext cx="8794675" cy="5143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1" name="Google Shape;181;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2" name="Google Shape;182;p33"/>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8" name="Google Shape;188;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9" name="Google Shape;189;p34"/>
          <p:cNvPicPr preferRelativeResize="0"/>
          <p:nvPr/>
        </p:nvPicPr>
        <p:blipFill>
          <a:blip r:embed="rId3">
            <a:alphaModFix/>
          </a:blip>
          <a:stretch>
            <a:fillRect/>
          </a:stretch>
        </p:blipFill>
        <p:spPr>
          <a:xfrm>
            <a:off x="26450" y="0"/>
            <a:ext cx="9117548"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93" name="Shape 193"/>
        <p:cNvGrpSpPr/>
        <p:nvPr/>
      </p:nvGrpSpPr>
      <p:grpSpPr>
        <a:xfrm>
          <a:off x="0" y="0"/>
          <a:ext cx="0" cy="0"/>
          <a:chOff x="0" y="0"/>
          <a:chExt cx="0" cy="0"/>
        </a:xfrm>
      </p:grpSpPr>
      <p:sp>
        <p:nvSpPr>
          <p:cNvPr id="194" name="Google Shape;194;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620"/>
              <a:t>Tips from the Advisory Board </a:t>
            </a:r>
            <a:endParaRPr b="1" sz="3620"/>
          </a:p>
        </p:txBody>
      </p:sp>
      <p:sp>
        <p:nvSpPr>
          <p:cNvPr id="195" name="Google Shape;195;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SzPts val="2800"/>
              <a:buChar char="●"/>
            </a:pPr>
            <a:r>
              <a:rPr lang="en" sz="2800"/>
              <a:t>We would like to get our own supplies VS kits </a:t>
            </a:r>
            <a:endParaRPr sz="2800"/>
          </a:p>
          <a:p>
            <a:pPr indent="-406400" lvl="0" marL="457200" rtl="0" algn="l">
              <a:spcBef>
                <a:spcPts val="0"/>
              </a:spcBef>
              <a:spcAft>
                <a:spcPts val="0"/>
              </a:spcAft>
              <a:buSzPts val="2800"/>
              <a:buChar char="●"/>
            </a:pPr>
            <a:r>
              <a:rPr lang="en" sz="2800"/>
              <a:t>Getting out information to us in community spaces (meetings)</a:t>
            </a:r>
            <a:endParaRPr sz="2800"/>
          </a:p>
          <a:p>
            <a:pPr indent="-406400" lvl="0" marL="457200" rtl="0" algn="l">
              <a:spcBef>
                <a:spcPts val="0"/>
              </a:spcBef>
              <a:spcAft>
                <a:spcPts val="0"/>
              </a:spcAft>
              <a:buSzPts val="2800"/>
              <a:buChar char="●"/>
            </a:pPr>
            <a:r>
              <a:rPr lang="en" sz="2800"/>
              <a:t>Having alerts on outreach kits and office settings </a:t>
            </a:r>
            <a:endParaRPr sz="2800"/>
          </a:p>
          <a:p>
            <a:pPr indent="-406400" lvl="0" marL="457200" rtl="0" algn="l">
              <a:spcBef>
                <a:spcPts val="0"/>
              </a:spcBef>
              <a:spcAft>
                <a:spcPts val="0"/>
              </a:spcAft>
              <a:buSzPts val="2800"/>
              <a:buChar char="●"/>
            </a:pPr>
            <a:r>
              <a:rPr lang="en" sz="2800"/>
              <a:t>Making delivery service more available </a:t>
            </a:r>
            <a:endParaRPr sz="2800"/>
          </a:p>
          <a:p>
            <a:pPr indent="0" lvl="0" marL="457200" rtl="0" algn="l">
              <a:spcBef>
                <a:spcPts val="120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99" name="Shape 199"/>
        <p:cNvGrpSpPr/>
        <p:nvPr/>
      </p:nvGrpSpPr>
      <p:grpSpPr>
        <a:xfrm>
          <a:off x="0" y="0"/>
          <a:ext cx="0" cy="0"/>
          <a:chOff x="0" y="0"/>
          <a:chExt cx="0" cy="0"/>
        </a:xfrm>
      </p:grpSpPr>
      <p:sp>
        <p:nvSpPr>
          <p:cNvPr id="200" name="Google Shape;200;p36"/>
          <p:cNvSpPr txBox="1"/>
          <p:nvPr/>
        </p:nvSpPr>
        <p:spPr>
          <a:xfrm>
            <a:off x="775250" y="713750"/>
            <a:ext cx="74916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400">
                <a:latin typeface="Droid Serif"/>
                <a:ea typeface="Droid Serif"/>
                <a:cs typeface="Droid Serif"/>
                <a:sym typeface="Droid Serif"/>
              </a:rPr>
              <a:t>Where Are We Now? </a:t>
            </a:r>
            <a:endParaRPr b="1" sz="10400">
              <a:latin typeface="Droid Serif"/>
              <a:ea typeface="Droid Serif"/>
              <a:cs typeface="Droid Serif"/>
              <a:sym typeface="Droid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4294967295" type="ctrTitle"/>
          </p:nvPr>
        </p:nvSpPr>
        <p:spPr>
          <a:xfrm>
            <a:off x="85725" y="98775"/>
            <a:ext cx="8963700" cy="4966500"/>
          </a:xfrm>
          <a:prstGeom prst="rect">
            <a:avLst/>
          </a:prstGeom>
          <a:solidFill>
            <a:srgbClr val="FF00FF"/>
          </a:solidFill>
        </p:spPr>
        <p:txBody>
          <a:bodyPr anchorCtr="0" anchor="t" bIns="91425" lIns="91425" spcFirstLastPara="1" rIns="91425" wrap="square" tIns="91425">
            <a:noAutofit/>
          </a:bodyPr>
          <a:lstStyle/>
          <a:p>
            <a:pPr indent="0" lvl="0" marL="0" rtl="0" algn="ctr">
              <a:spcBef>
                <a:spcPts val="0"/>
              </a:spcBef>
              <a:spcAft>
                <a:spcPts val="0"/>
              </a:spcAft>
              <a:buNone/>
            </a:pPr>
            <a:r>
              <a:t/>
            </a:r>
            <a:endParaRPr b="1" sz="7200">
              <a:latin typeface="Droid Serif"/>
              <a:ea typeface="Droid Serif"/>
              <a:cs typeface="Droid Serif"/>
              <a:sym typeface="Droid Serif"/>
            </a:endParaRPr>
          </a:p>
          <a:p>
            <a:pPr indent="0" lvl="0" marL="0" rtl="0" algn="ctr">
              <a:spcBef>
                <a:spcPts val="0"/>
              </a:spcBef>
              <a:spcAft>
                <a:spcPts val="0"/>
              </a:spcAft>
              <a:buNone/>
            </a:pPr>
            <a:r>
              <a:rPr b="1" lang="en" sz="7200">
                <a:latin typeface="Droid Serif"/>
                <a:ea typeface="Droid Serif"/>
                <a:cs typeface="Droid Serif"/>
                <a:sym typeface="Droid Serif"/>
              </a:rPr>
              <a:t>What Does Harm Reduction Mean To You?</a:t>
            </a:r>
            <a:endParaRPr b="1" sz="7200">
              <a:latin typeface="Droid Serif"/>
              <a:ea typeface="Droid Serif"/>
              <a:cs typeface="Droid Serif"/>
              <a:sym typeface="Droid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Harm Reduction;</a:t>
            </a:r>
            <a:endParaRPr b="1"/>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50">
                <a:solidFill>
                  <a:srgbClr val="4D5156"/>
                </a:solidFill>
                <a:highlight>
                  <a:srgbClr val="FFFFFF"/>
                </a:highlight>
                <a:latin typeface="Roboto"/>
                <a:ea typeface="Roboto"/>
                <a:cs typeface="Roboto"/>
                <a:sym typeface="Roboto"/>
              </a:rPr>
              <a:t>Harm reduction, or harm minimization, refers to a range of public health policies designed to lessen the negative social and/or physical consequences associated with various human behaviors, both legal and illegal</a:t>
            </a:r>
            <a:endParaRPr sz="1850">
              <a:solidFill>
                <a:srgbClr val="4D5156"/>
              </a:solidFill>
              <a:highlight>
                <a:srgbClr val="FFFFFF"/>
              </a:highlight>
              <a:latin typeface="Roboto"/>
              <a:ea typeface="Roboto"/>
              <a:cs typeface="Roboto"/>
              <a:sym typeface="Roboto"/>
            </a:endParaRPr>
          </a:p>
          <a:p>
            <a:pPr indent="0" lvl="0" marL="0" rtl="0" algn="l">
              <a:spcBef>
                <a:spcPts val="1200"/>
              </a:spcBef>
              <a:spcAft>
                <a:spcPts val="0"/>
              </a:spcAft>
              <a:buNone/>
            </a:pPr>
            <a:r>
              <a:rPr b="1" lang="en" sz="1850">
                <a:solidFill>
                  <a:srgbClr val="4D5156"/>
                </a:solidFill>
                <a:highlight>
                  <a:srgbClr val="FFFFFF"/>
                </a:highlight>
                <a:latin typeface="Roboto"/>
                <a:ea typeface="Roboto"/>
                <a:cs typeface="Roboto"/>
                <a:sym typeface="Roboto"/>
              </a:rPr>
              <a:t>Definition from National Harm Reduction Coalition;</a:t>
            </a:r>
            <a:endParaRPr b="1" sz="1850">
              <a:solidFill>
                <a:srgbClr val="4D5156"/>
              </a:solidFill>
              <a:highlight>
                <a:srgbClr val="FFFFFF"/>
              </a:highlight>
              <a:latin typeface="Roboto"/>
              <a:ea typeface="Roboto"/>
              <a:cs typeface="Roboto"/>
              <a:sym typeface="Roboto"/>
            </a:endParaRPr>
          </a:p>
          <a:p>
            <a:pPr indent="0" lvl="0" marL="0" rtl="0" algn="l">
              <a:spcBef>
                <a:spcPts val="1200"/>
              </a:spcBef>
              <a:spcAft>
                <a:spcPts val="1200"/>
              </a:spcAft>
              <a:buNone/>
            </a:pPr>
            <a:r>
              <a:rPr lang="en">
                <a:solidFill>
                  <a:schemeClr val="dk1"/>
                </a:solidFill>
                <a:highlight>
                  <a:srgbClr val="FFFFFF"/>
                </a:highlight>
              </a:rPr>
              <a:t>Harm reduction is a set of practical strategies and ideas aimed at reducing negative consequences associated with drug use. Harm Reduction is also a movement for social justice built on a belief in, and respect for, the rights of people who use drugs.</a:t>
            </a:r>
            <a:endParaRPr sz="1850">
              <a:solidFill>
                <a:srgbClr val="4D5156"/>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7"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106648" y="0"/>
            <a:ext cx="3864651" cy="2571750"/>
          </a:xfrm>
          <a:prstGeom prst="rect">
            <a:avLst/>
          </a:prstGeom>
          <a:noFill/>
          <a:ln>
            <a:noFill/>
          </a:ln>
        </p:spPr>
      </p:pic>
      <p:pic>
        <p:nvPicPr>
          <p:cNvPr id="79" name="Google Shape;79;p17"/>
          <p:cNvPicPr preferRelativeResize="0"/>
          <p:nvPr/>
        </p:nvPicPr>
        <p:blipFill>
          <a:blip r:embed="rId4">
            <a:alphaModFix/>
          </a:blip>
          <a:stretch>
            <a:fillRect/>
          </a:stretch>
        </p:blipFill>
        <p:spPr>
          <a:xfrm>
            <a:off x="4763325" y="0"/>
            <a:ext cx="4239675" cy="2571750"/>
          </a:xfrm>
          <a:prstGeom prst="rect">
            <a:avLst/>
          </a:prstGeom>
          <a:noFill/>
          <a:ln>
            <a:noFill/>
          </a:ln>
        </p:spPr>
      </p:pic>
      <p:pic>
        <p:nvPicPr>
          <p:cNvPr id="80" name="Google Shape;80;p17"/>
          <p:cNvPicPr preferRelativeResize="0"/>
          <p:nvPr/>
        </p:nvPicPr>
        <p:blipFill>
          <a:blip r:embed="rId5">
            <a:alphaModFix/>
          </a:blip>
          <a:stretch>
            <a:fillRect/>
          </a:stretch>
        </p:blipFill>
        <p:spPr>
          <a:xfrm>
            <a:off x="626175" y="2763700"/>
            <a:ext cx="7146850" cy="2254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9"/>
          <p:cNvPicPr preferRelativeResize="0"/>
          <p:nvPr/>
        </p:nvPicPr>
        <p:blipFill>
          <a:blip r:embed="rId3">
            <a:alphaModFix/>
          </a:blip>
          <a:stretch>
            <a:fillRect/>
          </a:stretch>
        </p:blipFill>
        <p:spPr>
          <a:xfrm>
            <a:off x="1851650" y="50975"/>
            <a:ext cx="4718826" cy="49401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94" name="Shape 94"/>
        <p:cNvGrpSpPr/>
        <p:nvPr/>
      </p:nvGrpSpPr>
      <p:grpSpPr>
        <a:xfrm>
          <a:off x="0" y="0"/>
          <a:ext cx="0" cy="0"/>
          <a:chOff x="0" y="0"/>
          <a:chExt cx="0" cy="0"/>
        </a:xfrm>
      </p:grpSpPr>
      <p:pic>
        <p:nvPicPr>
          <p:cNvPr id="95" name="Google Shape;95;p20"/>
          <p:cNvPicPr preferRelativeResize="0"/>
          <p:nvPr/>
        </p:nvPicPr>
        <p:blipFill>
          <a:blip r:embed="rId3">
            <a:alphaModFix/>
          </a:blip>
          <a:stretch>
            <a:fillRect/>
          </a:stretch>
        </p:blipFill>
        <p:spPr>
          <a:xfrm>
            <a:off x="4437200" y="488050"/>
            <a:ext cx="4658975" cy="4167400"/>
          </a:xfrm>
          <a:prstGeom prst="rect">
            <a:avLst/>
          </a:prstGeom>
          <a:noFill/>
          <a:ln>
            <a:noFill/>
          </a:ln>
        </p:spPr>
      </p:pic>
      <p:pic>
        <p:nvPicPr>
          <p:cNvPr id="96" name="Google Shape;96;p20"/>
          <p:cNvPicPr preferRelativeResize="0"/>
          <p:nvPr/>
        </p:nvPicPr>
        <p:blipFill>
          <a:blip r:embed="rId4">
            <a:alphaModFix/>
          </a:blip>
          <a:stretch>
            <a:fillRect/>
          </a:stretch>
        </p:blipFill>
        <p:spPr>
          <a:xfrm>
            <a:off x="67100" y="527400"/>
            <a:ext cx="4174425" cy="4090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 name="Shape 100"/>
        <p:cNvGrpSpPr/>
        <p:nvPr/>
      </p:nvGrpSpPr>
      <p:grpSpPr>
        <a:xfrm>
          <a:off x="0" y="0"/>
          <a:ext cx="0" cy="0"/>
          <a:chOff x="0" y="0"/>
          <a:chExt cx="0" cy="0"/>
        </a:xfrm>
      </p:grpSpPr>
      <p:pic>
        <p:nvPicPr>
          <p:cNvPr id="101" name="Google Shape;101;p21"/>
          <p:cNvPicPr preferRelativeResize="0"/>
          <p:nvPr/>
        </p:nvPicPr>
        <p:blipFill>
          <a:blip r:embed="rId3">
            <a:alphaModFix/>
          </a:blip>
          <a:stretch>
            <a:fillRect/>
          </a:stretch>
        </p:blipFill>
        <p:spPr>
          <a:xfrm>
            <a:off x="2627850" y="61338"/>
            <a:ext cx="3888300" cy="5020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