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5" r:id="rId1"/>
    <p:sldMasterId id="2147483934" r:id="rId2"/>
  </p:sldMasterIdLst>
  <p:notesMasterIdLst>
    <p:notesMasterId r:id="rId49"/>
  </p:notesMasterIdLst>
  <p:handoutMasterIdLst>
    <p:handoutMasterId r:id="rId50"/>
  </p:handoutMasterIdLst>
  <p:sldIdLst>
    <p:sldId id="449" r:id="rId3"/>
    <p:sldId id="324" r:id="rId4"/>
    <p:sldId id="417" r:id="rId5"/>
    <p:sldId id="258" r:id="rId6"/>
    <p:sldId id="443" r:id="rId7"/>
    <p:sldId id="266" r:id="rId8"/>
    <p:sldId id="485" r:id="rId9"/>
    <p:sldId id="486" r:id="rId10"/>
    <p:sldId id="444" r:id="rId11"/>
    <p:sldId id="274" r:id="rId12"/>
    <p:sldId id="446" r:id="rId13"/>
    <p:sldId id="280" r:id="rId14"/>
    <p:sldId id="283" r:id="rId15"/>
    <p:sldId id="285" r:id="rId16"/>
    <p:sldId id="447" r:id="rId17"/>
    <p:sldId id="403" r:id="rId18"/>
    <p:sldId id="434" r:id="rId19"/>
    <p:sldId id="404" r:id="rId20"/>
    <p:sldId id="411" r:id="rId21"/>
    <p:sldId id="410" r:id="rId22"/>
    <p:sldId id="420" r:id="rId23"/>
    <p:sldId id="406" r:id="rId24"/>
    <p:sldId id="408" r:id="rId25"/>
    <p:sldId id="293" r:id="rId26"/>
    <p:sldId id="483" r:id="rId27"/>
    <p:sldId id="413" r:id="rId28"/>
    <p:sldId id="437" r:id="rId29"/>
    <p:sldId id="414" r:id="rId30"/>
    <p:sldId id="415" r:id="rId31"/>
    <p:sldId id="336" r:id="rId32"/>
    <p:sldId id="342" r:id="rId33"/>
    <p:sldId id="488" r:id="rId34"/>
    <p:sldId id="489" r:id="rId35"/>
    <p:sldId id="490" r:id="rId36"/>
    <p:sldId id="491" r:id="rId37"/>
    <p:sldId id="442" r:id="rId38"/>
    <p:sldId id="318" r:id="rId39"/>
    <p:sldId id="272" r:id="rId40"/>
    <p:sldId id="450" r:id="rId41"/>
    <p:sldId id="351" r:id="rId42"/>
    <p:sldId id="422" r:id="rId43"/>
    <p:sldId id="448" r:id="rId44"/>
    <p:sldId id="373" r:id="rId45"/>
    <p:sldId id="374" r:id="rId46"/>
    <p:sldId id="441" r:id="rId47"/>
    <p:sldId id="439" r:id="rId48"/>
  </p:sldIdLst>
  <p:sldSz cx="13004800" cy="97536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D9DC8B-409D-484F-8723-36A2C9B99544}">
          <p14:sldIdLst>
            <p14:sldId id="449"/>
            <p14:sldId id="324"/>
            <p14:sldId id="417"/>
            <p14:sldId id="258"/>
            <p14:sldId id="443"/>
            <p14:sldId id="266"/>
            <p14:sldId id="485"/>
            <p14:sldId id="486"/>
            <p14:sldId id="444"/>
            <p14:sldId id="274"/>
            <p14:sldId id="446"/>
            <p14:sldId id="280"/>
            <p14:sldId id="283"/>
            <p14:sldId id="285"/>
            <p14:sldId id="447"/>
            <p14:sldId id="403"/>
            <p14:sldId id="434"/>
            <p14:sldId id="404"/>
            <p14:sldId id="411"/>
            <p14:sldId id="410"/>
            <p14:sldId id="420"/>
            <p14:sldId id="406"/>
            <p14:sldId id="408"/>
            <p14:sldId id="293"/>
            <p14:sldId id="483"/>
            <p14:sldId id="413"/>
            <p14:sldId id="437"/>
            <p14:sldId id="414"/>
            <p14:sldId id="415"/>
            <p14:sldId id="336"/>
            <p14:sldId id="342"/>
            <p14:sldId id="488"/>
            <p14:sldId id="489"/>
            <p14:sldId id="490"/>
            <p14:sldId id="491"/>
            <p14:sldId id="442"/>
            <p14:sldId id="318"/>
            <p14:sldId id="272"/>
            <p14:sldId id="450"/>
            <p14:sldId id="351"/>
            <p14:sldId id="422"/>
            <p14:sldId id="448"/>
            <p14:sldId id="373"/>
            <p14:sldId id="374"/>
            <p14:sldId id="441"/>
            <p14:sldId id="4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710B"/>
    <a:srgbClr val="FF6600"/>
    <a:srgbClr val="E89F1C"/>
    <a:srgbClr val="7E9683"/>
    <a:srgbClr val="CCECFF"/>
    <a:srgbClr val="FFCCCC"/>
    <a:srgbClr val="CCCC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D2D2D2">
              <a:alpha val="30000"/>
            </a:srgbClr>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CBCBCB"/>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5" autoAdjust="0"/>
    <p:restoredTop sz="77793" autoAdjust="0"/>
  </p:normalViewPr>
  <p:slideViewPr>
    <p:cSldViewPr snapToGrid="0">
      <p:cViewPr varScale="1">
        <p:scale>
          <a:sx n="52" d="100"/>
          <a:sy n="52" d="100"/>
        </p:scale>
        <p:origin x="10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B6552D-E30A-4224-98E2-9CF8636FD8FE}"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EC986AAC-E3EA-440C-AD70-E4E7F647EA46}">
      <dgm:prSet/>
      <dgm:spPr/>
      <dgm:t>
        <a:bodyPr/>
        <a:lstStyle/>
        <a:p>
          <a:r>
            <a:rPr lang="en-US" dirty="0"/>
            <a:t>Discuss</a:t>
          </a:r>
        </a:p>
      </dgm:t>
    </dgm:pt>
    <dgm:pt modelId="{010B3CFB-6060-4F41-8959-55D4150C121F}" type="parTrans" cxnId="{048290EB-3A29-41C8-98E6-C60D66600EA3}">
      <dgm:prSet/>
      <dgm:spPr/>
      <dgm:t>
        <a:bodyPr/>
        <a:lstStyle/>
        <a:p>
          <a:endParaRPr lang="en-US"/>
        </a:p>
      </dgm:t>
    </dgm:pt>
    <dgm:pt modelId="{60B0CC4E-3DEF-40EA-957E-1574E292EEF7}" type="sibTrans" cxnId="{048290EB-3A29-41C8-98E6-C60D66600EA3}">
      <dgm:prSet/>
      <dgm:spPr/>
      <dgm:t>
        <a:bodyPr/>
        <a:lstStyle/>
        <a:p>
          <a:endParaRPr lang="en-US"/>
        </a:p>
      </dgm:t>
    </dgm:pt>
    <dgm:pt modelId="{86140F3B-6B6B-4D8B-9819-1B3E0090F646}">
      <dgm:prSet custT="1"/>
      <dgm:spPr/>
      <dgm:t>
        <a:bodyPr/>
        <a:lstStyle/>
        <a:p>
          <a:endParaRPr lang="en-US" sz="2400" dirty="0"/>
        </a:p>
        <a:p>
          <a:endParaRPr lang="en-US" sz="2400" dirty="0"/>
        </a:p>
        <a:p>
          <a:r>
            <a:rPr lang="en-US" sz="2400" dirty="0"/>
            <a:t>Discuss the issues of opioid use and mortality across the country and Rhode Island  </a:t>
          </a:r>
        </a:p>
      </dgm:t>
    </dgm:pt>
    <dgm:pt modelId="{6CB41355-4C0A-47BD-A702-2E3DE8AF9A1C}" type="parTrans" cxnId="{2B64B819-DC7F-43D3-9536-F8826F249053}">
      <dgm:prSet/>
      <dgm:spPr/>
      <dgm:t>
        <a:bodyPr/>
        <a:lstStyle/>
        <a:p>
          <a:endParaRPr lang="en-US"/>
        </a:p>
      </dgm:t>
    </dgm:pt>
    <dgm:pt modelId="{11BD37BE-6F33-4B74-AE38-71867272661F}" type="sibTrans" cxnId="{2B64B819-DC7F-43D3-9536-F8826F249053}">
      <dgm:prSet/>
      <dgm:spPr/>
      <dgm:t>
        <a:bodyPr/>
        <a:lstStyle/>
        <a:p>
          <a:endParaRPr lang="en-US"/>
        </a:p>
      </dgm:t>
    </dgm:pt>
    <dgm:pt modelId="{DBFBE447-D002-4A03-B330-9B2C14DDE4C8}">
      <dgm:prSet/>
      <dgm:spPr/>
      <dgm:t>
        <a:bodyPr/>
        <a:lstStyle/>
        <a:p>
          <a:r>
            <a:rPr lang="en-US"/>
            <a:t>Identify</a:t>
          </a:r>
        </a:p>
      </dgm:t>
    </dgm:pt>
    <dgm:pt modelId="{B206BE1B-D025-437C-AED8-A24CD6602294}" type="parTrans" cxnId="{A5D001BF-FDE6-43F0-9703-B0965BE6F97C}">
      <dgm:prSet/>
      <dgm:spPr/>
      <dgm:t>
        <a:bodyPr/>
        <a:lstStyle/>
        <a:p>
          <a:endParaRPr lang="en-US"/>
        </a:p>
      </dgm:t>
    </dgm:pt>
    <dgm:pt modelId="{33934AA0-0378-4220-A44C-0CF1F2E54ADD}" type="sibTrans" cxnId="{A5D001BF-FDE6-43F0-9703-B0965BE6F97C}">
      <dgm:prSet/>
      <dgm:spPr/>
      <dgm:t>
        <a:bodyPr/>
        <a:lstStyle/>
        <a:p>
          <a:endParaRPr lang="en-US"/>
        </a:p>
      </dgm:t>
    </dgm:pt>
    <dgm:pt modelId="{564CDFA7-1659-4757-8FB1-398F040AE87B}">
      <dgm:prSet custT="1"/>
      <dgm:spPr/>
      <dgm:t>
        <a:bodyPr/>
        <a:lstStyle/>
        <a:p>
          <a:r>
            <a:rPr lang="en-US" sz="2400" dirty="0"/>
            <a:t>Identify risk factors for overdose</a:t>
          </a:r>
        </a:p>
      </dgm:t>
    </dgm:pt>
    <dgm:pt modelId="{CF9145A1-D0E9-4A22-8EE4-BDEFAE0F47AD}" type="parTrans" cxnId="{3C9C77E2-272A-4AC8-A9AD-DEBE1F814126}">
      <dgm:prSet/>
      <dgm:spPr/>
      <dgm:t>
        <a:bodyPr/>
        <a:lstStyle/>
        <a:p>
          <a:endParaRPr lang="en-US"/>
        </a:p>
      </dgm:t>
    </dgm:pt>
    <dgm:pt modelId="{6E8A18F9-FF28-4C60-8525-54CEF002B0C4}" type="sibTrans" cxnId="{3C9C77E2-272A-4AC8-A9AD-DEBE1F814126}">
      <dgm:prSet/>
      <dgm:spPr/>
      <dgm:t>
        <a:bodyPr/>
        <a:lstStyle/>
        <a:p>
          <a:endParaRPr lang="en-US"/>
        </a:p>
      </dgm:t>
    </dgm:pt>
    <dgm:pt modelId="{5CE79FBE-20D8-4E2F-A5B3-E32004D956B8}">
      <dgm:prSet/>
      <dgm:spPr/>
      <dgm:t>
        <a:bodyPr/>
        <a:lstStyle/>
        <a:p>
          <a:r>
            <a:rPr lang="en-US"/>
            <a:t>Provide</a:t>
          </a:r>
        </a:p>
      </dgm:t>
    </dgm:pt>
    <dgm:pt modelId="{47318597-A904-4D0E-9041-A0BEB54148FA}" type="parTrans" cxnId="{6C964843-5A36-4E4D-B297-041CC9448D91}">
      <dgm:prSet/>
      <dgm:spPr/>
      <dgm:t>
        <a:bodyPr/>
        <a:lstStyle/>
        <a:p>
          <a:endParaRPr lang="en-US"/>
        </a:p>
      </dgm:t>
    </dgm:pt>
    <dgm:pt modelId="{A674B4D0-F0E1-4526-B1F8-3912D850BE71}" type="sibTrans" cxnId="{6C964843-5A36-4E4D-B297-041CC9448D91}">
      <dgm:prSet/>
      <dgm:spPr/>
      <dgm:t>
        <a:bodyPr/>
        <a:lstStyle/>
        <a:p>
          <a:endParaRPr lang="en-US"/>
        </a:p>
      </dgm:t>
    </dgm:pt>
    <dgm:pt modelId="{70A584AD-4A4D-4933-91F3-4F15BA0B210D}">
      <dgm:prSet custT="1"/>
      <dgm:spPr/>
      <dgm:t>
        <a:bodyPr/>
        <a:lstStyle/>
        <a:p>
          <a:r>
            <a:rPr lang="en-US" sz="2400" dirty="0"/>
            <a:t>Provide tools to recognize and respond effectively to an overdose</a:t>
          </a:r>
        </a:p>
      </dgm:t>
    </dgm:pt>
    <dgm:pt modelId="{B4DFAA2E-3B15-42A2-AF6B-4E873C78F20B}" type="parTrans" cxnId="{00EE1627-E7C4-4FB5-AF7A-6C5F1FB4B962}">
      <dgm:prSet/>
      <dgm:spPr/>
      <dgm:t>
        <a:bodyPr/>
        <a:lstStyle/>
        <a:p>
          <a:endParaRPr lang="en-US"/>
        </a:p>
      </dgm:t>
    </dgm:pt>
    <dgm:pt modelId="{47C074B1-776E-45FD-BDB6-1A7D559221F0}" type="sibTrans" cxnId="{00EE1627-E7C4-4FB5-AF7A-6C5F1FB4B962}">
      <dgm:prSet/>
      <dgm:spPr/>
      <dgm:t>
        <a:bodyPr/>
        <a:lstStyle/>
        <a:p>
          <a:endParaRPr lang="en-US"/>
        </a:p>
      </dgm:t>
    </dgm:pt>
    <dgm:pt modelId="{16A95FC6-844C-442B-9C7F-EDB11324340F}">
      <dgm:prSet/>
      <dgm:spPr/>
      <dgm:t>
        <a:bodyPr/>
        <a:lstStyle/>
        <a:p>
          <a:r>
            <a:rPr lang="en-US" dirty="0"/>
            <a:t>Administer</a:t>
          </a:r>
        </a:p>
      </dgm:t>
    </dgm:pt>
    <dgm:pt modelId="{41772B75-8B36-4458-98EC-CEC56F6AE12F}" type="parTrans" cxnId="{2A11B93E-A094-4E16-B826-5CC7DC85453E}">
      <dgm:prSet/>
      <dgm:spPr/>
      <dgm:t>
        <a:bodyPr/>
        <a:lstStyle/>
        <a:p>
          <a:endParaRPr lang="en-US"/>
        </a:p>
      </dgm:t>
    </dgm:pt>
    <dgm:pt modelId="{9A5FB964-4875-4C79-B41F-5212AA1A7728}" type="sibTrans" cxnId="{2A11B93E-A094-4E16-B826-5CC7DC85453E}">
      <dgm:prSet/>
      <dgm:spPr/>
      <dgm:t>
        <a:bodyPr/>
        <a:lstStyle/>
        <a:p>
          <a:endParaRPr lang="en-US"/>
        </a:p>
      </dgm:t>
    </dgm:pt>
    <dgm:pt modelId="{79BE13ED-702E-40C2-92E8-DFC418CE1AE2}">
      <dgm:prSet custT="1"/>
      <dgm:spPr/>
      <dgm:t>
        <a:bodyPr/>
        <a:lstStyle/>
        <a:p>
          <a:r>
            <a:rPr lang="en-US" sz="2400" dirty="0"/>
            <a:t>Administer naloxone to an individual thought to be experiencing an overdose.</a:t>
          </a:r>
        </a:p>
      </dgm:t>
    </dgm:pt>
    <dgm:pt modelId="{7C381786-A0C6-4C2C-BBDE-5DD7B4124BF3}" type="parTrans" cxnId="{05AB9C4B-A381-4C7A-AA31-2C595249F3FD}">
      <dgm:prSet/>
      <dgm:spPr/>
      <dgm:t>
        <a:bodyPr/>
        <a:lstStyle/>
        <a:p>
          <a:endParaRPr lang="en-US"/>
        </a:p>
      </dgm:t>
    </dgm:pt>
    <dgm:pt modelId="{A9F59C12-5ABE-43E5-A658-783824B87069}" type="sibTrans" cxnId="{05AB9C4B-A381-4C7A-AA31-2C595249F3FD}">
      <dgm:prSet/>
      <dgm:spPr/>
      <dgm:t>
        <a:bodyPr/>
        <a:lstStyle/>
        <a:p>
          <a:endParaRPr lang="en-US"/>
        </a:p>
      </dgm:t>
    </dgm:pt>
    <dgm:pt modelId="{2A3F2325-A4E7-409E-BA07-F15F8728C6BF}">
      <dgm:prSet/>
      <dgm:spPr/>
      <dgm:t>
        <a:bodyPr/>
        <a:lstStyle/>
        <a:p>
          <a:r>
            <a:rPr lang="en-US" dirty="0"/>
            <a:t>Support</a:t>
          </a:r>
        </a:p>
      </dgm:t>
    </dgm:pt>
    <dgm:pt modelId="{3EEC0884-45DD-4388-AB5C-E129DFB5D852}" type="parTrans" cxnId="{F3251C92-1630-4F81-979F-20C2BD802C68}">
      <dgm:prSet/>
      <dgm:spPr/>
      <dgm:t>
        <a:bodyPr/>
        <a:lstStyle/>
        <a:p>
          <a:endParaRPr lang="en-US"/>
        </a:p>
      </dgm:t>
    </dgm:pt>
    <dgm:pt modelId="{96D1574B-1CFD-4E8D-8625-B77BB91AE689}" type="sibTrans" cxnId="{F3251C92-1630-4F81-979F-20C2BD802C68}">
      <dgm:prSet/>
      <dgm:spPr/>
      <dgm:t>
        <a:bodyPr/>
        <a:lstStyle/>
        <a:p>
          <a:endParaRPr lang="en-US"/>
        </a:p>
      </dgm:t>
    </dgm:pt>
    <dgm:pt modelId="{E137BAEB-2AAF-41BE-B632-22182F9687E2}">
      <dgm:prSet custT="1"/>
      <dgm:spPr/>
      <dgm:t>
        <a:bodyPr/>
        <a:lstStyle/>
        <a:p>
          <a:r>
            <a:rPr lang="en-US" sz="2400" dirty="0"/>
            <a:t>Support Ventilation and Monitor individual for responsiveness. </a:t>
          </a:r>
        </a:p>
      </dgm:t>
    </dgm:pt>
    <dgm:pt modelId="{62512B83-816C-431A-9363-7D27FB6BB2D7}" type="parTrans" cxnId="{A856A725-8228-4619-BDFF-AF06619D24AE}">
      <dgm:prSet/>
      <dgm:spPr/>
      <dgm:t>
        <a:bodyPr/>
        <a:lstStyle/>
        <a:p>
          <a:endParaRPr lang="en-US"/>
        </a:p>
      </dgm:t>
    </dgm:pt>
    <dgm:pt modelId="{FBA3AC85-A0E5-44FC-B429-3F7C9E1D0E40}" type="sibTrans" cxnId="{A856A725-8228-4619-BDFF-AF06619D24AE}">
      <dgm:prSet/>
      <dgm:spPr/>
      <dgm:t>
        <a:bodyPr/>
        <a:lstStyle/>
        <a:p>
          <a:endParaRPr lang="en-US"/>
        </a:p>
      </dgm:t>
    </dgm:pt>
    <dgm:pt modelId="{B5406BB4-8BFA-4A0A-8B1A-9ADABC452182}">
      <dgm:prSet/>
      <dgm:spPr/>
      <dgm:t>
        <a:bodyPr/>
        <a:lstStyle/>
        <a:p>
          <a:endParaRPr lang="en-US" sz="1100" dirty="0"/>
        </a:p>
      </dgm:t>
    </dgm:pt>
    <dgm:pt modelId="{2BDB066F-771F-4652-93EF-63ACB0795474}" type="parTrans" cxnId="{D2FC3FDE-130D-4CE2-B8A4-D25A569A4D7D}">
      <dgm:prSet/>
      <dgm:spPr/>
      <dgm:t>
        <a:bodyPr/>
        <a:lstStyle/>
        <a:p>
          <a:endParaRPr lang="en-US"/>
        </a:p>
      </dgm:t>
    </dgm:pt>
    <dgm:pt modelId="{2DFA330F-4157-46F1-B0F1-FE514CD16B2D}" type="sibTrans" cxnId="{D2FC3FDE-130D-4CE2-B8A4-D25A569A4D7D}">
      <dgm:prSet/>
      <dgm:spPr/>
      <dgm:t>
        <a:bodyPr/>
        <a:lstStyle/>
        <a:p>
          <a:endParaRPr lang="en-US"/>
        </a:p>
      </dgm:t>
    </dgm:pt>
    <dgm:pt modelId="{3244FBE4-1747-4907-98DE-09262D4BC01D}">
      <dgm:prSet/>
      <dgm:spPr/>
      <dgm:t>
        <a:bodyPr/>
        <a:lstStyle/>
        <a:p>
          <a:endParaRPr lang="en-US" sz="1100"/>
        </a:p>
      </dgm:t>
    </dgm:pt>
    <dgm:pt modelId="{4EFCA623-CE8B-47A6-896B-4E078027E469}" type="parTrans" cxnId="{0F316953-356E-421D-BB28-119404207F87}">
      <dgm:prSet/>
      <dgm:spPr/>
      <dgm:t>
        <a:bodyPr/>
        <a:lstStyle/>
        <a:p>
          <a:endParaRPr lang="en-US"/>
        </a:p>
      </dgm:t>
    </dgm:pt>
    <dgm:pt modelId="{534EF137-365C-410C-9FFD-AD41A3C0EB7D}" type="sibTrans" cxnId="{0F316953-356E-421D-BB28-119404207F87}">
      <dgm:prSet/>
      <dgm:spPr/>
      <dgm:t>
        <a:bodyPr/>
        <a:lstStyle/>
        <a:p>
          <a:endParaRPr lang="en-US"/>
        </a:p>
      </dgm:t>
    </dgm:pt>
    <dgm:pt modelId="{EA01336B-FFBC-4B75-B936-820879CE3071}">
      <dgm:prSet/>
      <dgm:spPr/>
      <dgm:t>
        <a:bodyPr/>
        <a:lstStyle/>
        <a:p>
          <a:endParaRPr lang="en-US" sz="1100" dirty="0"/>
        </a:p>
      </dgm:t>
    </dgm:pt>
    <dgm:pt modelId="{5F308DF7-25DA-49C9-ACA1-1367810AD0BB}" type="parTrans" cxnId="{CC0FD1D7-886D-4382-A102-C8B716A6B8ED}">
      <dgm:prSet/>
      <dgm:spPr/>
      <dgm:t>
        <a:bodyPr/>
        <a:lstStyle/>
        <a:p>
          <a:endParaRPr lang="en-US"/>
        </a:p>
      </dgm:t>
    </dgm:pt>
    <dgm:pt modelId="{9043CB2B-D20E-4E1E-A4AE-39A13E1B0522}" type="sibTrans" cxnId="{CC0FD1D7-886D-4382-A102-C8B716A6B8ED}">
      <dgm:prSet/>
      <dgm:spPr/>
      <dgm:t>
        <a:bodyPr/>
        <a:lstStyle/>
        <a:p>
          <a:endParaRPr lang="en-US"/>
        </a:p>
      </dgm:t>
    </dgm:pt>
    <dgm:pt modelId="{E144C507-0B5B-4CE5-8EE3-F61DA2F51F43}">
      <dgm:prSet/>
      <dgm:spPr/>
      <dgm:t>
        <a:bodyPr/>
        <a:lstStyle/>
        <a:p>
          <a:endParaRPr lang="en-US" sz="1100"/>
        </a:p>
      </dgm:t>
    </dgm:pt>
    <dgm:pt modelId="{9A0C015F-1D99-44E7-A059-DCF5AE11B625}" type="parTrans" cxnId="{8D84E315-9CAC-4231-9132-B37CEA0790E3}">
      <dgm:prSet/>
      <dgm:spPr/>
      <dgm:t>
        <a:bodyPr/>
        <a:lstStyle/>
        <a:p>
          <a:endParaRPr lang="en-US"/>
        </a:p>
      </dgm:t>
    </dgm:pt>
    <dgm:pt modelId="{435470C7-F5AF-4647-B67B-659D638C2231}" type="sibTrans" cxnId="{8D84E315-9CAC-4231-9132-B37CEA0790E3}">
      <dgm:prSet/>
      <dgm:spPr/>
      <dgm:t>
        <a:bodyPr/>
        <a:lstStyle/>
        <a:p>
          <a:endParaRPr lang="en-US"/>
        </a:p>
      </dgm:t>
    </dgm:pt>
    <dgm:pt modelId="{BA2B3C0D-B7B0-4A78-878D-473BC4F58B9A}" type="pres">
      <dgm:prSet presAssocID="{6CB6552D-E30A-4224-98E2-9CF8636FD8FE}" presName="Name0" presStyleCnt="0">
        <dgm:presLayoutVars>
          <dgm:dir/>
          <dgm:animLvl val="lvl"/>
          <dgm:resizeHandles val="exact"/>
        </dgm:presLayoutVars>
      </dgm:prSet>
      <dgm:spPr/>
    </dgm:pt>
    <dgm:pt modelId="{5F3BF24B-7B6E-494E-BE56-2AA25E26BFD5}" type="pres">
      <dgm:prSet presAssocID="{2A3F2325-A4E7-409E-BA07-F15F8728C6BF}" presName="boxAndChildren" presStyleCnt="0"/>
      <dgm:spPr/>
    </dgm:pt>
    <dgm:pt modelId="{ACD43960-CA5C-4A7F-AE70-423C2FE4B326}" type="pres">
      <dgm:prSet presAssocID="{2A3F2325-A4E7-409E-BA07-F15F8728C6BF}" presName="parentTextBox" presStyleLbl="alignNode1" presStyleIdx="0" presStyleCnt="5"/>
      <dgm:spPr/>
    </dgm:pt>
    <dgm:pt modelId="{D0773A37-D878-49CD-AB79-1D1CF2E22B52}" type="pres">
      <dgm:prSet presAssocID="{2A3F2325-A4E7-409E-BA07-F15F8728C6BF}" presName="descendantBox" presStyleLbl="bgAccFollowNode1" presStyleIdx="0" presStyleCnt="5"/>
      <dgm:spPr/>
    </dgm:pt>
    <dgm:pt modelId="{4728D6CC-F08C-4463-AE73-5C19010BA49E}" type="pres">
      <dgm:prSet presAssocID="{9A5FB964-4875-4C79-B41F-5212AA1A7728}" presName="sp" presStyleCnt="0"/>
      <dgm:spPr/>
    </dgm:pt>
    <dgm:pt modelId="{C6988AE2-5A61-484B-9D47-B74A041AF6B1}" type="pres">
      <dgm:prSet presAssocID="{16A95FC6-844C-442B-9C7F-EDB11324340F}" presName="arrowAndChildren" presStyleCnt="0"/>
      <dgm:spPr/>
    </dgm:pt>
    <dgm:pt modelId="{5CA6DEE7-F346-4A5B-AD9F-9E45FBC07397}" type="pres">
      <dgm:prSet presAssocID="{16A95FC6-844C-442B-9C7F-EDB11324340F}" presName="parentTextArrow" presStyleLbl="node1" presStyleIdx="0" presStyleCnt="0"/>
      <dgm:spPr/>
    </dgm:pt>
    <dgm:pt modelId="{66773AFF-DB7E-4CEA-90FD-47A17030F82C}" type="pres">
      <dgm:prSet presAssocID="{16A95FC6-844C-442B-9C7F-EDB11324340F}" presName="arrow" presStyleLbl="alignNode1" presStyleIdx="1" presStyleCnt="5"/>
      <dgm:spPr/>
    </dgm:pt>
    <dgm:pt modelId="{FC02EF36-7EF0-4C47-AC7A-11CA72E95792}" type="pres">
      <dgm:prSet presAssocID="{16A95FC6-844C-442B-9C7F-EDB11324340F}" presName="descendantArrow" presStyleLbl="bgAccFollowNode1" presStyleIdx="1" presStyleCnt="5"/>
      <dgm:spPr/>
    </dgm:pt>
    <dgm:pt modelId="{4A0DC56A-E557-4B77-894A-1E7C8163DE3F}" type="pres">
      <dgm:prSet presAssocID="{A674B4D0-F0E1-4526-B1F8-3912D850BE71}" presName="sp" presStyleCnt="0"/>
      <dgm:spPr/>
    </dgm:pt>
    <dgm:pt modelId="{EDBD9B96-A349-408F-9B3A-CC6E02093BD5}" type="pres">
      <dgm:prSet presAssocID="{5CE79FBE-20D8-4E2F-A5B3-E32004D956B8}" presName="arrowAndChildren" presStyleCnt="0"/>
      <dgm:spPr/>
    </dgm:pt>
    <dgm:pt modelId="{261F1E5E-35C0-4E7F-A3B3-1E7615226B0F}" type="pres">
      <dgm:prSet presAssocID="{5CE79FBE-20D8-4E2F-A5B3-E32004D956B8}" presName="parentTextArrow" presStyleLbl="node1" presStyleIdx="0" presStyleCnt="0"/>
      <dgm:spPr/>
    </dgm:pt>
    <dgm:pt modelId="{1DB382E0-9AE9-4EA4-A9FF-4A32905D0122}" type="pres">
      <dgm:prSet presAssocID="{5CE79FBE-20D8-4E2F-A5B3-E32004D956B8}" presName="arrow" presStyleLbl="alignNode1" presStyleIdx="2" presStyleCnt="5"/>
      <dgm:spPr/>
    </dgm:pt>
    <dgm:pt modelId="{CA262CDD-0FAF-4B76-A28E-6C870B576381}" type="pres">
      <dgm:prSet presAssocID="{5CE79FBE-20D8-4E2F-A5B3-E32004D956B8}" presName="descendantArrow" presStyleLbl="bgAccFollowNode1" presStyleIdx="2" presStyleCnt="5"/>
      <dgm:spPr/>
    </dgm:pt>
    <dgm:pt modelId="{3C2F7226-47A9-48A4-997D-66516DC37F46}" type="pres">
      <dgm:prSet presAssocID="{33934AA0-0378-4220-A44C-0CF1F2E54ADD}" presName="sp" presStyleCnt="0"/>
      <dgm:spPr/>
    </dgm:pt>
    <dgm:pt modelId="{3C39553A-7422-4C00-9F69-0411B70C41CF}" type="pres">
      <dgm:prSet presAssocID="{DBFBE447-D002-4A03-B330-9B2C14DDE4C8}" presName="arrowAndChildren" presStyleCnt="0"/>
      <dgm:spPr/>
    </dgm:pt>
    <dgm:pt modelId="{1BACAED3-199F-4F41-8A62-BC35FBE006A2}" type="pres">
      <dgm:prSet presAssocID="{DBFBE447-D002-4A03-B330-9B2C14DDE4C8}" presName="parentTextArrow" presStyleLbl="node1" presStyleIdx="0" presStyleCnt="0"/>
      <dgm:spPr/>
    </dgm:pt>
    <dgm:pt modelId="{6A4D0007-39D1-4B27-BD81-5615CF071613}" type="pres">
      <dgm:prSet presAssocID="{DBFBE447-D002-4A03-B330-9B2C14DDE4C8}" presName="arrow" presStyleLbl="alignNode1" presStyleIdx="3" presStyleCnt="5"/>
      <dgm:spPr/>
    </dgm:pt>
    <dgm:pt modelId="{E098E5B4-CD8B-43D9-AEE0-C889FAA413D2}" type="pres">
      <dgm:prSet presAssocID="{DBFBE447-D002-4A03-B330-9B2C14DDE4C8}" presName="descendantArrow" presStyleLbl="bgAccFollowNode1" presStyleIdx="3" presStyleCnt="5"/>
      <dgm:spPr/>
    </dgm:pt>
    <dgm:pt modelId="{4C9FDEE2-56A0-451B-95B2-6EC021F3E231}" type="pres">
      <dgm:prSet presAssocID="{60B0CC4E-3DEF-40EA-957E-1574E292EEF7}" presName="sp" presStyleCnt="0"/>
      <dgm:spPr/>
    </dgm:pt>
    <dgm:pt modelId="{AF436C55-514F-4112-95E0-838B199500CA}" type="pres">
      <dgm:prSet presAssocID="{EC986AAC-E3EA-440C-AD70-E4E7F647EA46}" presName="arrowAndChildren" presStyleCnt="0"/>
      <dgm:spPr/>
    </dgm:pt>
    <dgm:pt modelId="{466943EA-E5F2-4966-9244-93FFE1ED2A0D}" type="pres">
      <dgm:prSet presAssocID="{EC986AAC-E3EA-440C-AD70-E4E7F647EA46}" presName="parentTextArrow" presStyleLbl="node1" presStyleIdx="0" presStyleCnt="0"/>
      <dgm:spPr/>
    </dgm:pt>
    <dgm:pt modelId="{7A39CA1C-3433-4C26-A26C-621796AB80BE}" type="pres">
      <dgm:prSet presAssocID="{EC986AAC-E3EA-440C-AD70-E4E7F647EA46}" presName="arrow" presStyleLbl="alignNode1" presStyleIdx="4" presStyleCnt="5"/>
      <dgm:spPr/>
    </dgm:pt>
    <dgm:pt modelId="{ABB8F473-37AB-4E4D-9F9C-E0492CCF8D41}" type="pres">
      <dgm:prSet presAssocID="{EC986AAC-E3EA-440C-AD70-E4E7F647EA46}" presName="descendantArrow" presStyleLbl="bgAccFollowNode1" presStyleIdx="4" presStyleCnt="5"/>
      <dgm:spPr/>
    </dgm:pt>
  </dgm:ptLst>
  <dgm:cxnLst>
    <dgm:cxn modelId="{8D84E315-9CAC-4231-9132-B37CEA0790E3}" srcId="{EC986AAC-E3EA-440C-AD70-E4E7F647EA46}" destId="{E144C507-0B5B-4CE5-8EE3-F61DA2F51F43}" srcOrd="4" destOrd="0" parTransId="{9A0C015F-1D99-44E7-A059-DCF5AE11B625}" sibTransId="{435470C7-F5AF-4647-B67B-659D638C2231}"/>
    <dgm:cxn modelId="{2B64B819-DC7F-43D3-9536-F8826F249053}" srcId="{EC986AAC-E3EA-440C-AD70-E4E7F647EA46}" destId="{86140F3B-6B6B-4D8B-9819-1B3E0090F646}" srcOrd="0" destOrd="0" parTransId="{6CB41355-4C0A-47BD-A702-2E3DE8AF9A1C}" sibTransId="{11BD37BE-6F33-4B74-AE38-71867272661F}"/>
    <dgm:cxn modelId="{A856A725-8228-4619-BDFF-AF06619D24AE}" srcId="{2A3F2325-A4E7-409E-BA07-F15F8728C6BF}" destId="{E137BAEB-2AAF-41BE-B632-22182F9687E2}" srcOrd="0" destOrd="0" parTransId="{62512B83-816C-431A-9363-7D27FB6BB2D7}" sibTransId="{FBA3AC85-A0E5-44FC-B429-3F7C9E1D0E40}"/>
    <dgm:cxn modelId="{00EE1627-E7C4-4FB5-AF7A-6C5F1FB4B962}" srcId="{5CE79FBE-20D8-4E2F-A5B3-E32004D956B8}" destId="{70A584AD-4A4D-4933-91F3-4F15BA0B210D}" srcOrd="0" destOrd="0" parTransId="{B4DFAA2E-3B15-42A2-AF6B-4E873C78F20B}" sibTransId="{47C074B1-776E-45FD-BDB6-1A7D559221F0}"/>
    <dgm:cxn modelId="{67320E29-B57E-404C-B74B-A970CE3B88F8}" type="presOf" srcId="{5CE79FBE-20D8-4E2F-A5B3-E32004D956B8}" destId="{1DB382E0-9AE9-4EA4-A9FF-4A32905D0122}" srcOrd="1" destOrd="0" presId="urn:microsoft.com/office/officeart/2016/7/layout/VerticalDownArrowProcess"/>
    <dgm:cxn modelId="{CA497F2C-9691-4A2B-9DC5-2B9552BAF7BF}" type="presOf" srcId="{E144C507-0B5B-4CE5-8EE3-F61DA2F51F43}" destId="{ABB8F473-37AB-4E4D-9F9C-E0492CCF8D41}" srcOrd="0" destOrd="4" presId="urn:microsoft.com/office/officeart/2016/7/layout/VerticalDownArrowProcess"/>
    <dgm:cxn modelId="{35944532-611C-49E6-A1FF-CDBC4636E297}" type="presOf" srcId="{5CE79FBE-20D8-4E2F-A5B3-E32004D956B8}" destId="{261F1E5E-35C0-4E7F-A3B3-1E7615226B0F}" srcOrd="0" destOrd="0" presId="urn:microsoft.com/office/officeart/2016/7/layout/VerticalDownArrowProcess"/>
    <dgm:cxn modelId="{57AA0E37-9186-4604-BD62-F0B811B41B44}" type="presOf" srcId="{3244FBE4-1747-4907-98DE-09262D4BC01D}" destId="{ABB8F473-37AB-4E4D-9F9C-E0492CCF8D41}" srcOrd="0" destOrd="2" presId="urn:microsoft.com/office/officeart/2016/7/layout/VerticalDownArrowProcess"/>
    <dgm:cxn modelId="{B7CA423C-BED5-40AE-8D0B-3584D3D47647}" type="presOf" srcId="{EA01336B-FFBC-4B75-B936-820879CE3071}" destId="{ABB8F473-37AB-4E4D-9F9C-E0492CCF8D41}" srcOrd="0" destOrd="1" presId="urn:microsoft.com/office/officeart/2016/7/layout/VerticalDownArrowProcess"/>
    <dgm:cxn modelId="{2A11B93E-A094-4E16-B826-5CC7DC85453E}" srcId="{6CB6552D-E30A-4224-98E2-9CF8636FD8FE}" destId="{16A95FC6-844C-442B-9C7F-EDB11324340F}" srcOrd="3" destOrd="0" parTransId="{41772B75-8B36-4458-98EC-CEC56F6AE12F}" sibTransId="{9A5FB964-4875-4C79-B41F-5212AA1A7728}"/>
    <dgm:cxn modelId="{6C964843-5A36-4E4D-B297-041CC9448D91}" srcId="{6CB6552D-E30A-4224-98E2-9CF8636FD8FE}" destId="{5CE79FBE-20D8-4E2F-A5B3-E32004D956B8}" srcOrd="2" destOrd="0" parTransId="{47318597-A904-4D0E-9041-A0BEB54148FA}" sibTransId="{A674B4D0-F0E1-4526-B1F8-3912D850BE71}"/>
    <dgm:cxn modelId="{BF017B45-9866-4184-BC5B-116CE0537733}" type="presOf" srcId="{79BE13ED-702E-40C2-92E8-DFC418CE1AE2}" destId="{FC02EF36-7EF0-4C47-AC7A-11CA72E95792}" srcOrd="0" destOrd="0" presId="urn:microsoft.com/office/officeart/2016/7/layout/VerticalDownArrowProcess"/>
    <dgm:cxn modelId="{05AB9C4B-A381-4C7A-AA31-2C595249F3FD}" srcId="{16A95FC6-844C-442B-9C7F-EDB11324340F}" destId="{79BE13ED-702E-40C2-92E8-DFC418CE1AE2}" srcOrd="0" destOrd="0" parTransId="{7C381786-A0C6-4C2C-BBDE-5DD7B4124BF3}" sibTransId="{A9F59C12-5ABE-43E5-A658-783824B87069}"/>
    <dgm:cxn modelId="{D5C49A4E-7C0F-44F9-A844-0D14642DC8C9}" type="presOf" srcId="{E137BAEB-2AAF-41BE-B632-22182F9687E2}" destId="{D0773A37-D878-49CD-AB79-1D1CF2E22B52}" srcOrd="0" destOrd="0" presId="urn:microsoft.com/office/officeart/2016/7/layout/VerticalDownArrowProcess"/>
    <dgm:cxn modelId="{C0ADC951-F456-4ECF-9534-F8A83913B456}" type="presOf" srcId="{564CDFA7-1659-4757-8FB1-398F040AE87B}" destId="{E098E5B4-CD8B-43D9-AEE0-C889FAA413D2}" srcOrd="0" destOrd="0" presId="urn:microsoft.com/office/officeart/2016/7/layout/VerticalDownArrowProcess"/>
    <dgm:cxn modelId="{0F316953-356E-421D-BB28-119404207F87}" srcId="{EC986AAC-E3EA-440C-AD70-E4E7F647EA46}" destId="{3244FBE4-1747-4907-98DE-09262D4BC01D}" srcOrd="2" destOrd="0" parTransId="{4EFCA623-CE8B-47A6-896B-4E078027E469}" sibTransId="{534EF137-365C-410C-9FFD-AD41A3C0EB7D}"/>
    <dgm:cxn modelId="{A8291B75-B04F-48D4-A16F-81A3C9564579}" type="presOf" srcId="{6CB6552D-E30A-4224-98E2-9CF8636FD8FE}" destId="{BA2B3C0D-B7B0-4A78-878D-473BC4F58B9A}" srcOrd="0" destOrd="0" presId="urn:microsoft.com/office/officeart/2016/7/layout/VerticalDownArrowProcess"/>
    <dgm:cxn modelId="{8C532B77-0165-43F4-9B0E-1A9BDEE97B24}" type="presOf" srcId="{86140F3B-6B6B-4D8B-9819-1B3E0090F646}" destId="{ABB8F473-37AB-4E4D-9F9C-E0492CCF8D41}" srcOrd="0" destOrd="0" presId="urn:microsoft.com/office/officeart/2016/7/layout/VerticalDownArrowProcess"/>
    <dgm:cxn modelId="{6DA2E47F-C8A9-4CFA-8B4B-9A6CBFD65888}" type="presOf" srcId="{16A95FC6-844C-442B-9C7F-EDB11324340F}" destId="{5CA6DEE7-F346-4A5B-AD9F-9E45FBC07397}" srcOrd="0" destOrd="0" presId="urn:microsoft.com/office/officeart/2016/7/layout/VerticalDownArrowProcess"/>
    <dgm:cxn modelId="{A30EA385-02A1-42E9-A1D1-A4E54DAF49B7}" type="presOf" srcId="{16A95FC6-844C-442B-9C7F-EDB11324340F}" destId="{66773AFF-DB7E-4CEA-90FD-47A17030F82C}" srcOrd="1" destOrd="0" presId="urn:microsoft.com/office/officeart/2016/7/layout/VerticalDownArrowProcess"/>
    <dgm:cxn modelId="{D9DA258D-D347-4D06-BFEB-9FE056DCEB16}" type="presOf" srcId="{2A3F2325-A4E7-409E-BA07-F15F8728C6BF}" destId="{ACD43960-CA5C-4A7F-AE70-423C2FE4B326}" srcOrd="0" destOrd="0" presId="urn:microsoft.com/office/officeart/2016/7/layout/VerticalDownArrowProcess"/>
    <dgm:cxn modelId="{F3251C92-1630-4F81-979F-20C2BD802C68}" srcId="{6CB6552D-E30A-4224-98E2-9CF8636FD8FE}" destId="{2A3F2325-A4E7-409E-BA07-F15F8728C6BF}" srcOrd="4" destOrd="0" parTransId="{3EEC0884-45DD-4388-AB5C-E129DFB5D852}" sibTransId="{96D1574B-1CFD-4E8D-8625-B77BB91AE689}"/>
    <dgm:cxn modelId="{CFF76395-53D0-46C4-AD38-06FC1B76C806}" type="presOf" srcId="{EC986AAC-E3EA-440C-AD70-E4E7F647EA46}" destId="{7A39CA1C-3433-4C26-A26C-621796AB80BE}" srcOrd="1" destOrd="0" presId="urn:microsoft.com/office/officeart/2016/7/layout/VerticalDownArrowProcess"/>
    <dgm:cxn modelId="{93ED29A5-F807-4B6C-BBE2-9E1C820DF3B8}" type="presOf" srcId="{DBFBE447-D002-4A03-B330-9B2C14DDE4C8}" destId="{6A4D0007-39D1-4B27-BD81-5615CF071613}" srcOrd="1" destOrd="0" presId="urn:microsoft.com/office/officeart/2016/7/layout/VerticalDownArrowProcess"/>
    <dgm:cxn modelId="{A5D001BF-FDE6-43F0-9703-B0965BE6F97C}" srcId="{6CB6552D-E30A-4224-98E2-9CF8636FD8FE}" destId="{DBFBE447-D002-4A03-B330-9B2C14DDE4C8}" srcOrd="1" destOrd="0" parTransId="{B206BE1B-D025-437C-AED8-A24CD6602294}" sibTransId="{33934AA0-0378-4220-A44C-0CF1F2E54ADD}"/>
    <dgm:cxn modelId="{D3D313C4-B7FF-44EA-9060-4C0B9DE51BF0}" type="presOf" srcId="{B5406BB4-8BFA-4A0A-8B1A-9ADABC452182}" destId="{ABB8F473-37AB-4E4D-9F9C-E0492CCF8D41}" srcOrd="0" destOrd="3" presId="urn:microsoft.com/office/officeart/2016/7/layout/VerticalDownArrowProcess"/>
    <dgm:cxn modelId="{B70790C6-046E-4A65-809A-3767081DA1C3}" type="presOf" srcId="{DBFBE447-D002-4A03-B330-9B2C14DDE4C8}" destId="{1BACAED3-199F-4F41-8A62-BC35FBE006A2}" srcOrd="0" destOrd="0" presId="urn:microsoft.com/office/officeart/2016/7/layout/VerticalDownArrowProcess"/>
    <dgm:cxn modelId="{CC0FD1D7-886D-4382-A102-C8B716A6B8ED}" srcId="{EC986AAC-E3EA-440C-AD70-E4E7F647EA46}" destId="{EA01336B-FFBC-4B75-B936-820879CE3071}" srcOrd="1" destOrd="0" parTransId="{5F308DF7-25DA-49C9-ACA1-1367810AD0BB}" sibTransId="{9043CB2B-D20E-4E1E-A4AE-39A13E1B0522}"/>
    <dgm:cxn modelId="{7D1599DB-9BBE-43C2-8FAA-EF71F55F06AD}" type="presOf" srcId="{EC986AAC-E3EA-440C-AD70-E4E7F647EA46}" destId="{466943EA-E5F2-4966-9244-93FFE1ED2A0D}" srcOrd="0" destOrd="0" presId="urn:microsoft.com/office/officeart/2016/7/layout/VerticalDownArrowProcess"/>
    <dgm:cxn modelId="{D2FC3FDE-130D-4CE2-B8A4-D25A569A4D7D}" srcId="{EC986AAC-E3EA-440C-AD70-E4E7F647EA46}" destId="{B5406BB4-8BFA-4A0A-8B1A-9ADABC452182}" srcOrd="3" destOrd="0" parTransId="{2BDB066F-771F-4652-93EF-63ACB0795474}" sibTransId="{2DFA330F-4157-46F1-B0F1-FE514CD16B2D}"/>
    <dgm:cxn modelId="{3C9C77E2-272A-4AC8-A9AD-DEBE1F814126}" srcId="{DBFBE447-D002-4A03-B330-9B2C14DDE4C8}" destId="{564CDFA7-1659-4757-8FB1-398F040AE87B}" srcOrd="0" destOrd="0" parTransId="{CF9145A1-D0E9-4A22-8EE4-BDEFAE0F47AD}" sibTransId="{6E8A18F9-FF28-4C60-8525-54CEF002B0C4}"/>
    <dgm:cxn modelId="{E5953AEA-B127-41D6-8E16-E42839B1B897}" type="presOf" srcId="{70A584AD-4A4D-4933-91F3-4F15BA0B210D}" destId="{CA262CDD-0FAF-4B76-A28E-6C870B576381}" srcOrd="0" destOrd="0" presId="urn:microsoft.com/office/officeart/2016/7/layout/VerticalDownArrowProcess"/>
    <dgm:cxn modelId="{048290EB-3A29-41C8-98E6-C60D66600EA3}" srcId="{6CB6552D-E30A-4224-98E2-9CF8636FD8FE}" destId="{EC986AAC-E3EA-440C-AD70-E4E7F647EA46}" srcOrd="0" destOrd="0" parTransId="{010B3CFB-6060-4F41-8959-55D4150C121F}" sibTransId="{60B0CC4E-3DEF-40EA-957E-1574E292EEF7}"/>
    <dgm:cxn modelId="{50B915EA-9D35-48C1-BF54-414EEBFB49C4}" type="presParOf" srcId="{BA2B3C0D-B7B0-4A78-878D-473BC4F58B9A}" destId="{5F3BF24B-7B6E-494E-BE56-2AA25E26BFD5}" srcOrd="0" destOrd="0" presId="urn:microsoft.com/office/officeart/2016/7/layout/VerticalDownArrowProcess"/>
    <dgm:cxn modelId="{B7D2C08D-5802-4532-AAA7-A02DE3F90200}" type="presParOf" srcId="{5F3BF24B-7B6E-494E-BE56-2AA25E26BFD5}" destId="{ACD43960-CA5C-4A7F-AE70-423C2FE4B326}" srcOrd="0" destOrd="0" presId="urn:microsoft.com/office/officeart/2016/7/layout/VerticalDownArrowProcess"/>
    <dgm:cxn modelId="{65BF39A7-BFCF-4EB4-8F2F-497A62E5FEA8}" type="presParOf" srcId="{5F3BF24B-7B6E-494E-BE56-2AA25E26BFD5}" destId="{D0773A37-D878-49CD-AB79-1D1CF2E22B52}" srcOrd="1" destOrd="0" presId="urn:microsoft.com/office/officeart/2016/7/layout/VerticalDownArrowProcess"/>
    <dgm:cxn modelId="{6080B8B3-FC0F-4075-8A97-108F01091E1F}" type="presParOf" srcId="{BA2B3C0D-B7B0-4A78-878D-473BC4F58B9A}" destId="{4728D6CC-F08C-4463-AE73-5C19010BA49E}" srcOrd="1" destOrd="0" presId="urn:microsoft.com/office/officeart/2016/7/layout/VerticalDownArrowProcess"/>
    <dgm:cxn modelId="{A7E80438-4E02-4B5E-9C81-8B7FBF52CCED}" type="presParOf" srcId="{BA2B3C0D-B7B0-4A78-878D-473BC4F58B9A}" destId="{C6988AE2-5A61-484B-9D47-B74A041AF6B1}" srcOrd="2" destOrd="0" presId="urn:microsoft.com/office/officeart/2016/7/layout/VerticalDownArrowProcess"/>
    <dgm:cxn modelId="{4EB15D6B-411F-4ECE-B142-FD2EE8ED3089}" type="presParOf" srcId="{C6988AE2-5A61-484B-9D47-B74A041AF6B1}" destId="{5CA6DEE7-F346-4A5B-AD9F-9E45FBC07397}" srcOrd="0" destOrd="0" presId="urn:microsoft.com/office/officeart/2016/7/layout/VerticalDownArrowProcess"/>
    <dgm:cxn modelId="{81067B23-299F-42D0-B3CC-3B9299CAB376}" type="presParOf" srcId="{C6988AE2-5A61-484B-9D47-B74A041AF6B1}" destId="{66773AFF-DB7E-4CEA-90FD-47A17030F82C}" srcOrd="1" destOrd="0" presId="urn:microsoft.com/office/officeart/2016/7/layout/VerticalDownArrowProcess"/>
    <dgm:cxn modelId="{A85DFA2F-FB9E-450E-9231-F84E46B2569D}" type="presParOf" srcId="{C6988AE2-5A61-484B-9D47-B74A041AF6B1}" destId="{FC02EF36-7EF0-4C47-AC7A-11CA72E95792}" srcOrd="2" destOrd="0" presId="urn:microsoft.com/office/officeart/2016/7/layout/VerticalDownArrowProcess"/>
    <dgm:cxn modelId="{1E37A4A4-DCEB-4233-B2E9-7ABBD1BF3F7E}" type="presParOf" srcId="{BA2B3C0D-B7B0-4A78-878D-473BC4F58B9A}" destId="{4A0DC56A-E557-4B77-894A-1E7C8163DE3F}" srcOrd="3" destOrd="0" presId="urn:microsoft.com/office/officeart/2016/7/layout/VerticalDownArrowProcess"/>
    <dgm:cxn modelId="{7B738A38-30AB-4F95-96AD-2D2259CC0F17}" type="presParOf" srcId="{BA2B3C0D-B7B0-4A78-878D-473BC4F58B9A}" destId="{EDBD9B96-A349-408F-9B3A-CC6E02093BD5}" srcOrd="4" destOrd="0" presId="urn:microsoft.com/office/officeart/2016/7/layout/VerticalDownArrowProcess"/>
    <dgm:cxn modelId="{170976D3-0B0A-49E7-BE5C-E36B74FD697C}" type="presParOf" srcId="{EDBD9B96-A349-408F-9B3A-CC6E02093BD5}" destId="{261F1E5E-35C0-4E7F-A3B3-1E7615226B0F}" srcOrd="0" destOrd="0" presId="urn:microsoft.com/office/officeart/2016/7/layout/VerticalDownArrowProcess"/>
    <dgm:cxn modelId="{51456CA9-8308-484E-AFA8-8EA488C73CFA}" type="presParOf" srcId="{EDBD9B96-A349-408F-9B3A-CC6E02093BD5}" destId="{1DB382E0-9AE9-4EA4-A9FF-4A32905D0122}" srcOrd="1" destOrd="0" presId="urn:microsoft.com/office/officeart/2016/7/layout/VerticalDownArrowProcess"/>
    <dgm:cxn modelId="{1DB51D0F-FB08-4F87-8C43-7ABEB450019A}" type="presParOf" srcId="{EDBD9B96-A349-408F-9B3A-CC6E02093BD5}" destId="{CA262CDD-0FAF-4B76-A28E-6C870B576381}" srcOrd="2" destOrd="0" presId="urn:microsoft.com/office/officeart/2016/7/layout/VerticalDownArrowProcess"/>
    <dgm:cxn modelId="{3D4F69E8-9A28-4887-8967-B9E368F47B13}" type="presParOf" srcId="{BA2B3C0D-B7B0-4A78-878D-473BC4F58B9A}" destId="{3C2F7226-47A9-48A4-997D-66516DC37F46}" srcOrd="5" destOrd="0" presId="urn:microsoft.com/office/officeart/2016/7/layout/VerticalDownArrowProcess"/>
    <dgm:cxn modelId="{899D9614-A05A-4768-91BE-B11ED4E33521}" type="presParOf" srcId="{BA2B3C0D-B7B0-4A78-878D-473BC4F58B9A}" destId="{3C39553A-7422-4C00-9F69-0411B70C41CF}" srcOrd="6" destOrd="0" presId="urn:microsoft.com/office/officeart/2016/7/layout/VerticalDownArrowProcess"/>
    <dgm:cxn modelId="{B5E29EF8-BDB2-416E-AD4A-4B67CCA46798}" type="presParOf" srcId="{3C39553A-7422-4C00-9F69-0411B70C41CF}" destId="{1BACAED3-199F-4F41-8A62-BC35FBE006A2}" srcOrd="0" destOrd="0" presId="urn:microsoft.com/office/officeart/2016/7/layout/VerticalDownArrowProcess"/>
    <dgm:cxn modelId="{36F1B1FA-162A-439A-B7EE-D173A96A29AB}" type="presParOf" srcId="{3C39553A-7422-4C00-9F69-0411B70C41CF}" destId="{6A4D0007-39D1-4B27-BD81-5615CF071613}" srcOrd="1" destOrd="0" presId="urn:microsoft.com/office/officeart/2016/7/layout/VerticalDownArrowProcess"/>
    <dgm:cxn modelId="{ABDB3CF6-02D2-47A0-AB7C-B216E86097FC}" type="presParOf" srcId="{3C39553A-7422-4C00-9F69-0411B70C41CF}" destId="{E098E5B4-CD8B-43D9-AEE0-C889FAA413D2}" srcOrd="2" destOrd="0" presId="urn:microsoft.com/office/officeart/2016/7/layout/VerticalDownArrowProcess"/>
    <dgm:cxn modelId="{A55365BB-F4B5-4210-BEA2-75D9509131DB}" type="presParOf" srcId="{BA2B3C0D-B7B0-4A78-878D-473BC4F58B9A}" destId="{4C9FDEE2-56A0-451B-95B2-6EC021F3E231}" srcOrd="7" destOrd="0" presId="urn:microsoft.com/office/officeart/2016/7/layout/VerticalDownArrowProcess"/>
    <dgm:cxn modelId="{7DFAD91E-E4CA-472D-B106-B9CF7FA2F291}" type="presParOf" srcId="{BA2B3C0D-B7B0-4A78-878D-473BC4F58B9A}" destId="{AF436C55-514F-4112-95E0-838B199500CA}" srcOrd="8" destOrd="0" presId="urn:microsoft.com/office/officeart/2016/7/layout/VerticalDownArrowProcess"/>
    <dgm:cxn modelId="{9975F9E0-1DA2-4AE1-A470-CC20767BAA61}" type="presParOf" srcId="{AF436C55-514F-4112-95E0-838B199500CA}" destId="{466943EA-E5F2-4966-9244-93FFE1ED2A0D}" srcOrd="0" destOrd="0" presId="urn:microsoft.com/office/officeart/2016/7/layout/VerticalDownArrowProcess"/>
    <dgm:cxn modelId="{839CDE1B-071E-4985-B7F5-9EBC756A37C6}" type="presParOf" srcId="{AF436C55-514F-4112-95E0-838B199500CA}" destId="{7A39CA1C-3433-4C26-A26C-621796AB80BE}" srcOrd="1" destOrd="0" presId="urn:microsoft.com/office/officeart/2016/7/layout/VerticalDownArrowProcess"/>
    <dgm:cxn modelId="{9B210349-38ED-4617-A644-1D17F6276E31}" type="presParOf" srcId="{AF436C55-514F-4112-95E0-838B199500CA}" destId="{ABB8F473-37AB-4E4D-9F9C-E0492CCF8D41}"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629B06-E017-4E10-8639-5CD452063C2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F188FB2-F641-4631-B180-EDC6B6BE6EE7}">
      <dgm:prSet custT="1"/>
      <dgm:spPr/>
      <dgm:t>
        <a:bodyPr/>
        <a:lstStyle/>
        <a:p>
          <a:r>
            <a:rPr lang="en-US" sz="3000" dirty="0"/>
            <a:t>Individuals can request, and pharmacists can dispense naloxone without a specific prescription.</a:t>
          </a:r>
        </a:p>
      </dgm:t>
    </dgm:pt>
    <dgm:pt modelId="{A49E89BC-51F1-4D56-BE4A-3E546C809025}" type="parTrans" cxnId="{18678DF5-F474-4028-9911-5B9A36AD00C4}">
      <dgm:prSet/>
      <dgm:spPr/>
      <dgm:t>
        <a:bodyPr/>
        <a:lstStyle/>
        <a:p>
          <a:endParaRPr lang="en-US"/>
        </a:p>
      </dgm:t>
    </dgm:pt>
    <dgm:pt modelId="{F76EC79D-2F0F-4BD2-9463-4FEB73F9D034}" type="sibTrans" cxnId="{18678DF5-F474-4028-9911-5B9A36AD00C4}">
      <dgm:prSet/>
      <dgm:spPr/>
      <dgm:t>
        <a:bodyPr/>
        <a:lstStyle/>
        <a:p>
          <a:endParaRPr lang="en-US"/>
        </a:p>
      </dgm:t>
    </dgm:pt>
    <dgm:pt modelId="{D111AC7E-F2B3-4A22-902B-6E847012FE5E}">
      <dgm:prSet custT="1"/>
      <dgm:spPr/>
      <dgm:t>
        <a:bodyPr/>
        <a:lstStyle/>
        <a:p>
          <a:r>
            <a:rPr lang="en-US" sz="3000" dirty="0"/>
            <a:t>There is no age restriction.</a:t>
          </a:r>
        </a:p>
      </dgm:t>
    </dgm:pt>
    <dgm:pt modelId="{781BE08C-DE03-4D45-83E3-B3FBAB561F3D}" type="parTrans" cxnId="{E2C5963C-4917-4965-93F8-5A5D89CE4AA8}">
      <dgm:prSet/>
      <dgm:spPr/>
      <dgm:t>
        <a:bodyPr/>
        <a:lstStyle/>
        <a:p>
          <a:endParaRPr lang="en-US"/>
        </a:p>
      </dgm:t>
    </dgm:pt>
    <dgm:pt modelId="{85E4AD72-B7CC-4E73-954D-A4DB7AC53B6A}" type="sibTrans" cxnId="{E2C5963C-4917-4965-93F8-5A5D89CE4AA8}">
      <dgm:prSet/>
      <dgm:spPr/>
      <dgm:t>
        <a:bodyPr/>
        <a:lstStyle/>
        <a:p>
          <a:endParaRPr lang="en-US"/>
        </a:p>
      </dgm:t>
    </dgm:pt>
    <dgm:pt modelId="{2B1E1DC0-F2D2-4A56-8F7A-F20530541BF9}">
      <dgm:prSet custT="1"/>
      <dgm:spPr/>
      <dgm:t>
        <a:bodyPr/>
        <a:lstStyle/>
        <a:p>
          <a:r>
            <a:rPr lang="en-US" sz="3000" dirty="0"/>
            <a:t>Almost all pharmacies in the state are participating. </a:t>
          </a:r>
        </a:p>
      </dgm:t>
    </dgm:pt>
    <dgm:pt modelId="{1EF7ED9F-75A6-46F4-98FA-4AFBF942327E}" type="parTrans" cxnId="{E3CF30D9-C48F-4DA4-9F0A-EA8917AB1952}">
      <dgm:prSet/>
      <dgm:spPr/>
      <dgm:t>
        <a:bodyPr/>
        <a:lstStyle/>
        <a:p>
          <a:endParaRPr lang="en-US"/>
        </a:p>
      </dgm:t>
    </dgm:pt>
    <dgm:pt modelId="{5FDF514F-B70F-47EB-99A6-B6ECCB233707}" type="sibTrans" cxnId="{E3CF30D9-C48F-4DA4-9F0A-EA8917AB1952}">
      <dgm:prSet/>
      <dgm:spPr/>
      <dgm:t>
        <a:bodyPr/>
        <a:lstStyle/>
        <a:p>
          <a:endParaRPr lang="en-US"/>
        </a:p>
      </dgm:t>
    </dgm:pt>
    <dgm:pt modelId="{801284C4-5C7B-4C65-8BC5-0B9835E1797F}">
      <dgm:prSet custT="1"/>
      <dgm:spPr/>
      <dgm:t>
        <a:bodyPr/>
        <a:lstStyle/>
        <a:p>
          <a:r>
            <a:rPr lang="en-US" sz="3000" dirty="0"/>
            <a:t>All insurance, including Medicaid are required to cover the cost of naloxone except for co-pay.</a:t>
          </a:r>
        </a:p>
      </dgm:t>
    </dgm:pt>
    <dgm:pt modelId="{DA3A3ECE-1359-4CD2-B2B6-F6675B426244}" type="parTrans" cxnId="{4EA7B00A-EB6B-492F-8A52-A29D3843D94E}">
      <dgm:prSet/>
      <dgm:spPr/>
      <dgm:t>
        <a:bodyPr/>
        <a:lstStyle/>
        <a:p>
          <a:endParaRPr lang="en-US"/>
        </a:p>
      </dgm:t>
    </dgm:pt>
    <dgm:pt modelId="{A9F6B251-8F92-4C8F-BBB4-151420AA825A}" type="sibTrans" cxnId="{4EA7B00A-EB6B-492F-8A52-A29D3843D94E}">
      <dgm:prSet/>
      <dgm:spPr/>
      <dgm:t>
        <a:bodyPr/>
        <a:lstStyle/>
        <a:p>
          <a:endParaRPr lang="en-US"/>
        </a:p>
      </dgm:t>
    </dgm:pt>
    <dgm:pt modelId="{43B80781-C937-49A6-BDAA-899578DE4672}" type="pres">
      <dgm:prSet presAssocID="{CD629B06-E017-4E10-8639-5CD452063C29}" presName="vert0" presStyleCnt="0">
        <dgm:presLayoutVars>
          <dgm:dir/>
          <dgm:animOne val="branch"/>
          <dgm:animLvl val="lvl"/>
        </dgm:presLayoutVars>
      </dgm:prSet>
      <dgm:spPr/>
    </dgm:pt>
    <dgm:pt modelId="{C9690E61-9C1F-4052-979E-849A00268C3D}" type="pres">
      <dgm:prSet presAssocID="{2F188FB2-F641-4631-B180-EDC6B6BE6EE7}" presName="thickLine" presStyleLbl="alignNode1" presStyleIdx="0" presStyleCnt="4"/>
      <dgm:spPr/>
    </dgm:pt>
    <dgm:pt modelId="{3E018724-404C-421D-B6DC-98EB34F076AE}" type="pres">
      <dgm:prSet presAssocID="{2F188FB2-F641-4631-B180-EDC6B6BE6EE7}" presName="horz1" presStyleCnt="0"/>
      <dgm:spPr/>
    </dgm:pt>
    <dgm:pt modelId="{60108C08-B2FC-4329-872D-A936C3CCDBE9}" type="pres">
      <dgm:prSet presAssocID="{2F188FB2-F641-4631-B180-EDC6B6BE6EE7}" presName="tx1" presStyleLbl="revTx" presStyleIdx="0" presStyleCnt="4"/>
      <dgm:spPr/>
    </dgm:pt>
    <dgm:pt modelId="{503FC6A8-9F4C-4B52-9AEA-3C1D43BA255F}" type="pres">
      <dgm:prSet presAssocID="{2F188FB2-F641-4631-B180-EDC6B6BE6EE7}" presName="vert1" presStyleCnt="0"/>
      <dgm:spPr/>
    </dgm:pt>
    <dgm:pt modelId="{EF9BE12F-FD8C-4340-BB4A-A46A043DDD2B}" type="pres">
      <dgm:prSet presAssocID="{D111AC7E-F2B3-4A22-902B-6E847012FE5E}" presName="thickLine" presStyleLbl="alignNode1" presStyleIdx="1" presStyleCnt="4"/>
      <dgm:spPr/>
    </dgm:pt>
    <dgm:pt modelId="{3FA7F924-766A-4218-8EE0-FF18C37D725B}" type="pres">
      <dgm:prSet presAssocID="{D111AC7E-F2B3-4A22-902B-6E847012FE5E}" presName="horz1" presStyleCnt="0"/>
      <dgm:spPr/>
    </dgm:pt>
    <dgm:pt modelId="{F24C2FBC-4625-4CB3-9DF4-E453E5B450D3}" type="pres">
      <dgm:prSet presAssocID="{D111AC7E-F2B3-4A22-902B-6E847012FE5E}" presName="tx1" presStyleLbl="revTx" presStyleIdx="1" presStyleCnt="4" custScaleY="69003"/>
      <dgm:spPr/>
    </dgm:pt>
    <dgm:pt modelId="{E7614991-3A03-448B-93D1-E4F3F1E6C81F}" type="pres">
      <dgm:prSet presAssocID="{D111AC7E-F2B3-4A22-902B-6E847012FE5E}" presName="vert1" presStyleCnt="0"/>
      <dgm:spPr/>
    </dgm:pt>
    <dgm:pt modelId="{3C694FB5-7F26-4F83-8717-4C2DE22ECA8E}" type="pres">
      <dgm:prSet presAssocID="{2B1E1DC0-F2D2-4A56-8F7A-F20530541BF9}" presName="thickLine" presStyleLbl="alignNode1" presStyleIdx="2" presStyleCnt="4"/>
      <dgm:spPr/>
    </dgm:pt>
    <dgm:pt modelId="{3E51ECD6-F07C-4663-8FD1-ED9A26A7DD69}" type="pres">
      <dgm:prSet presAssocID="{2B1E1DC0-F2D2-4A56-8F7A-F20530541BF9}" presName="horz1" presStyleCnt="0"/>
      <dgm:spPr/>
    </dgm:pt>
    <dgm:pt modelId="{E5430EFD-F368-4A8A-956F-351CBC242032}" type="pres">
      <dgm:prSet presAssocID="{2B1E1DC0-F2D2-4A56-8F7A-F20530541BF9}" presName="tx1" presStyleLbl="revTx" presStyleIdx="2" presStyleCnt="4"/>
      <dgm:spPr/>
    </dgm:pt>
    <dgm:pt modelId="{657C769D-BF97-43C4-A574-F1B0069AED67}" type="pres">
      <dgm:prSet presAssocID="{2B1E1DC0-F2D2-4A56-8F7A-F20530541BF9}" presName="vert1" presStyleCnt="0"/>
      <dgm:spPr/>
    </dgm:pt>
    <dgm:pt modelId="{1A14AE87-BD9D-4CC9-A213-7BD7F78FE885}" type="pres">
      <dgm:prSet presAssocID="{801284C4-5C7B-4C65-8BC5-0B9835E1797F}" presName="thickLine" presStyleLbl="alignNode1" presStyleIdx="3" presStyleCnt="4"/>
      <dgm:spPr/>
    </dgm:pt>
    <dgm:pt modelId="{55910AD2-E2E9-41FA-9B33-026CDA0453FD}" type="pres">
      <dgm:prSet presAssocID="{801284C4-5C7B-4C65-8BC5-0B9835E1797F}" presName="horz1" presStyleCnt="0"/>
      <dgm:spPr/>
    </dgm:pt>
    <dgm:pt modelId="{BE2E7C6A-FF4F-428A-B7CF-5430E5781032}" type="pres">
      <dgm:prSet presAssocID="{801284C4-5C7B-4C65-8BC5-0B9835E1797F}" presName="tx1" presStyleLbl="revTx" presStyleIdx="3" presStyleCnt="4"/>
      <dgm:spPr/>
    </dgm:pt>
    <dgm:pt modelId="{256C2063-5903-4566-9591-31803D23195A}" type="pres">
      <dgm:prSet presAssocID="{801284C4-5C7B-4C65-8BC5-0B9835E1797F}" presName="vert1" presStyleCnt="0"/>
      <dgm:spPr/>
    </dgm:pt>
  </dgm:ptLst>
  <dgm:cxnLst>
    <dgm:cxn modelId="{4EA7B00A-EB6B-492F-8A52-A29D3843D94E}" srcId="{CD629B06-E017-4E10-8639-5CD452063C29}" destId="{801284C4-5C7B-4C65-8BC5-0B9835E1797F}" srcOrd="3" destOrd="0" parTransId="{DA3A3ECE-1359-4CD2-B2B6-F6675B426244}" sibTransId="{A9F6B251-8F92-4C8F-BBB4-151420AA825A}"/>
    <dgm:cxn modelId="{CE1C970E-813C-443C-8079-BDA9CBF7DF3E}" type="presOf" srcId="{D111AC7E-F2B3-4A22-902B-6E847012FE5E}" destId="{F24C2FBC-4625-4CB3-9DF4-E453E5B450D3}" srcOrd="0" destOrd="0" presId="urn:microsoft.com/office/officeart/2008/layout/LinedList"/>
    <dgm:cxn modelId="{508E0714-FA8D-47B9-98F5-C0D706CFF237}" type="presOf" srcId="{2B1E1DC0-F2D2-4A56-8F7A-F20530541BF9}" destId="{E5430EFD-F368-4A8A-956F-351CBC242032}" srcOrd="0" destOrd="0" presId="urn:microsoft.com/office/officeart/2008/layout/LinedList"/>
    <dgm:cxn modelId="{E2C5963C-4917-4965-93F8-5A5D89CE4AA8}" srcId="{CD629B06-E017-4E10-8639-5CD452063C29}" destId="{D111AC7E-F2B3-4A22-902B-6E847012FE5E}" srcOrd="1" destOrd="0" parTransId="{781BE08C-DE03-4D45-83E3-B3FBAB561F3D}" sibTransId="{85E4AD72-B7CC-4E73-954D-A4DB7AC53B6A}"/>
    <dgm:cxn modelId="{A663455A-136C-4542-B37B-5F195A2012E1}" type="presOf" srcId="{CD629B06-E017-4E10-8639-5CD452063C29}" destId="{43B80781-C937-49A6-BDAA-899578DE4672}" srcOrd="0" destOrd="0" presId="urn:microsoft.com/office/officeart/2008/layout/LinedList"/>
    <dgm:cxn modelId="{2D916F8E-E7FA-4AA0-BAEC-96D3413D6C71}" type="presOf" srcId="{801284C4-5C7B-4C65-8BC5-0B9835E1797F}" destId="{BE2E7C6A-FF4F-428A-B7CF-5430E5781032}" srcOrd="0" destOrd="0" presId="urn:microsoft.com/office/officeart/2008/layout/LinedList"/>
    <dgm:cxn modelId="{58EDD6B9-1F44-459F-A1D4-92825154EAA5}" type="presOf" srcId="{2F188FB2-F641-4631-B180-EDC6B6BE6EE7}" destId="{60108C08-B2FC-4329-872D-A936C3CCDBE9}" srcOrd="0" destOrd="0" presId="urn:microsoft.com/office/officeart/2008/layout/LinedList"/>
    <dgm:cxn modelId="{E3CF30D9-C48F-4DA4-9F0A-EA8917AB1952}" srcId="{CD629B06-E017-4E10-8639-5CD452063C29}" destId="{2B1E1DC0-F2D2-4A56-8F7A-F20530541BF9}" srcOrd="2" destOrd="0" parTransId="{1EF7ED9F-75A6-46F4-98FA-4AFBF942327E}" sibTransId="{5FDF514F-B70F-47EB-99A6-B6ECCB233707}"/>
    <dgm:cxn modelId="{18678DF5-F474-4028-9911-5B9A36AD00C4}" srcId="{CD629B06-E017-4E10-8639-5CD452063C29}" destId="{2F188FB2-F641-4631-B180-EDC6B6BE6EE7}" srcOrd="0" destOrd="0" parTransId="{A49E89BC-51F1-4D56-BE4A-3E546C809025}" sibTransId="{F76EC79D-2F0F-4BD2-9463-4FEB73F9D034}"/>
    <dgm:cxn modelId="{805C661B-1622-4FFC-8FD7-B88476AC5519}" type="presParOf" srcId="{43B80781-C937-49A6-BDAA-899578DE4672}" destId="{C9690E61-9C1F-4052-979E-849A00268C3D}" srcOrd="0" destOrd="0" presId="urn:microsoft.com/office/officeart/2008/layout/LinedList"/>
    <dgm:cxn modelId="{65B29002-24BA-43D4-84E7-3329301A6078}" type="presParOf" srcId="{43B80781-C937-49A6-BDAA-899578DE4672}" destId="{3E018724-404C-421D-B6DC-98EB34F076AE}" srcOrd="1" destOrd="0" presId="urn:microsoft.com/office/officeart/2008/layout/LinedList"/>
    <dgm:cxn modelId="{7EFD1FA2-0290-449B-891F-31F0E0F8D75B}" type="presParOf" srcId="{3E018724-404C-421D-B6DC-98EB34F076AE}" destId="{60108C08-B2FC-4329-872D-A936C3CCDBE9}" srcOrd="0" destOrd="0" presId="urn:microsoft.com/office/officeart/2008/layout/LinedList"/>
    <dgm:cxn modelId="{1B89E602-C44B-4DC2-9529-FC77403CA391}" type="presParOf" srcId="{3E018724-404C-421D-B6DC-98EB34F076AE}" destId="{503FC6A8-9F4C-4B52-9AEA-3C1D43BA255F}" srcOrd="1" destOrd="0" presId="urn:microsoft.com/office/officeart/2008/layout/LinedList"/>
    <dgm:cxn modelId="{4992A574-4957-412D-9045-ACB78889D42B}" type="presParOf" srcId="{43B80781-C937-49A6-BDAA-899578DE4672}" destId="{EF9BE12F-FD8C-4340-BB4A-A46A043DDD2B}" srcOrd="2" destOrd="0" presId="urn:microsoft.com/office/officeart/2008/layout/LinedList"/>
    <dgm:cxn modelId="{CCEA9399-F215-418D-9E9A-D815D16233A0}" type="presParOf" srcId="{43B80781-C937-49A6-BDAA-899578DE4672}" destId="{3FA7F924-766A-4218-8EE0-FF18C37D725B}" srcOrd="3" destOrd="0" presId="urn:microsoft.com/office/officeart/2008/layout/LinedList"/>
    <dgm:cxn modelId="{29AEF85F-A665-485B-A279-02284215F8FD}" type="presParOf" srcId="{3FA7F924-766A-4218-8EE0-FF18C37D725B}" destId="{F24C2FBC-4625-4CB3-9DF4-E453E5B450D3}" srcOrd="0" destOrd="0" presId="urn:microsoft.com/office/officeart/2008/layout/LinedList"/>
    <dgm:cxn modelId="{0DAEDA3A-B7D4-44A6-8327-A05ABDD2A019}" type="presParOf" srcId="{3FA7F924-766A-4218-8EE0-FF18C37D725B}" destId="{E7614991-3A03-448B-93D1-E4F3F1E6C81F}" srcOrd="1" destOrd="0" presId="urn:microsoft.com/office/officeart/2008/layout/LinedList"/>
    <dgm:cxn modelId="{C9D404AB-8C06-4821-998E-27F459F49A88}" type="presParOf" srcId="{43B80781-C937-49A6-BDAA-899578DE4672}" destId="{3C694FB5-7F26-4F83-8717-4C2DE22ECA8E}" srcOrd="4" destOrd="0" presId="urn:microsoft.com/office/officeart/2008/layout/LinedList"/>
    <dgm:cxn modelId="{825F0437-60E8-4F8F-AB1B-D01E794EBF97}" type="presParOf" srcId="{43B80781-C937-49A6-BDAA-899578DE4672}" destId="{3E51ECD6-F07C-4663-8FD1-ED9A26A7DD69}" srcOrd="5" destOrd="0" presId="urn:microsoft.com/office/officeart/2008/layout/LinedList"/>
    <dgm:cxn modelId="{1A6B018E-B857-4206-B9BC-3CBCF96A43F8}" type="presParOf" srcId="{3E51ECD6-F07C-4663-8FD1-ED9A26A7DD69}" destId="{E5430EFD-F368-4A8A-956F-351CBC242032}" srcOrd="0" destOrd="0" presId="urn:microsoft.com/office/officeart/2008/layout/LinedList"/>
    <dgm:cxn modelId="{225C369E-3BD9-4E39-95A6-940EB5F23021}" type="presParOf" srcId="{3E51ECD6-F07C-4663-8FD1-ED9A26A7DD69}" destId="{657C769D-BF97-43C4-A574-F1B0069AED67}" srcOrd="1" destOrd="0" presId="urn:microsoft.com/office/officeart/2008/layout/LinedList"/>
    <dgm:cxn modelId="{4EC50E78-6D07-4A7C-86F0-8C8B3271529B}" type="presParOf" srcId="{43B80781-C937-49A6-BDAA-899578DE4672}" destId="{1A14AE87-BD9D-4CC9-A213-7BD7F78FE885}" srcOrd="6" destOrd="0" presId="urn:microsoft.com/office/officeart/2008/layout/LinedList"/>
    <dgm:cxn modelId="{34174593-DABF-4C49-AE5A-12CAB701A33C}" type="presParOf" srcId="{43B80781-C937-49A6-BDAA-899578DE4672}" destId="{55910AD2-E2E9-41FA-9B33-026CDA0453FD}" srcOrd="7" destOrd="0" presId="urn:microsoft.com/office/officeart/2008/layout/LinedList"/>
    <dgm:cxn modelId="{1A7A3C25-EB93-4EF7-87E8-C9BA9F84C723}" type="presParOf" srcId="{55910AD2-E2E9-41FA-9B33-026CDA0453FD}" destId="{BE2E7C6A-FF4F-428A-B7CF-5430E5781032}" srcOrd="0" destOrd="0" presId="urn:microsoft.com/office/officeart/2008/layout/LinedList"/>
    <dgm:cxn modelId="{12A7F8BC-89CA-4BA2-A137-8866744C4946}" type="presParOf" srcId="{55910AD2-E2E9-41FA-9B33-026CDA0453FD}" destId="{256C2063-5903-4566-9591-31803D23195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DB4EA7-D8C5-4BF7-A4CF-6A09FF6856C4}"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B3B6A6C2-F1AB-43B6-A308-43FA230AD0B8}">
      <dgm:prSet custT="1"/>
      <dgm:spPr/>
      <dgm:t>
        <a:bodyPr/>
        <a:lstStyle/>
        <a:p>
          <a:r>
            <a:rPr lang="en-US" sz="2800" dirty="0"/>
            <a:t>	is used to reverse opioid overdose. </a:t>
          </a:r>
        </a:p>
      </dgm:t>
    </dgm:pt>
    <dgm:pt modelId="{3726C277-5C77-4579-AFDD-D3241A9EFE1A}" type="parTrans" cxnId="{AADC49C9-9247-4B37-90CB-A69A92474F9D}">
      <dgm:prSet/>
      <dgm:spPr/>
      <dgm:t>
        <a:bodyPr/>
        <a:lstStyle/>
        <a:p>
          <a:endParaRPr lang="en-US"/>
        </a:p>
      </dgm:t>
    </dgm:pt>
    <dgm:pt modelId="{9B919EB2-F02F-44A5-97CC-671E30DAB4F1}" type="sibTrans" cxnId="{AADC49C9-9247-4B37-90CB-A69A92474F9D}">
      <dgm:prSet/>
      <dgm:spPr/>
      <dgm:t>
        <a:bodyPr/>
        <a:lstStyle/>
        <a:p>
          <a:endParaRPr lang="en-US"/>
        </a:p>
      </dgm:t>
    </dgm:pt>
    <dgm:pt modelId="{A5638BFA-69DC-4972-9EE7-6A2D5220A15C}">
      <dgm:prSet custT="1"/>
      <dgm:spPr/>
      <dgm:t>
        <a:bodyPr/>
        <a:lstStyle/>
        <a:p>
          <a:r>
            <a:rPr lang="en-US" sz="2800" dirty="0"/>
            <a:t>	is a non-addictive, prescription drug.</a:t>
          </a:r>
        </a:p>
      </dgm:t>
    </dgm:pt>
    <dgm:pt modelId="{7F13EFCF-E1D7-4E29-A8FC-24E626713AD2}" type="parTrans" cxnId="{4518B4BE-6C01-4508-BAE6-D9167AE5165B}">
      <dgm:prSet/>
      <dgm:spPr/>
      <dgm:t>
        <a:bodyPr/>
        <a:lstStyle/>
        <a:p>
          <a:endParaRPr lang="en-US"/>
        </a:p>
      </dgm:t>
    </dgm:pt>
    <dgm:pt modelId="{F629EBF6-0C74-4F73-962C-703EEBC13ABF}" type="sibTrans" cxnId="{4518B4BE-6C01-4508-BAE6-D9167AE5165B}">
      <dgm:prSet/>
      <dgm:spPr/>
      <dgm:t>
        <a:bodyPr/>
        <a:lstStyle/>
        <a:p>
          <a:endParaRPr lang="en-US"/>
        </a:p>
      </dgm:t>
    </dgm:pt>
    <dgm:pt modelId="{EF0ED8B6-AD31-4958-8FB3-83B453513AAA}">
      <dgm:prSet custT="1"/>
      <dgm:spPr/>
      <dgm:t>
        <a:bodyPr/>
        <a:lstStyle/>
        <a:p>
          <a:r>
            <a:rPr lang="en-US" sz="2800" dirty="0"/>
            <a:t>	only works on opioids. However, if there are multiple drugs 	in the system, it can help restore breathing.  </a:t>
          </a:r>
        </a:p>
      </dgm:t>
    </dgm:pt>
    <dgm:pt modelId="{1661A55B-655C-418F-B29A-13F473EA003D}" type="parTrans" cxnId="{F4C69044-280F-4B85-B4BD-3BE87087EA78}">
      <dgm:prSet/>
      <dgm:spPr/>
      <dgm:t>
        <a:bodyPr/>
        <a:lstStyle/>
        <a:p>
          <a:endParaRPr lang="en-US"/>
        </a:p>
      </dgm:t>
    </dgm:pt>
    <dgm:pt modelId="{2D094327-38BC-4704-8CF9-57D6DE3CAD9B}" type="sibTrans" cxnId="{F4C69044-280F-4B85-B4BD-3BE87087EA78}">
      <dgm:prSet/>
      <dgm:spPr/>
      <dgm:t>
        <a:bodyPr/>
        <a:lstStyle/>
        <a:p>
          <a:endParaRPr lang="en-US"/>
        </a:p>
      </dgm:t>
    </dgm:pt>
    <dgm:pt modelId="{71C37BBB-DFDF-4E1F-85D0-36531828D1CA}">
      <dgm:prSet custT="1"/>
      <dgm:spPr/>
      <dgm:t>
        <a:bodyPr/>
        <a:lstStyle/>
        <a:p>
          <a:r>
            <a:rPr lang="en-US" sz="2800" dirty="0"/>
            <a:t>	can be given as an injection (IM) or as a nasal spray (IN) 	by lay people. </a:t>
          </a:r>
        </a:p>
      </dgm:t>
    </dgm:pt>
    <dgm:pt modelId="{0689BF8F-9247-47D8-854E-520F7023BC0F}" type="parTrans" cxnId="{CCE59608-26E5-413E-B8BD-4EA8228F007E}">
      <dgm:prSet/>
      <dgm:spPr/>
      <dgm:t>
        <a:bodyPr/>
        <a:lstStyle/>
        <a:p>
          <a:endParaRPr lang="en-US"/>
        </a:p>
      </dgm:t>
    </dgm:pt>
    <dgm:pt modelId="{7B2F6BBE-5038-4805-8688-15779C214D90}" type="sibTrans" cxnId="{CCE59608-26E5-413E-B8BD-4EA8228F007E}">
      <dgm:prSet/>
      <dgm:spPr/>
      <dgm:t>
        <a:bodyPr/>
        <a:lstStyle/>
        <a:p>
          <a:endParaRPr lang="en-US"/>
        </a:p>
      </dgm:t>
    </dgm:pt>
    <dgm:pt modelId="{E664AE55-16F2-413B-8CF0-78B58EA85E31}">
      <dgm:prSet custT="1"/>
      <dgm:spPr/>
      <dgm:t>
        <a:bodyPr/>
        <a:lstStyle/>
        <a:p>
          <a:r>
            <a:rPr lang="en-US" sz="2800" dirty="0"/>
            <a:t>	effect has an onset of 2-4 minutes and a duration of 30-	90 minutes.</a:t>
          </a:r>
        </a:p>
      </dgm:t>
    </dgm:pt>
    <dgm:pt modelId="{67CD3298-C41F-4761-A9F0-38FBE61C6749}" type="parTrans" cxnId="{6BD641E1-6924-4777-9AF6-5D6A2715C0BC}">
      <dgm:prSet/>
      <dgm:spPr/>
      <dgm:t>
        <a:bodyPr/>
        <a:lstStyle/>
        <a:p>
          <a:endParaRPr lang="en-US"/>
        </a:p>
      </dgm:t>
    </dgm:pt>
    <dgm:pt modelId="{12916D54-76A2-4A39-B42F-F2F098BE7DF0}" type="sibTrans" cxnId="{6BD641E1-6924-4777-9AF6-5D6A2715C0BC}">
      <dgm:prSet/>
      <dgm:spPr/>
      <dgm:t>
        <a:bodyPr/>
        <a:lstStyle/>
        <a:p>
          <a:endParaRPr lang="en-US"/>
        </a:p>
      </dgm:t>
    </dgm:pt>
    <dgm:pt modelId="{A27B2F52-6605-40DD-8A2A-1D77D48D5B5E}">
      <dgm:prSet custT="1"/>
      <dgm:spPr/>
      <dgm:t>
        <a:bodyPr/>
        <a:lstStyle/>
        <a:p>
          <a:r>
            <a:rPr lang="en-US" sz="2800" dirty="0"/>
            <a:t>	is stored at room temperature. </a:t>
          </a:r>
        </a:p>
      </dgm:t>
    </dgm:pt>
    <dgm:pt modelId="{9B44F899-F4CF-48C2-A31B-BA399B16A986}" type="parTrans" cxnId="{A0C9DB1A-D002-42C5-9798-99826E0F2A93}">
      <dgm:prSet/>
      <dgm:spPr/>
      <dgm:t>
        <a:bodyPr/>
        <a:lstStyle/>
        <a:p>
          <a:endParaRPr lang="en-US"/>
        </a:p>
      </dgm:t>
    </dgm:pt>
    <dgm:pt modelId="{9CD56F15-F55E-4640-9734-CCEB0EC02F83}" type="sibTrans" cxnId="{A0C9DB1A-D002-42C5-9798-99826E0F2A93}">
      <dgm:prSet/>
      <dgm:spPr/>
      <dgm:t>
        <a:bodyPr/>
        <a:lstStyle/>
        <a:p>
          <a:endParaRPr lang="en-US"/>
        </a:p>
      </dgm:t>
    </dgm:pt>
    <dgm:pt modelId="{F2F05125-427D-411A-A2CC-4C30F7F8165F}">
      <dgm:prSet custT="1"/>
      <dgm:spPr/>
      <dgm:t>
        <a:bodyPr/>
        <a:lstStyle/>
        <a:p>
          <a:r>
            <a:rPr lang="en-US" sz="2800" dirty="0"/>
            <a:t>Multiple doses of naloxone are often REQUIRED because of fentanyl.</a:t>
          </a:r>
        </a:p>
      </dgm:t>
    </dgm:pt>
    <dgm:pt modelId="{F0BC1B14-81C9-4A60-A9B2-35A9B4367E0D}" type="parTrans" cxnId="{BB2FCA21-CF84-4604-A3B3-80076171980F}">
      <dgm:prSet/>
      <dgm:spPr/>
      <dgm:t>
        <a:bodyPr/>
        <a:lstStyle/>
        <a:p>
          <a:endParaRPr lang="en-US"/>
        </a:p>
      </dgm:t>
    </dgm:pt>
    <dgm:pt modelId="{EC0F2E81-2EDC-45B6-9B7F-AFE6639DCCC8}" type="sibTrans" cxnId="{BB2FCA21-CF84-4604-A3B3-80076171980F}">
      <dgm:prSet/>
      <dgm:spPr/>
      <dgm:t>
        <a:bodyPr/>
        <a:lstStyle/>
        <a:p>
          <a:endParaRPr lang="en-US"/>
        </a:p>
      </dgm:t>
    </dgm:pt>
    <dgm:pt modelId="{B5DCEE91-FC31-434F-A601-0F710BD6BA5D}" type="pres">
      <dgm:prSet presAssocID="{C8DB4EA7-D8C5-4BF7-A4CF-6A09FF6856C4}" presName="vert0" presStyleCnt="0">
        <dgm:presLayoutVars>
          <dgm:dir/>
          <dgm:animOne val="branch"/>
          <dgm:animLvl val="lvl"/>
        </dgm:presLayoutVars>
      </dgm:prSet>
      <dgm:spPr/>
    </dgm:pt>
    <dgm:pt modelId="{B679D3EE-20D1-4B00-85A9-5C13C6B20DC4}" type="pres">
      <dgm:prSet presAssocID="{B3B6A6C2-F1AB-43B6-A308-43FA230AD0B8}" presName="thickLine" presStyleLbl="alignNode1" presStyleIdx="0" presStyleCnt="7"/>
      <dgm:spPr/>
    </dgm:pt>
    <dgm:pt modelId="{AD484936-F6A0-44E2-8FD6-BB179E0439C3}" type="pres">
      <dgm:prSet presAssocID="{B3B6A6C2-F1AB-43B6-A308-43FA230AD0B8}" presName="horz1" presStyleCnt="0"/>
      <dgm:spPr/>
    </dgm:pt>
    <dgm:pt modelId="{83608ADD-1769-476D-9823-77421514F603}" type="pres">
      <dgm:prSet presAssocID="{B3B6A6C2-F1AB-43B6-A308-43FA230AD0B8}" presName="tx1" presStyleLbl="revTx" presStyleIdx="0" presStyleCnt="7" custScaleY="269408"/>
      <dgm:spPr/>
    </dgm:pt>
    <dgm:pt modelId="{329C42F3-988B-4968-B02C-74F3B4F9579A}" type="pres">
      <dgm:prSet presAssocID="{B3B6A6C2-F1AB-43B6-A308-43FA230AD0B8}" presName="vert1" presStyleCnt="0"/>
      <dgm:spPr/>
    </dgm:pt>
    <dgm:pt modelId="{1564A055-A68E-450B-AA1D-15860FF1086E}" type="pres">
      <dgm:prSet presAssocID="{A5638BFA-69DC-4972-9EE7-6A2D5220A15C}" presName="thickLine" presStyleLbl="alignNode1" presStyleIdx="1" presStyleCnt="7"/>
      <dgm:spPr/>
    </dgm:pt>
    <dgm:pt modelId="{F95FF32D-4459-48A0-8D26-76E3077BF0E6}" type="pres">
      <dgm:prSet presAssocID="{A5638BFA-69DC-4972-9EE7-6A2D5220A15C}" presName="horz1" presStyleCnt="0"/>
      <dgm:spPr/>
    </dgm:pt>
    <dgm:pt modelId="{E3EAA89C-7445-4CC0-A0AA-71ECDD9E67D8}" type="pres">
      <dgm:prSet presAssocID="{A5638BFA-69DC-4972-9EE7-6A2D5220A15C}" presName="tx1" presStyleLbl="revTx" presStyleIdx="1" presStyleCnt="7" custScaleY="187576"/>
      <dgm:spPr/>
    </dgm:pt>
    <dgm:pt modelId="{F53F90F9-EBF8-46CC-A602-174D3989640C}" type="pres">
      <dgm:prSet presAssocID="{A5638BFA-69DC-4972-9EE7-6A2D5220A15C}" presName="vert1" presStyleCnt="0"/>
      <dgm:spPr/>
    </dgm:pt>
    <dgm:pt modelId="{9F956CB2-4480-494D-BFD3-678435DAB1F9}" type="pres">
      <dgm:prSet presAssocID="{EF0ED8B6-AD31-4958-8FB3-83B453513AAA}" presName="thickLine" presStyleLbl="alignNode1" presStyleIdx="2" presStyleCnt="7"/>
      <dgm:spPr/>
    </dgm:pt>
    <dgm:pt modelId="{66D104DD-8981-4252-8BAA-037C8B41ABC3}" type="pres">
      <dgm:prSet presAssocID="{EF0ED8B6-AD31-4958-8FB3-83B453513AAA}" presName="horz1" presStyleCnt="0"/>
      <dgm:spPr/>
    </dgm:pt>
    <dgm:pt modelId="{340DBF28-3540-4E1F-8488-FAF1BB343794}" type="pres">
      <dgm:prSet presAssocID="{EF0ED8B6-AD31-4958-8FB3-83B453513AAA}" presName="tx1" presStyleLbl="revTx" presStyleIdx="2" presStyleCnt="7" custScaleY="269408"/>
      <dgm:spPr/>
    </dgm:pt>
    <dgm:pt modelId="{223FBB53-F6E4-48A9-A74C-133906F166A0}" type="pres">
      <dgm:prSet presAssocID="{EF0ED8B6-AD31-4958-8FB3-83B453513AAA}" presName="vert1" presStyleCnt="0"/>
      <dgm:spPr/>
    </dgm:pt>
    <dgm:pt modelId="{626B128F-3433-4F5E-A025-87480AA70882}" type="pres">
      <dgm:prSet presAssocID="{71C37BBB-DFDF-4E1F-85D0-36531828D1CA}" presName="thickLine" presStyleLbl="alignNode1" presStyleIdx="3" presStyleCnt="7"/>
      <dgm:spPr/>
    </dgm:pt>
    <dgm:pt modelId="{76A71897-8182-4455-B748-BE788CE9D2C4}" type="pres">
      <dgm:prSet presAssocID="{71C37BBB-DFDF-4E1F-85D0-36531828D1CA}" presName="horz1" presStyleCnt="0"/>
      <dgm:spPr/>
    </dgm:pt>
    <dgm:pt modelId="{FCF4DB15-EAE4-4E08-B172-9B3DDAF4C8FB}" type="pres">
      <dgm:prSet presAssocID="{71C37BBB-DFDF-4E1F-85D0-36531828D1CA}" presName="tx1" presStyleLbl="revTx" presStyleIdx="3" presStyleCnt="7" custScaleY="309132"/>
      <dgm:spPr/>
    </dgm:pt>
    <dgm:pt modelId="{1B1E2C15-FB81-4F4C-B562-3C9418DB119F}" type="pres">
      <dgm:prSet presAssocID="{71C37BBB-DFDF-4E1F-85D0-36531828D1CA}" presName="vert1" presStyleCnt="0"/>
      <dgm:spPr/>
    </dgm:pt>
    <dgm:pt modelId="{02CAF213-3847-4A55-856F-EDF5D922AA06}" type="pres">
      <dgm:prSet presAssocID="{E664AE55-16F2-413B-8CF0-78B58EA85E31}" presName="thickLine" presStyleLbl="alignNode1" presStyleIdx="4" presStyleCnt="7"/>
      <dgm:spPr/>
    </dgm:pt>
    <dgm:pt modelId="{4C735893-5E54-4565-8F0D-2AD67633145B}" type="pres">
      <dgm:prSet presAssocID="{E664AE55-16F2-413B-8CF0-78B58EA85E31}" presName="horz1" presStyleCnt="0"/>
      <dgm:spPr/>
    </dgm:pt>
    <dgm:pt modelId="{96C5620C-6970-4EE1-95B9-E2584CB1FBB5}" type="pres">
      <dgm:prSet presAssocID="{E664AE55-16F2-413B-8CF0-78B58EA85E31}" presName="tx1" presStyleLbl="revTx" presStyleIdx="4" presStyleCnt="7" custScaleY="338589"/>
      <dgm:spPr/>
    </dgm:pt>
    <dgm:pt modelId="{12E8FEF6-9491-4D99-8E19-E9C3C491204E}" type="pres">
      <dgm:prSet presAssocID="{E664AE55-16F2-413B-8CF0-78B58EA85E31}" presName="vert1" presStyleCnt="0"/>
      <dgm:spPr/>
    </dgm:pt>
    <dgm:pt modelId="{5E98AC68-8BE5-40DF-96A9-065006E832CB}" type="pres">
      <dgm:prSet presAssocID="{A27B2F52-6605-40DD-8A2A-1D77D48D5B5E}" presName="thickLine" presStyleLbl="alignNode1" presStyleIdx="5" presStyleCnt="7"/>
      <dgm:spPr/>
    </dgm:pt>
    <dgm:pt modelId="{3F8B5414-03C1-44A3-A48F-F5B8CCFFC763}" type="pres">
      <dgm:prSet presAssocID="{A27B2F52-6605-40DD-8A2A-1D77D48D5B5E}" presName="horz1" presStyleCnt="0"/>
      <dgm:spPr/>
    </dgm:pt>
    <dgm:pt modelId="{F3109287-F7D3-42AB-8C54-FBC9B05A7F6C}" type="pres">
      <dgm:prSet presAssocID="{A27B2F52-6605-40DD-8A2A-1D77D48D5B5E}" presName="tx1" presStyleLbl="revTx" presStyleIdx="5" presStyleCnt="7" custScaleY="269408"/>
      <dgm:spPr/>
    </dgm:pt>
    <dgm:pt modelId="{9A4E17F4-8026-41BF-AE10-5FFD584D9A20}" type="pres">
      <dgm:prSet presAssocID="{A27B2F52-6605-40DD-8A2A-1D77D48D5B5E}" presName="vert1" presStyleCnt="0"/>
      <dgm:spPr/>
    </dgm:pt>
    <dgm:pt modelId="{4C862869-288A-4C5A-AA44-F24CB66A9C20}" type="pres">
      <dgm:prSet presAssocID="{F2F05125-427D-411A-A2CC-4C30F7F8165F}" presName="thickLine" presStyleLbl="alignNode1" presStyleIdx="6" presStyleCnt="7"/>
      <dgm:spPr/>
    </dgm:pt>
    <dgm:pt modelId="{CC35AB1D-A1C9-4461-9067-96E1AB5C354A}" type="pres">
      <dgm:prSet presAssocID="{F2F05125-427D-411A-A2CC-4C30F7F8165F}" presName="horz1" presStyleCnt="0"/>
      <dgm:spPr/>
    </dgm:pt>
    <dgm:pt modelId="{FF747859-E495-436A-AA49-30298187F75C}" type="pres">
      <dgm:prSet presAssocID="{F2F05125-427D-411A-A2CC-4C30F7F8165F}" presName="tx1" presStyleLbl="revTx" presStyleIdx="6" presStyleCnt="7" custScaleY="269408"/>
      <dgm:spPr/>
    </dgm:pt>
    <dgm:pt modelId="{A8ACE2EC-40CA-470C-BAB3-62768AB0A5A6}" type="pres">
      <dgm:prSet presAssocID="{F2F05125-427D-411A-A2CC-4C30F7F8165F}" presName="vert1" presStyleCnt="0"/>
      <dgm:spPr/>
    </dgm:pt>
  </dgm:ptLst>
  <dgm:cxnLst>
    <dgm:cxn modelId="{CCE59608-26E5-413E-B8BD-4EA8228F007E}" srcId="{C8DB4EA7-D8C5-4BF7-A4CF-6A09FF6856C4}" destId="{71C37BBB-DFDF-4E1F-85D0-36531828D1CA}" srcOrd="3" destOrd="0" parTransId="{0689BF8F-9247-47D8-854E-520F7023BC0F}" sibTransId="{7B2F6BBE-5038-4805-8688-15779C214D90}"/>
    <dgm:cxn modelId="{A0C9DB1A-D002-42C5-9798-99826E0F2A93}" srcId="{C8DB4EA7-D8C5-4BF7-A4CF-6A09FF6856C4}" destId="{A27B2F52-6605-40DD-8A2A-1D77D48D5B5E}" srcOrd="5" destOrd="0" parTransId="{9B44F899-F4CF-48C2-A31B-BA399B16A986}" sibTransId="{9CD56F15-F55E-4640-9734-CCEB0EC02F83}"/>
    <dgm:cxn modelId="{20CE7820-A63C-498E-87F7-EB88B78022DE}" type="presOf" srcId="{EF0ED8B6-AD31-4958-8FB3-83B453513AAA}" destId="{340DBF28-3540-4E1F-8488-FAF1BB343794}" srcOrd="0" destOrd="0" presId="urn:microsoft.com/office/officeart/2008/layout/LinedList"/>
    <dgm:cxn modelId="{06069C21-7E57-43D7-9C92-0978124C9193}" type="presOf" srcId="{C8DB4EA7-D8C5-4BF7-A4CF-6A09FF6856C4}" destId="{B5DCEE91-FC31-434F-A601-0F710BD6BA5D}" srcOrd="0" destOrd="0" presId="urn:microsoft.com/office/officeart/2008/layout/LinedList"/>
    <dgm:cxn modelId="{BB2FCA21-CF84-4604-A3B3-80076171980F}" srcId="{C8DB4EA7-D8C5-4BF7-A4CF-6A09FF6856C4}" destId="{F2F05125-427D-411A-A2CC-4C30F7F8165F}" srcOrd="6" destOrd="0" parTransId="{F0BC1B14-81C9-4A60-A9B2-35A9B4367E0D}" sibTransId="{EC0F2E81-2EDC-45B6-9B7F-AFE6639DCCC8}"/>
    <dgm:cxn modelId="{2E87B022-A65B-48D1-9076-C230CF282FB7}" type="presOf" srcId="{B3B6A6C2-F1AB-43B6-A308-43FA230AD0B8}" destId="{83608ADD-1769-476D-9823-77421514F603}" srcOrd="0" destOrd="0" presId="urn:microsoft.com/office/officeart/2008/layout/LinedList"/>
    <dgm:cxn modelId="{3BC71D3E-68D8-4856-B827-3C3DA94DB485}" type="presOf" srcId="{F2F05125-427D-411A-A2CC-4C30F7F8165F}" destId="{FF747859-E495-436A-AA49-30298187F75C}" srcOrd="0" destOrd="0" presId="urn:microsoft.com/office/officeart/2008/layout/LinedList"/>
    <dgm:cxn modelId="{F4C69044-280F-4B85-B4BD-3BE87087EA78}" srcId="{C8DB4EA7-D8C5-4BF7-A4CF-6A09FF6856C4}" destId="{EF0ED8B6-AD31-4958-8FB3-83B453513AAA}" srcOrd="2" destOrd="0" parTransId="{1661A55B-655C-418F-B29A-13F473EA003D}" sibTransId="{2D094327-38BC-4704-8CF9-57D6DE3CAD9B}"/>
    <dgm:cxn modelId="{E6F0D077-F070-4DC0-922C-192536CA32E8}" type="presOf" srcId="{71C37BBB-DFDF-4E1F-85D0-36531828D1CA}" destId="{FCF4DB15-EAE4-4E08-B172-9B3DDAF4C8FB}" srcOrd="0" destOrd="0" presId="urn:microsoft.com/office/officeart/2008/layout/LinedList"/>
    <dgm:cxn modelId="{D02C5E82-1292-4996-AE72-F3C25872488E}" type="presOf" srcId="{A5638BFA-69DC-4972-9EE7-6A2D5220A15C}" destId="{E3EAA89C-7445-4CC0-A0AA-71ECDD9E67D8}" srcOrd="0" destOrd="0" presId="urn:microsoft.com/office/officeart/2008/layout/LinedList"/>
    <dgm:cxn modelId="{296C5FA6-4F04-4E79-99EE-BC9EAC2A9FDE}" type="presOf" srcId="{A27B2F52-6605-40DD-8A2A-1D77D48D5B5E}" destId="{F3109287-F7D3-42AB-8C54-FBC9B05A7F6C}" srcOrd="0" destOrd="0" presId="urn:microsoft.com/office/officeart/2008/layout/LinedList"/>
    <dgm:cxn modelId="{4518B4BE-6C01-4508-BAE6-D9167AE5165B}" srcId="{C8DB4EA7-D8C5-4BF7-A4CF-6A09FF6856C4}" destId="{A5638BFA-69DC-4972-9EE7-6A2D5220A15C}" srcOrd="1" destOrd="0" parTransId="{7F13EFCF-E1D7-4E29-A8FC-24E626713AD2}" sibTransId="{F629EBF6-0C74-4F73-962C-703EEBC13ABF}"/>
    <dgm:cxn modelId="{68370AC2-0EC7-40C1-94E6-2CAC6311C947}" type="presOf" srcId="{E664AE55-16F2-413B-8CF0-78B58EA85E31}" destId="{96C5620C-6970-4EE1-95B9-E2584CB1FBB5}" srcOrd="0" destOrd="0" presId="urn:microsoft.com/office/officeart/2008/layout/LinedList"/>
    <dgm:cxn modelId="{AADC49C9-9247-4B37-90CB-A69A92474F9D}" srcId="{C8DB4EA7-D8C5-4BF7-A4CF-6A09FF6856C4}" destId="{B3B6A6C2-F1AB-43B6-A308-43FA230AD0B8}" srcOrd="0" destOrd="0" parTransId="{3726C277-5C77-4579-AFDD-D3241A9EFE1A}" sibTransId="{9B919EB2-F02F-44A5-97CC-671E30DAB4F1}"/>
    <dgm:cxn modelId="{6BD641E1-6924-4777-9AF6-5D6A2715C0BC}" srcId="{C8DB4EA7-D8C5-4BF7-A4CF-6A09FF6856C4}" destId="{E664AE55-16F2-413B-8CF0-78B58EA85E31}" srcOrd="4" destOrd="0" parTransId="{67CD3298-C41F-4761-A9F0-38FBE61C6749}" sibTransId="{12916D54-76A2-4A39-B42F-F2F098BE7DF0}"/>
    <dgm:cxn modelId="{0B3CD248-733F-41A7-A1C8-0AB1BD440CAB}" type="presParOf" srcId="{B5DCEE91-FC31-434F-A601-0F710BD6BA5D}" destId="{B679D3EE-20D1-4B00-85A9-5C13C6B20DC4}" srcOrd="0" destOrd="0" presId="urn:microsoft.com/office/officeart/2008/layout/LinedList"/>
    <dgm:cxn modelId="{015430B2-4CA1-4748-93BB-D2EF3F54EE82}" type="presParOf" srcId="{B5DCEE91-FC31-434F-A601-0F710BD6BA5D}" destId="{AD484936-F6A0-44E2-8FD6-BB179E0439C3}" srcOrd="1" destOrd="0" presId="urn:microsoft.com/office/officeart/2008/layout/LinedList"/>
    <dgm:cxn modelId="{2E22DEA6-2D93-4234-8054-53A5D5958567}" type="presParOf" srcId="{AD484936-F6A0-44E2-8FD6-BB179E0439C3}" destId="{83608ADD-1769-476D-9823-77421514F603}" srcOrd="0" destOrd="0" presId="urn:microsoft.com/office/officeart/2008/layout/LinedList"/>
    <dgm:cxn modelId="{AFB9C9CF-7D6E-4BD7-B5D0-658D2EEFC136}" type="presParOf" srcId="{AD484936-F6A0-44E2-8FD6-BB179E0439C3}" destId="{329C42F3-988B-4968-B02C-74F3B4F9579A}" srcOrd="1" destOrd="0" presId="urn:microsoft.com/office/officeart/2008/layout/LinedList"/>
    <dgm:cxn modelId="{C3383C5A-E537-4330-80B4-3FBE51B9C72C}" type="presParOf" srcId="{B5DCEE91-FC31-434F-A601-0F710BD6BA5D}" destId="{1564A055-A68E-450B-AA1D-15860FF1086E}" srcOrd="2" destOrd="0" presId="urn:microsoft.com/office/officeart/2008/layout/LinedList"/>
    <dgm:cxn modelId="{0D2F5BC4-CC85-47BC-AC1D-7FEC760E44C3}" type="presParOf" srcId="{B5DCEE91-FC31-434F-A601-0F710BD6BA5D}" destId="{F95FF32D-4459-48A0-8D26-76E3077BF0E6}" srcOrd="3" destOrd="0" presId="urn:microsoft.com/office/officeart/2008/layout/LinedList"/>
    <dgm:cxn modelId="{B1E302BB-C399-4D1F-85AB-0A68B82A0CCE}" type="presParOf" srcId="{F95FF32D-4459-48A0-8D26-76E3077BF0E6}" destId="{E3EAA89C-7445-4CC0-A0AA-71ECDD9E67D8}" srcOrd="0" destOrd="0" presId="urn:microsoft.com/office/officeart/2008/layout/LinedList"/>
    <dgm:cxn modelId="{203009B0-0B14-4B00-B213-C0E817480AD8}" type="presParOf" srcId="{F95FF32D-4459-48A0-8D26-76E3077BF0E6}" destId="{F53F90F9-EBF8-46CC-A602-174D3989640C}" srcOrd="1" destOrd="0" presId="urn:microsoft.com/office/officeart/2008/layout/LinedList"/>
    <dgm:cxn modelId="{59DF0FF6-8144-4485-B193-90B578174C52}" type="presParOf" srcId="{B5DCEE91-FC31-434F-A601-0F710BD6BA5D}" destId="{9F956CB2-4480-494D-BFD3-678435DAB1F9}" srcOrd="4" destOrd="0" presId="urn:microsoft.com/office/officeart/2008/layout/LinedList"/>
    <dgm:cxn modelId="{7D3CAC7D-E0C2-4149-90AA-7A5BBC3C8647}" type="presParOf" srcId="{B5DCEE91-FC31-434F-A601-0F710BD6BA5D}" destId="{66D104DD-8981-4252-8BAA-037C8B41ABC3}" srcOrd="5" destOrd="0" presId="urn:microsoft.com/office/officeart/2008/layout/LinedList"/>
    <dgm:cxn modelId="{C437EC26-8C78-492C-B6FD-2317E4989A65}" type="presParOf" srcId="{66D104DD-8981-4252-8BAA-037C8B41ABC3}" destId="{340DBF28-3540-4E1F-8488-FAF1BB343794}" srcOrd="0" destOrd="0" presId="urn:microsoft.com/office/officeart/2008/layout/LinedList"/>
    <dgm:cxn modelId="{6C078780-0C2C-40A3-A95B-151CEFA90F97}" type="presParOf" srcId="{66D104DD-8981-4252-8BAA-037C8B41ABC3}" destId="{223FBB53-F6E4-48A9-A74C-133906F166A0}" srcOrd="1" destOrd="0" presId="urn:microsoft.com/office/officeart/2008/layout/LinedList"/>
    <dgm:cxn modelId="{96582BE6-D983-4D9B-87F0-AABD0F0B99DD}" type="presParOf" srcId="{B5DCEE91-FC31-434F-A601-0F710BD6BA5D}" destId="{626B128F-3433-4F5E-A025-87480AA70882}" srcOrd="6" destOrd="0" presId="urn:microsoft.com/office/officeart/2008/layout/LinedList"/>
    <dgm:cxn modelId="{A3E25078-AA9A-4229-9BAC-50484C348D95}" type="presParOf" srcId="{B5DCEE91-FC31-434F-A601-0F710BD6BA5D}" destId="{76A71897-8182-4455-B748-BE788CE9D2C4}" srcOrd="7" destOrd="0" presId="urn:microsoft.com/office/officeart/2008/layout/LinedList"/>
    <dgm:cxn modelId="{4F735875-0BDB-45F2-BA4D-52C4CA0BF27C}" type="presParOf" srcId="{76A71897-8182-4455-B748-BE788CE9D2C4}" destId="{FCF4DB15-EAE4-4E08-B172-9B3DDAF4C8FB}" srcOrd="0" destOrd="0" presId="urn:microsoft.com/office/officeart/2008/layout/LinedList"/>
    <dgm:cxn modelId="{E1083B92-1985-4806-BBEB-73FD8157DC9D}" type="presParOf" srcId="{76A71897-8182-4455-B748-BE788CE9D2C4}" destId="{1B1E2C15-FB81-4F4C-B562-3C9418DB119F}" srcOrd="1" destOrd="0" presId="urn:microsoft.com/office/officeart/2008/layout/LinedList"/>
    <dgm:cxn modelId="{D9F4A7AF-08C2-4F32-9B92-6A1D1053B0F3}" type="presParOf" srcId="{B5DCEE91-FC31-434F-A601-0F710BD6BA5D}" destId="{02CAF213-3847-4A55-856F-EDF5D922AA06}" srcOrd="8" destOrd="0" presId="urn:microsoft.com/office/officeart/2008/layout/LinedList"/>
    <dgm:cxn modelId="{A4C49187-3661-4E4D-8981-3A80D8F31FD1}" type="presParOf" srcId="{B5DCEE91-FC31-434F-A601-0F710BD6BA5D}" destId="{4C735893-5E54-4565-8F0D-2AD67633145B}" srcOrd="9" destOrd="0" presId="urn:microsoft.com/office/officeart/2008/layout/LinedList"/>
    <dgm:cxn modelId="{3A266311-3E05-4494-86AF-9D1FC4AF9A54}" type="presParOf" srcId="{4C735893-5E54-4565-8F0D-2AD67633145B}" destId="{96C5620C-6970-4EE1-95B9-E2584CB1FBB5}" srcOrd="0" destOrd="0" presId="urn:microsoft.com/office/officeart/2008/layout/LinedList"/>
    <dgm:cxn modelId="{ED05F255-371F-4F17-9B1F-BE12B3F8B6B4}" type="presParOf" srcId="{4C735893-5E54-4565-8F0D-2AD67633145B}" destId="{12E8FEF6-9491-4D99-8E19-E9C3C491204E}" srcOrd="1" destOrd="0" presId="urn:microsoft.com/office/officeart/2008/layout/LinedList"/>
    <dgm:cxn modelId="{B9E1BF53-88B1-4B4E-A07C-236F7022E1EF}" type="presParOf" srcId="{B5DCEE91-FC31-434F-A601-0F710BD6BA5D}" destId="{5E98AC68-8BE5-40DF-96A9-065006E832CB}" srcOrd="10" destOrd="0" presId="urn:microsoft.com/office/officeart/2008/layout/LinedList"/>
    <dgm:cxn modelId="{79C3D15C-1758-47BB-86C5-F945176F734F}" type="presParOf" srcId="{B5DCEE91-FC31-434F-A601-0F710BD6BA5D}" destId="{3F8B5414-03C1-44A3-A48F-F5B8CCFFC763}" srcOrd="11" destOrd="0" presId="urn:microsoft.com/office/officeart/2008/layout/LinedList"/>
    <dgm:cxn modelId="{ABEB929D-F7C1-4F2C-BE86-862D42743681}" type="presParOf" srcId="{3F8B5414-03C1-44A3-A48F-F5B8CCFFC763}" destId="{F3109287-F7D3-42AB-8C54-FBC9B05A7F6C}" srcOrd="0" destOrd="0" presId="urn:microsoft.com/office/officeart/2008/layout/LinedList"/>
    <dgm:cxn modelId="{75E4086D-405D-4609-8B40-A69F7FCEB75E}" type="presParOf" srcId="{3F8B5414-03C1-44A3-A48F-F5B8CCFFC763}" destId="{9A4E17F4-8026-41BF-AE10-5FFD584D9A20}" srcOrd="1" destOrd="0" presId="urn:microsoft.com/office/officeart/2008/layout/LinedList"/>
    <dgm:cxn modelId="{2FFC4C75-6527-4166-A9AB-21A20ED5826B}" type="presParOf" srcId="{B5DCEE91-FC31-434F-A601-0F710BD6BA5D}" destId="{4C862869-288A-4C5A-AA44-F24CB66A9C20}" srcOrd="12" destOrd="0" presId="urn:microsoft.com/office/officeart/2008/layout/LinedList"/>
    <dgm:cxn modelId="{C0E2581B-16EB-469B-9439-E2DADE12C59A}" type="presParOf" srcId="{B5DCEE91-FC31-434F-A601-0F710BD6BA5D}" destId="{CC35AB1D-A1C9-4461-9067-96E1AB5C354A}" srcOrd="13" destOrd="0" presId="urn:microsoft.com/office/officeart/2008/layout/LinedList"/>
    <dgm:cxn modelId="{E7F5B2FE-6BB9-42CE-9EDE-0F2B07474B6A}" type="presParOf" srcId="{CC35AB1D-A1C9-4461-9067-96E1AB5C354A}" destId="{FF747859-E495-436A-AA49-30298187F75C}" srcOrd="0" destOrd="0" presId="urn:microsoft.com/office/officeart/2008/layout/LinedList"/>
    <dgm:cxn modelId="{BDBF2C02-E4D0-40D0-90F8-C6DA21A863DF}" type="presParOf" srcId="{CC35AB1D-A1C9-4461-9067-96E1AB5C354A}" destId="{A8ACE2EC-40CA-470C-BAB3-62768AB0A5A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28F723-0AD4-4B38-ACFA-599231C7ACA6}"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6715BC3-567A-4BC6-BDDC-5E5951585767}">
      <dgm:prSet/>
      <dgm:spPr/>
      <dgm:t>
        <a:bodyPr/>
        <a:lstStyle/>
        <a:p>
          <a:r>
            <a:rPr lang="en-US"/>
            <a:t>You are the help until help arrives!!</a:t>
          </a:r>
        </a:p>
      </dgm:t>
    </dgm:pt>
    <dgm:pt modelId="{A31446DD-BE06-4BA6-8449-528B1436F3C5}" type="parTrans" cxnId="{932E8021-4027-4D0C-8A69-B8FC66EA14D6}">
      <dgm:prSet/>
      <dgm:spPr/>
      <dgm:t>
        <a:bodyPr/>
        <a:lstStyle/>
        <a:p>
          <a:endParaRPr lang="en-US"/>
        </a:p>
      </dgm:t>
    </dgm:pt>
    <dgm:pt modelId="{DB19BF80-B7C7-4BED-92CE-451C6165D512}" type="sibTrans" cxnId="{932E8021-4027-4D0C-8A69-B8FC66EA14D6}">
      <dgm:prSet/>
      <dgm:spPr/>
      <dgm:t>
        <a:bodyPr/>
        <a:lstStyle/>
        <a:p>
          <a:endParaRPr lang="en-US"/>
        </a:p>
      </dgm:t>
    </dgm:pt>
    <dgm:pt modelId="{2A6F6BC1-7743-4240-B1B8-349090DF44C4}">
      <dgm:prSet/>
      <dgm:spPr/>
      <dgm:t>
        <a:bodyPr/>
        <a:lstStyle/>
        <a:p>
          <a:pPr>
            <a:lnSpc>
              <a:spcPct val="100000"/>
            </a:lnSpc>
          </a:pPr>
          <a:r>
            <a:rPr lang="en-US"/>
            <a:t>SURGEON GENERAL ADVISORY </a:t>
          </a:r>
          <a:endParaRPr lang="en-US" dirty="0"/>
        </a:p>
      </dgm:t>
    </dgm:pt>
    <dgm:pt modelId="{27C6B1AC-A377-43FE-900A-256A651CCEAE}" type="parTrans" cxnId="{52F7B1F2-38C5-44C9-A1C7-F6268DD709F7}">
      <dgm:prSet/>
      <dgm:spPr/>
      <dgm:t>
        <a:bodyPr/>
        <a:lstStyle/>
        <a:p>
          <a:endParaRPr lang="en-US"/>
        </a:p>
      </dgm:t>
    </dgm:pt>
    <dgm:pt modelId="{8C283A13-6E3D-42FC-A74B-D063F6632360}" type="sibTrans" cxnId="{52F7B1F2-38C5-44C9-A1C7-F6268DD709F7}">
      <dgm:prSet/>
      <dgm:spPr/>
      <dgm:t>
        <a:bodyPr/>
        <a:lstStyle/>
        <a:p>
          <a:endParaRPr lang="en-US"/>
        </a:p>
      </dgm:t>
    </dgm:pt>
    <dgm:pt modelId="{DA5307DC-FF42-4B37-B5BB-1C455A0CFEB9}" type="pres">
      <dgm:prSet presAssocID="{F728F723-0AD4-4B38-ACFA-599231C7ACA6}" presName="root" presStyleCnt="0">
        <dgm:presLayoutVars>
          <dgm:dir/>
          <dgm:resizeHandles val="exact"/>
        </dgm:presLayoutVars>
      </dgm:prSet>
      <dgm:spPr/>
    </dgm:pt>
    <dgm:pt modelId="{D2FAD22D-4258-4327-A1A1-C822D55F9542}" type="pres">
      <dgm:prSet presAssocID="{E6715BC3-567A-4BC6-BDDC-5E5951585767}" presName="compNode" presStyleCnt="0"/>
      <dgm:spPr/>
    </dgm:pt>
    <dgm:pt modelId="{E034E9B5-46C1-46E0-9497-9F3E8592806B}" type="pres">
      <dgm:prSet presAssocID="{E6715BC3-567A-4BC6-BDDC-5E5951585767}"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ctor"/>
        </a:ext>
      </dgm:extLst>
    </dgm:pt>
    <dgm:pt modelId="{43382B37-B24C-42D9-B8B0-4CC05C94D7EA}" type="pres">
      <dgm:prSet presAssocID="{E6715BC3-567A-4BC6-BDDC-5E5951585767}" presName="spaceRect" presStyleCnt="0"/>
      <dgm:spPr/>
    </dgm:pt>
    <dgm:pt modelId="{A0C4E62E-BA7B-4566-B7BD-CAA35D1E08BD}" type="pres">
      <dgm:prSet presAssocID="{E6715BC3-567A-4BC6-BDDC-5E5951585767}" presName="textRect" presStyleLbl="revTx" presStyleIdx="0" presStyleCnt="2">
        <dgm:presLayoutVars>
          <dgm:chMax val="1"/>
          <dgm:chPref val="1"/>
        </dgm:presLayoutVars>
      </dgm:prSet>
      <dgm:spPr/>
    </dgm:pt>
    <dgm:pt modelId="{5D0C10EE-7C34-41C4-9EF3-A64B61A594C6}" type="pres">
      <dgm:prSet presAssocID="{DB19BF80-B7C7-4BED-92CE-451C6165D512}" presName="sibTrans" presStyleCnt="0"/>
      <dgm:spPr/>
    </dgm:pt>
    <dgm:pt modelId="{B2034080-5495-4C31-AC10-48433E73A400}" type="pres">
      <dgm:prSet presAssocID="{2A6F6BC1-7743-4240-B1B8-349090DF44C4}" presName="compNode" presStyleCnt="0"/>
      <dgm:spPr/>
    </dgm:pt>
    <dgm:pt modelId="{E90E6D42-0C84-4D8C-8AC6-63F3926D2DE9}" type="pres">
      <dgm:prSet presAssocID="{2A6F6BC1-7743-4240-B1B8-349090DF44C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74A272EC-45A6-4F76-91B5-9CE2AF1E2B60}" type="pres">
      <dgm:prSet presAssocID="{2A6F6BC1-7743-4240-B1B8-349090DF44C4}" presName="spaceRect" presStyleCnt="0"/>
      <dgm:spPr/>
    </dgm:pt>
    <dgm:pt modelId="{9F1ABA0E-531A-4ED8-8F0C-8C5D07820864}" type="pres">
      <dgm:prSet presAssocID="{2A6F6BC1-7743-4240-B1B8-349090DF44C4}" presName="textRect" presStyleLbl="revTx" presStyleIdx="1" presStyleCnt="2">
        <dgm:presLayoutVars>
          <dgm:chMax val="1"/>
          <dgm:chPref val="1"/>
        </dgm:presLayoutVars>
      </dgm:prSet>
      <dgm:spPr/>
    </dgm:pt>
  </dgm:ptLst>
  <dgm:cxnLst>
    <dgm:cxn modelId="{932E8021-4027-4D0C-8A69-B8FC66EA14D6}" srcId="{F728F723-0AD4-4B38-ACFA-599231C7ACA6}" destId="{E6715BC3-567A-4BC6-BDDC-5E5951585767}" srcOrd="0" destOrd="0" parTransId="{A31446DD-BE06-4BA6-8449-528B1436F3C5}" sibTransId="{DB19BF80-B7C7-4BED-92CE-451C6165D512}"/>
    <dgm:cxn modelId="{90DD9B40-636D-4E1A-B357-5DB620F6E311}" type="presOf" srcId="{E6715BC3-567A-4BC6-BDDC-5E5951585767}" destId="{A0C4E62E-BA7B-4566-B7BD-CAA35D1E08BD}" srcOrd="0" destOrd="0" presId="urn:microsoft.com/office/officeart/2018/2/layout/IconLabelList"/>
    <dgm:cxn modelId="{582DE341-657D-4CB5-9C04-70ED6E80EEB7}" type="presOf" srcId="{F728F723-0AD4-4B38-ACFA-599231C7ACA6}" destId="{DA5307DC-FF42-4B37-B5BB-1C455A0CFEB9}" srcOrd="0" destOrd="0" presId="urn:microsoft.com/office/officeart/2018/2/layout/IconLabelList"/>
    <dgm:cxn modelId="{4132268E-B2CD-47FE-AF6C-B1E38279E749}" type="presOf" srcId="{2A6F6BC1-7743-4240-B1B8-349090DF44C4}" destId="{9F1ABA0E-531A-4ED8-8F0C-8C5D07820864}" srcOrd="0" destOrd="0" presId="urn:microsoft.com/office/officeart/2018/2/layout/IconLabelList"/>
    <dgm:cxn modelId="{52F7B1F2-38C5-44C9-A1C7-F6268DD709F7}" srcId="{F728F723-0AD4-4B38-ACFA-599231C7ACA6}" destId="{2A6F6BC1-7743-4240-B1B8-349090DF44C4}" srcOrd="1" destOrd="0" parTransId="{27C6B1AC-A377-43FE-900A-256A651CCEAE}" sibTransId="{8C283A13-6E3D-42FC-A74B-D063F6632360}"/>
    <dgm:cxn modelId="{86190F67-3E72-4B08-8218-16B74A961890}" type="presParOf" srcId="{DA5307DC-FF42-4B37-B5BB-1C455A0CFEB9}" destId="{D2FAD22D-4258-4327-A1A1-C822D55F9542}" srcOrd="0" destOrd="0" presId="urn:microsoft.com/office/officeart/2018/2/layout/IconLabelList"/>
    <dgm:cxn modelId="{74222D12-E8F5-47E2-B665-871B26DE151A}" type="presParOf" srcId="{D2FAD22D-4258-4327-A1A1-C822D55F9542}" destId="{E034E9B5-46C1-46E0-9497-9F3E8592806B}" srcOrd="0" destOrd="0" presId="urn:microsoft.com/office/officeart/2018/2/layout/IconLabelList"/>
    <dgm:cxn modelId="{570B24D1-0796-44D3-819D-AE7074706C63}" type="presParOf" srcId="{D2FAD22D-4258-4327-A1A1-C822D55F9542}" destId="{43382B37-B24C-42D9-B8B0-4CC05C94D7EA}" srcOrd="1" destOrd="0" presId="urn:microsoft.com/office/officeart/2018/2/layout/IconLabelList"/>
    <dgm:cxn modelId="{1F645E80-7434-4E12-9615-062CC5DC936E}" type="presParOf" srcId="{D2FAD22D-4258-4327-A1A1-C822D55F9542}" destId="{A0C4E62E-BA7B-4566-B7BD-CAA35D1E08BD}" srcOrd="2" destOrd="0" presId="urn:microsoft.com/office/officeart/2018/2/layout/IconLabelList"/>
    <dgm:cxn modelId="{EEB32D04-4D7C-44CF-9A6B-B209A6BB28CA}" type="presParOf" srcId="{DA5307DC-FF42-4B37-B5BB-1C455A0CFEB9}" destId="{5D0C10EE-7C34-41C4-9EF3-A64B61A594C6}" srcOrd="1" destOrd="0" presId="urn:microsoft.com/office/officeart/2018/2/layout/IconLabelList"/>
    <dgm:cxn modelId="{4C6A22D3-8717-44E7-AD91-CE58CB7434FC}" type="presParOf" srcId="{DA5307DC-FF42-4B37-B5BB-1C455A0CFEB9}" destId="{B2034080-5495-4C31-AC10-48433E73A400}" srcOrd="2" destOrd="0" presId="urn:microsoft.com/office/officeart/2018/2/layout/IconLabelList"/>
    <dgm:cxn modelId="{DADE5D81-9BB2-48A1-9B56-92AB938E12EF}" type="presParOf" srcId="{B2034080-5495-4C31-AC10-48433E73A400}" destId="{E90E6D42-0C84-4D8C-8AC6-63F3926D2DE9}" srcOrd="0" destOrd="0" presId="urn:microsoft.com/office/officeart/2018/2/layout/IconLabelList"/>
    <dgm:cxn modelId="{6AFFAF78-90F2-45A8-ACEF-5B377647DE91}" type="presParOf" srcId="{B2034080-5495-4C31-AC10-48433E73A400}" destId="{74A272EC-45A6-4F76-91B5-9CE2AF1E2B60}" srcOrd="1" destOrd="0" presId="urn:microsoft.com/office/officeart/2018/2/layout/IconLabelList"/>
    <dgm:cxn modelId="{B065C014-3786-4CAE-9CF6-AD99116BF088}" type="presParOf" srcId="{B2034080-5495-4C31-AC10-48433E73A400}" destId="{9F1ABA0E-531A-4ED8-8F0C-8C5D0782086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0077A6-56E8-44E1-997C-B1E18A01FF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82A09D3-1F81-4BBF-963B-E26000A67C8F}">
      <dgm:prSet custT="1"/>
      <dgm:spPr/>
      <dgm:t>
        <a:bodyPr/>
        <a:lstStyle/>
        <a:p>
          <a:r>
            <a:rPr lang="en-US" sz="3200" dirty="0"/>
            <a:t>Evaluate for an Overdose </a:t>
          </a:r>
        </a:p>
      </dgm:t>
    </dgm:pt>
    <dgm:pt modelId="{E301209F-8C44-4590-9037-3B06A138A02D}" type="parTrans" cxnId="{3DD8CD21-7F2F-44FB-B28A-DB411E7F70E6}">
      <dgm:prSet/>
      <dgm:spPr/>
      <dgm:t>
        <a:bodyPr/>
        <a:lstStyle/>
        <a:p>
          <a:endParaRPr lang="en-US"/>
        </a:p>
      </dgm:t>
    </dgm:pt>
    <dgm:pt modelId="{0F3E29B9-B704-4EB9-8D39-D421517325C9}" type="sibTrans" cxnId="{3DD8CD21-7F2F-44FB-B28A-DB411E7F70E6}">
      <dgm:prSet/>
      <dgm:spPr/>
      <dgm:t>
        <a:bodyPr/>
        <a:lstStyle/>
        <a:p>
          <a:endParaRPr lang="en-US"/>
        </a:p>
      </dgm:t>
    </dgm:pt>
    <dgm:pt modelId="{B14829A1-F3D9-42F8-BDD1-FE17F8172741}">
      <dgm:prSet custT="1"/>
      <dgm:spPr/>
      <dgm:t>
        <a:bodyPr/>
        <a:lstStyle/>
        <a:p>
          <a:r>
            <a:rPr lang="en-US" sz="2800" dirty="0"/>
            <a:t>Call 911* </a:t>
          </a:r>
        </a:p>
      </dgm:t>
    </dgm:pt>
    <dgm:pt modelId="{A9A1F109-4E67-46F4-80DE-C85AEA6C0964}" type="parTrans" cxnId="{D726CABB-7854-4FFF-B644-38717C7B2948}">
      <dgm:prSet/>
      <dgm:spPr/>
      <dgm:t>
        <a:bodyPr/>
        <a:lstStyle/>
        <a:p>
          <a:endParaRPr lang="en-US"/>
        </a:p>
      </dgm:t>
    </dgm:pt>
    <dgm:pt modelId="{43622377-F03C-40E0-8898-67394B1B1974}" type="sibTrans" cxnId="{D726CABB-7854-4FFF-B644-38717C7B2948}">
      <dgm:prSet/>
      <dgm:spPr/>
      <dgm:t>
        <a:bodyPr/>
        <a:lstStyle/>
        <a:p>
          <a:endParaRPr lang="en-US"/>
        </a:p>
      </dgm:t>
    </dgm:pt>
    <dgm:pt modelId="{6876ABF7-63E5-4A23-A9AA-28C4FF388AC9}">
      <dgm:prSet custT="1"/>
      <dgm:spPr/>
      <dgm:t>
        <a:bodyPr/>
        <a:lstStyle/>
        <a:p>
          <a:r>
            <a:rPr lang="en-US" sz="2800" dirty="0"/>
            <a:t>Administer naloxone, if available*</a:t>
          </a:r>
        </a:p>
      </dgm:t>
    </dgm:pt>
    <dgm:pt modelId="{DDF7345D-68B5-4E88-B771-C2ECAE508FB0}" type="parTrans" cxnId="{1405D013-8A65-4C71-BB5A-91ED731F88A2}">
      <dgm:prSet/>
      <dgm:spPr/>
      <dgm:t>
        <a:bodyPr/>
        <a:lstStyle/>
        <a:p>
          <a:endParaRPr lang="en-US"/>
        </a:p>
      </dgm:t>
    </dgm:pt>
    <dgm:pt modelId="{BD82F89B-50A1-481C-A8A2-C61DEC98B7FF}" type="sibTrans" cxnId="{1405D013-8A65-4C71-BB5A-91ED731F88A2}">
      <dgm:prSet/>
      <dgm:spPr/>
      <dgm:t>
        <a:bodyPr/>
        <a:lstStyle/>
        <a:p>
          <a:endParaRPr lang="en-US"/>
        </a:p>
      </dgm:t>
    </dgm:pt>
    <dgm:pt modelId="{7809C73D-A00F-47E5-ACDC-6751823D2452}">
      <dgm:prSet custT="1"/>
      <dgm:spPr/>
      <dgm:t>
        <a:bodyPr/>
        <a:lstStyle/>
        <a:p>
          <a:r>
            <a:rPr lang="en-US" sz="2800" dirty="0"/>
            <a:t>Support Ventilation</a:t>
          </a:r>
        </a:p>
      </dgm:t>
    </dgm:pt>
    <dgm:pt modelId="{652775E6-5EB2-4AED-B480-0F0BC4971732}" type="parTrans" cxnId="{E9057ED3-0DD9-43AF-A696-5FA9E5E30015}">
      <dgm:prSet/>
      <dgm:spPr/>
      <dgm:t>
        <a:bodyPr/>
        <a:lstStyle/>
        <a:p>
          <a:endParaRPr lang="en-US"/>
        </a:p>
      </dgm:t>
    </dgm:pt>
    <dgm:pt modelId="{F30251A6-FCE6-478E-A07B-339695D69905}" type="sibTrans" cxnId="{E9057ED3-0DD9-43AF-A696-5FA9E5E30015}">
      <dgm:prSet/>
      <dgm:spPr/>
      <dgm:t>
        <a:bodyPr/>
        <a:lstStyle/>
        <a:p>
          <a:endParaRPr lang="en-US"/>
        </a:p>
      </dgm:t>
    </dgm:pt>
    <dgm:pt modelId="{4F37D151-3344-4FA7-88E7-63EA21B7B958}">
      <dgm:prSet custT="1"/>
      <dgm:spPr/>
      <dgm:t>
        <a:bodyPr/>
        <a:lstStyle/>
        <a:p>
          <a:r>
            <a:rPr lang="en-US" sz="2400" dirty="0"/>
            <a:t>* If two people available, one call 911, one administer naloxone</a:t>
          </a:r>
        </a:p>
      </dgm:t>
    </dgm:pt>
    <dgm:pt modelId="{A583EC63-C3C8-40D7-8E3F-E8D08EE1B46B}" type="parTrans" cxnId="{F9E24275-35A3-44F7-836B-7278A6D2B3E8}">
      <dgm:prSet/>
      <dgm:spPr/>
      <dgm:t>
        <a:bodyPr/>
        <a:lstStyle/>
        <a:p>
          <a:endParaRPr lang="en-US"/>
        </a:p>
      </dgm:t>
    </dgm:pt>
    <dgm:pt modelId="{C9B14417-B401-46C7-A8FF-ADBF88110B77}" type="sibTrans" cxnId="{F9E24275-35A3-44F7-836B-7278A6D2B3E8}">
      <dgm:prSet/>
      <dgm:spPr/>
      <dgm:t>
        <a:bodyPr/>
        <a:lstStyle/>
        <a:p>
          <a:endParaRPr lang="en-US"/>
        </a:p>
      </dgm:t>
    </dgm:pt>
    <dgm:pt modelId="{7F231BD2-E19D-4438-AA96-E1A3F2C93209}">
      <dgm:prSet custT="1"/>
      <dgm:spPr/>
      <dgm:t>
        <a:bodyPr/>
        <a:lstStyle/>
        <a:p>
          <a:r>
            <a:rPr lang="en-US" sz="2000" i="0" dirty="0"/>
            <a:t>If no response after 2-3 minutes, give 2</a:t>
          </a:r>
          <a:r>
            <a:rPr lang="en-US" sz="2000" i="0" baseline="30000" dirty="0"/>
            <a:t>nd</a:t>
          </a:r>
          <a:r>
            <a:rPr lang="en-US" sz="2000" i="0" dirty="0"/>
            <a:t> dose of naloxone</a:t>
          </a:r>
          <a:endParaRPr lang="en-US" sz="2000" dirty="0"/>
        </a:p>
      </dgm:t>
    </dgm:pt>
    <dgm:pt modelId="{8EA9EF6D-5C65-478A-AE7C-2520489B606A}" type="parTrans" cxnId="{F3DADF19-0DA8-40DC-9717-2FD461D52A16}">
      <dgm:prSet/>
      <dgm:spPr/>
      <dgm:t>
        <a:bodyPr/>
        <a:lstStyle/>
        <a:p>
          <a:endParaRPr lang="en-US"/>
        </a:p>
      </dgm:t>
    </dgm:pt>
    <dgm:pt modelId="{4A77CEC8-33CF-4FF9-9EBD-0C135DEE23CB}" type="sibTrans" cxnId="{F3DADF19-0DA8-40DC-9717-2FD461D52A16}">
      <dgm:prSet/>
      <dgm:spPr/>
      <dgm:t>
        <a:bodyPr/>
        <a:lstStyle/>
        <a:p>
          <a:endParaRPr lang="en-US"/>
        </a:p>
      </dgm:t>
    </dgm:pt>
    <dgm:pt modelId="{166A0180-3254-4F3B-9A13-4421EF104B7D}" type="pres">
      <dgm:prSet presAssocID="{950077A6-56E8-44E1-997C-B1E18A01FFFA}" presName="root" presStyleCnt="0">
        <dgm:presLayoutVars>
          <dgm:dir/>
          <dgm:resizeHandles val="exact"/>
        </dgm:presLayoutVars>
      </dgm:prSet>
      <dgm:spPr/>
    </dgm:pt>
    <dgm:pt modelId="{171E2698-0FE7-41C3-830D-F5826EAD986E}" type="pres">
      <dgm:prSet presAssocID="{682A09D3-1F81-4BBF-963B-E26000A67C8F}" presName="compNode" presStyleCnt="0"/>
      <dgm:spPr/>
    </dgm:pt>
    <dgm:pt modelId="{411A6DFD-918E-4DE7-9350-5F08E7642A9C}" type="pres">
      <dgm:prSet presAssocID="{682A09D3-1F81-4BBF-963B-E26000A67C8F}" presName="bgRect" presStyleLbl="bgShp" presStyleIdx="0" presStyleCnt="5"/>
      <dgm:spPr/>
    </dgm:pt>
    <dgm:pt modelId="{8DBC4765-5389-4299-8DDF-ADF0FF0BD687}" type="pres">
      <dgm:prSet presAssocID="{682A09D3-1F81-4BBF-963B-E26000A67C8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irst aid kit"/>
        </a:ext>
      </dgm:extLst>
    </dgm:pt>
    <dgm:pt modelId="{884FC350-E760-4DEA-ABE9-F061B6F89845}" type="pres">
      <dgm:prSet presAssocID="{682A09D3-1F81-4BBF-963B-E26000A67C8F}" presName="spaceRect" presStyleCnt="0"/>
      <dgm:spPr/>
    </dgm:pt>
    <dgm:pt modelId="{E1E6E9E6-9909-4EF8-BD5B-E0D40CA745C3}" type="pres">
      <dgm:prSet presAssocID="{682A09D3-1F81-4BBF-963B-E26000A67C8F}" presName="parTx" presStyleLbl="revTx" presStyleIdx="0" presStyleCnt="6">
        <dgm:presLayoutVars>
          <dgm:chMax val="0"/>
          <dgm:chPref val="0"/>
        </dgm:presLayoutVars>
      </dgm:prSet>
      <dgm:spPr/>
    </dgm:pt>
    <dgm:pt modelId="{1F44316E-6FDC-40B4-B01E-C42935A96DFA}" type="pres">
      <dgm:prSet presAssocID="{0F3E29B9-B704-4EB9-8D39-D421517325C9}" presName="sibTrans" presStyleCnt="0"/>
      <dgm:spPr/>
    </dgm:pt>
    <dgm:pt modelId="{DA681A39-8C5C-4C3A-A0BE-D9FBB67CE31E}" type="pres">
      <dgm:prSet presAssocID="{B14829A1-F3D9-42F8-BDD1-FE17F8172741}" presName="compNode" presStyleCnt="0"/>
      <dgm:spPr/>
    </dgm:pt>
    <dgm:pt modelId="{038C20C4-3365-4847-972B-F7A73F063694}" type="pres">
      <dgm:prSet presAssocID="{B14829A1-F3D9-42F8-BDD1-FE17F8172741}" presName="bgRect" presStyleLbl="bgShp" presStyleIdx="1" presStyleCnt="5"/>
      <dgm:spPr/>
    </dgm:pt>
    <dgm:pt modelId="{A9F87CC8-D13B-4E78-A0EB-36851C7C78A0}" type="pres">
      <dgm:prSet presAssocID="{B14829A1-F3D9-42F8-BDD1-FE17F817274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09DBEAF1-69D8-470A-8C01-EA6A7B2EC9BF}" type="pres">
      <dgm:prSet presAssocID="{B14829A1-F3D9-42F8-BDD1-FE17F8172741}" presName="spaceRect" presStyleCnt="0"/>
      <dgm:spPr/>
    </dgm:pt>
    <dgm:pt modelId="{253A9F29-5333-41D7-9740-CA2A208E350B}" type="pres">
      <dgm:prSet presAssocID="{B14829A1-F3D9-42F8-BDD1-FE17F8172741}" presName="parTx" presStyleLbl="revTx" presStyleIdx="1" presStyleCnt="6">
        <dgm:presLayoutVars>
          <dgm:chMax val="0"/>
          <dgm:chPref val="0"/>
        </dgm:presLayoutVars>
      </dgm:prSet>
      <dgm:spPr/>
    </dgm:pt>
    <dgm:pt modelId="{99E66E4D-269F-460C-8518-6B26679D3668}" type="pres">
      <dgm:prSet presAssocID="{43622377-F03C-40E0-8898-67394B1B1974}" presName="sibTrans" presStyleCnt="0"/>
      <dgm:spPr/>
    </dgm:pt>
    <dgm:pt modelId="{C02ADF61-CC1F-4821-9627-2042AC3B4B9C}" type="pres">
      <dgm:prSet presAssocID="{6876ABF7-63E5-4A23-A9AA-28C4FF388AC9}" presName="compNode" presStyleCnt="0"/>
      <dgm:spPr/>
    </dgm:pt>
    <dgm:pt modelId="{99AF7ACB-8D46-4B90-94DD-3C9F455C38C4}" type="pres">
      <dgm:prSet presAssocID="{6876ABF7-63E5-4A23-A9AA-28C4FF388AC9}" presName="bgRect" presStyleLbl="bgShp" presStyleIdx="2" presStyleCnt="5"/>
      <dgm:spPr/>
    </dgm:pt>
    <dgm:pt modelId="{FD5F6BC5-4F52-4EEE-9673-5D38944C6DF6}" type="pres">
      <dgm:prSet presAssocID="{6876ABF7-63E5-4A23-A9AA-28C4FF388AC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ircles with lines"/>
        </a:ext>
      </dgm:extLst>
    </dgm:pt>
    <dgm:pt modelId="{15174678-C4B6-49B7-B82C-A87E7F84359A}" type="pres">
      <dgm:prSet presAssocID="{6876ABF7-63E5-4A23-A9AA-28C4FF388AC9}" presName="spaceRect" presStyleCnt="0"/>
      <dgm:spPr/>
    </dgm:pt>
    <dgm:pt modelId="{FE880AA3-6CB4-4D2F-8C29-F0F2E5AAC392}" type="pres">
      <dgm:prSet presAssocID="{6876ABF7-63E5-4A23-A9AA-28C4FF388AC9}" presName="parTx" presStyleLbl="revTx" presStyleIdx="2" presStyleCnt="6">
        <dgm:presLayoutVars>
          <dgm:chMax val="0"/>
          <dgm:chPref val="0"/>
        </dgm:presLayoutVars>
      </dgm:prSet>
      <dgm:spPr/>
    </dgm:pt>
    <dgm:pt modelId="{1ED56147-247F-4F0F-952E-ADF57ADD290D}" type="pres">
      <dgm:prSet presAssocID="{BD82F89B-50A1-481C-A8A2-C61DEC98B7FF}" presName="sibTrans" presStyleCnt="0"/>
      <dgm:spPr/>
    </dgm:pt>
    <dgm:pt modelId="{35729F77-48B1-44EF-8F26-8298105B42CC}" type="pres">
      <dgm:prSet presAssocID="{7809C73D-A00F-47E5-ACDC-6751823D2452}" presName="compNode" presStyleCnt="0"/>
      <dgm:spPr/>
    </dgm:pt>
    <dgm:pt modelId="{23DE166C-5207-4177-B60A-E5E10D393019}" type="pres">
      <dgm:prSet presAssocID="{7809C73D-A00F-47E5-ACDC-6751823D2452}" presName="bgRect" presStyleLbl="bgShp" presStyleIdx="3" presStyleCnt="5"/>
      <dgm:spPr/>
    </dgm:pt>
    <dgm:pt modelId="{5C78605B-2E97-45E9-80B4-C20DA35B024B}" type="pres">
      <dgm:prSet presAssocID="{7809C73D-A00F-47E5-ACDC-6751823D2452}"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dical"/>
        </a:ext>
      </dgm:extLst>
    </dgm:pt>
    <dgm:pt modelId="{A6B839AE-D0CF-4931-A6AE-67A020667282}" type="pres">
      <dgm:prSet presAssocID="{7809C73D-A00F-47E5-ACDC-6751823D2452}" presName="spaceRect" presStyleCnt="0"/>
      <dgm:spPr/>
    </dgm:pt>
    <dgm:pt modelId="{C3E97A11-9E0E-46EA-B6BB-A6E6B461CB73}" type="pres">
      <dgm:prSet presAssocID="{7809C73D-A00F-47E5-ACDC-6751823D2452}" presName="parTx" presStyleLbl="revTx" presStyleIdx="3" presStyleCnt="6">
        <dgm:presLayoutVars>
          <dgm:chMax val="0"/>
          <dgm:chPref val="0"/>
        </dgm:presLayoutVars>
      </dgm:prSet>
      <dgm:spPr/>
    </dgm:pt>
    <dgm:pt modelId="{1D90EC63-B0CF-4784-BFB7-FA30C25647D3}" type="pres">
      <dgm:prSet presAssocID="{F30251A6-FCE6-478E-A07B-339695D69905}" presName="sibTrans" presStyleCnt="0"/>
      <dgm:spPr/>
    </dgm:pt>
    <dgm:pt modelId="{8EDE7C82-D522-4681-8ADA-98436D13C8F0}" type="pres">
      <dgm:prSet presAssocID="{4F37D151-3344-4FA7-88E7-63EA21B7B958}" presName="compNode" presStyleCnt="0"/>
      <dgm:spPr/>
    </dgm:pt>
    <dgm:pt modelId="{4E9929D2-1F79-4AF1-99BA-EB2BFD99C1FA}" type="pres">
      <dgm:prSet presAssocID="{4F37D151-3344-4FA7-88E7-63EA21B7B958}" presName="bgRect" presStyleLbl="bgShp" presStyleIdx="4" presStyleCnt="5" custLinFactNeighborX="-68673" custLinFactNeighborY="34970"/>
      <dgm:spPr/>
    </dgm:pt>
    <dgm:pt modelId="{5AD45A9A-5E5E-4E54-A868-7D0095DF838D}" type="pres">
      <dgm:prSet presAssocID="{4F37D151-3344-4FA7-88E7-63EA21B7B95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0DE24214-4533-4A0A-A371-D257C6FF59B3}" type="pres">
      <dgm:prSet presAssocID="{4F37D151-3344-4FA7-88E7-63EA21B7B958}" presName="spaceRect" presStyleCnt="0"/>
      <dgm:spPr/>
    </dgm:pt>
    <dgm:pt modelId="{3A7906D1-1CB7-404A-A29B-AD5394C73C14}" type="pres">
      <dgm:prSet presAssocID="{4F37D151-3344-4FA7-88E7-63EA21B7B958}" presName="parTx" presStyleLbl="revTx" presStyleIdx="4" presStyleCnt="6">
        <dgm:presLayoutVars>
          <dgm:chMax val="0"/>
          <dgm:chPref val="0"/>
        </dgm:presLayoutVars>
      </dgm:prSet>
      <dgm:spPr/>
    </dgm:pt>
    <dgm:pt modelId="{344B81B2-9CB0-47B8-A10B-E30B05B4347E}" type="pres">
      <dgm:prSet presAssocID="{4F37D151-3344-4FA7-88E7-63EA21B7B958}" presName="desTx" presStyleLbl="revTx" presStyleIdx="5" presStyleCnt="6">
        <dgm:presLayoutVars/>
      </dgm:prSet>
      <dgm:spPr/>
    </dgm:pt>
  </dgm:ptLst>
  <dgm:cxnLst>
    <dgm:cxn modelId="{1405D013-8A65-4C71-BB5A-91ED731F88A2}" srcId="{950077A6-56E8-44E1-997C-B1E18A01FFFA}" destId="{6876ABF7-63E5-4A23-A9AA-28C4FF388AC9}" srcOrd="2" destOrd="0" parTransId="{DDF7345D-68B5-4E88-B771-C2ECAE508FB0}" sibTransId="{BD82F89B-50A1-481C-A8A2-C61DEC98B7FF}"/>
    <dgm:cxn modelId="{F3DADF19-0DA8-40DC-9717-2FD461D52A16}" srcId="{4F37D151-3344-4FA7-88E7-63EA21B7B958}" destId="{7F231BD2-E19D-4438-AA96-E1A3F2C93209}" srcOrd="0" destOrd="0" parTransId="{8EA9EF6D-5C65-478A-AE7C-2520489B606A}" sibTransId="{4A77CEC8-33CF-4FF9-9EBD-0C135DEE23CB}"/>
    <dgm:cxn modelId="{3DD8CD21-7F2F-44FB-B28A-DB411E7F70E6}" srcId="{950077A6-56E8-44E1-997C-B1E18A01FFFA}" destId="{682A09D3-1F81-4BBF-963B-E26000A67C8F}" srcOrd="0" destOrd="0" parTransId="{E301209F-8C44-4590-9037-3B06A138A02D}" sibTransId="{0F3E29B9-B704-4EB9-8D39-D421517325C9}"/>
    <dgm:cxn modelId="{62769849-1C24-42E6-ADED-B1610459AC82}" type="presOf" srcId="{6876ABF7-63E5-4A23-A9AA-28C4FF388AC9}" destId="{FE880AA3-6CB4-4D2F-8C29-F0F2E5AAC392}" srcOrd="0" destOrd="0" presId="urn:microsoft.com/office/officeart/2018/2/layout/IconVerticalSolidList"/>
    <dgm:cxn modelId="{F9E24275-35A3-44F7-836B-7278A6D2B3E8}" srcId="{950077A6-56E8-44E1-997C-B1E18A01FFFA}" destId="{4F37D151-3344-4FA7-88E7-63EA21B7B958}" srcOrd="4" destOrd="0" parTransId="{A583EC63-C3C8-40D7-8E3F-E8D08EE1B46B}" sibTransId="{C9B14417-B401-46C7-A8FF-ADBF88110B77}"/>
    <dgm:cxn modelId="{3C9A9A9E-D764-4ACA-8D87-881B086B339D}" type="presOf" srcId="{950077A6-56E8-44E1-997C-B1E18A01FFFA}" destId="{166A0180-3254-4F3B-9A13-4421EF104B7D}" srcOrd="0" destOrd="0" presId="urn:microsoft.com/office/officeart/2018/2/layout/IconVerticalSolidList"/>
    <dgm:cxn modelId="{7ADC91AC-C162-4BDC-97EE-FF4ECC974E05}" type="presOf" srcId="{B14829A1-F3D9-42F8-BDD1-FE17F8172741}" destId="{253A9F29-5333-41D7-9740-CA2A208E350B}" srcOrd="0" destOrd="0" presId="urn:microsoft.com/office/officeart/2018/2/layout/IconVerticalSolidList"/>
    <dgm:cxn modelId="{7AF483B2-D21E-4FBF-88C2-EDD9BEF3CC5A}" type="presOf" srcId="{4F37D151-3344-4FA7-88E7-63EA21B7B958}" destId="{3A7906D1-1CB7-404A-A29B-AD5394C73C14}" srcOrd="0" destOrd="0" presId="urn:microsoft.com/office/officeart/2018/2/layout/IconVerticalSolidList"/>
    <dgm:cxn modelId="{3D2DCEB6-16EA-4BC0-888E-8EFC0A14DA53}" type="presOf" srcId="{7F231BD2-E19D-4438-AA96-E1A3F2C93209}" destId="{344B81B2-9CB0-47B8-A10B-E30B05B4347E}" srcOrd="0" destOrd="0" presId="urn:microsoft.com/office/officeart/2018/2/layout/IconVerticalSolidList"/>
    <dgm:cxn modelId="{D726CABB-7854-4FFF-B644-38717C7B2948}" srcId="{950077A6-56E8-44E1-997C-B1E18A01FFFA}" destId="{B14829A1-F3D9-42F8-BDD1-FE17F8172741}" srcOrd="1" destOrd="0" parTransId="{A9A1F109-4E67-46F4-80DE-C85AEA6C0964}" sibTransId="{43622377-F03C-40E0-8898-67394B1B1974}"/>
    <dgm:cxn modelId="{E9057ED3-0DD9-43AF-A696-5FA9E5E30015}" srcId="{950077A6-56E8-44E1-997C-B1E18A01FFFA}" destId="{7809C73D-A00F-47E5-ACDC-6751823D2452}" srcOrd="3" destOrd="0" parTransId="{652775E6-5EB2-4AED-B480-0F0BC4971732}" sibTransId="{F30251A6-FCE6-478E-A07B-339695D69905}"/>
    <dgm:cxn modelId="{0BD14ADA-D281-4276-AD25-1B636E9266C0}" type="presOf" srcId="{7809C73D-A00F-47E5-ACDC-6751823D2452}" destId="{C3E97A11-9E0E-46EA-B6BB-A6E6B461CB73}" srcOrd="0" destOrd="0" presId="urn:microsoft.com/office/officeart/2018/2/layout/IconVerticalSolidList"/>
    <dgm:cxn modelId="{3B1F7BEB-7D81-4005-B836-196C894F2321}" type="presOf" srcId="{682A09D3-1F81-4BBF-963B-E26000A67C8F}" destId="{E1E6E9E6-9909-4EF8-BD5B-E0D40CA745C3}" srcOrd="0" destOrd="0" presId="urn:microsoft.com/office/officeart/2018/2/layout/IconVerticalSolidList"/>
    <dgm:cxn modelId="{C5B146E4-D7CB-4709-89BD-AA80841B6EAE}" type="presParOf" srcId="{166A0180-3254-4F3B-9A13-4421EF104B7D}" destId="{171E2698-0FE7-41C3-830D-F5826EAD986E}" srcOrd="0" destOrd="0" presId="urn:microsoft.com/office/officeart/2018/2/layout/IconVerticalSolidList"/>
    <dgm:cxn modelId="{B8E7F045-38F7-4026-B71A-11318EB1053A}" type="presParOf" srcId="{171E2698-0FE7-41C3-830D-F5826EAD986E}" destId="{411A6DFD-918E-4DE7-9350-5F08E7642A9C}" srcOrd="0" destOrd="0" presId="urn:microsoft.com/office/officeart/2018/2/layout/IconVerticalSolidList"/>
    <dgm:cxn modelId="{454F7F3B-729B-40BA-B5BC-6E69EA1EB313}" type="presParOf" srcId="{171E2698-0FE7-41C3-830D-F5826EAD986E}" destId="{8DBC4765-5389-4299-8DDF-ADF0FF0BD687}" srcOrd="1" destOrd="0" presId="urn:microsoft.com/office/officeart/2018/2/layout/IconVerticalSolidList"/>
    <dgm:cxn modelId="{D971F7DC-CB81-457B-B2AD-F34F1F6605D5}" type="presParOf" srcId="{171E2698-0FE7-41C3-830D-F5826EAD986E}" destId="{884FC350-E760-4DEA-ABE9-F061B6F89845}" srcOrd="2" destOrd="0" presId="urn:microsoft.com/office/officeart/2018/2/layout/IconVerticalSolidList"/>
    <dgm:cxn modelId="{EDC33A37-2EB6-41DB-BAB1-A97C3A8995BC}" type="presParOf" srcId="{171E2698-0FE7-41C3-830D-F5826EAD986E}" destId="{E1E6E9E6-9909-4EF8-BD5B-E0D40CA745C3}" srcOrd="3" destOrd="0" presId="urn:microsoft.com/office/officeart/2018/2/layout/IconVerticalSolidList"/>
    <dgm:cxn modelId="{505FD338-BCB8-4F0B-8046-059364C3FCF2}" type="presParOf" srcId="{166A0180-3254-4F3B-9A13-4421EF104B7D}" destId="{1F44316E-6FDC-40B4-B01E-C42935A96DFA}" srcOrd="1" destOrd="0" presId="urn:microsoft.com/office/officeart/2018/2/layout/IconVerticalSolidList"/>
    <dgm:cxn modelId="{36FF4916-B923-4C4E-8A40-DF0105BD1E6B}" type="presParOf" srcId="{166A0180-3254-4F3B-9A13-4421EF104B7D}" destId="{DA681A39-8C5C-4C3A-A0BE-D9FBB67CE31E}" srcOrd="2" destOrd="0" presId="urn:microsoft.com/office/officeart/2018/2/layout/IconVerticalSolidList"/>
    <dgm:cxn modelId="{B8E14411-549C-43D7-AC0C-B4B583382D37}" type="presParOf" srcId="{DA681A39-8C5C-4C3A-A0BE-D9FBB67CE31E}" destId="{038C20C4-3365-4847-972B-F7A73F063694}" srcOrd="0" destOrd="0" presId="urn:microsoft.com/office/officeart/2018/2/layout/IconVerticalSolidList"/>
    <dgm:cxn modelId="{DBB840C2-87B0-49CF-AE93-F70E338792F2}" type="presParOf" srcId="{DA681A39-8C5C-4C3A-A0BE-D9FBB67CE31E}" destId="{A9F87CC8-D13B-4E78-A0EB-36851C7C78A0}" srcOrd="1" destOrd="0" presId="urn:microsoft.com/office/officeart/2018/2/layout/IconVerticalSolidList"/>
    <dgm:cxn modelId="{7D2E4AC1-339C-420E-9E58-74C3EA094FE7}" type="presParOf" srcId="{DA681A39-8C5C-4C3A-A0BE-D9FBB67CE31E}" destId="{09DBEAF1-69D8-470A-8C01-EA6A7B2EC9BF}" srcOrd="2" destOrd="0" presId="urn:microsoft.com/office/officeart/2018/2/layout/IconVerticalSolidList"/>
    <dgm:cxn modelId="{9396B0F6-36FB-47C4-98B4-521EBB673B95}" type="presParOf" srcId="{DA681A39-8C5C-4C3A-A0BE-D9FBB67CE31E}" destId="{253A9F29-5333-41D7-9740-CA2A208E350B}" srcOrd="3" destOrd="0" presId="urn:microsoft.com/office/officeart/2018/2/layout/IconVerticalSolidList"/>
    <dgm:cxn modelId="{BAEF3CFA-7DA1-4EB5-83B3-694F224D63EE}" type="presParOf" srcId="{166A0180-3254-4F3B-9A13-4421EF104B7D}" destId="{99E66E4D-269F-460C-8518-6B26679D3668}" srcOrd="3" destOrd="0" presId="urn:microsoft.com/office/officeart/2018/2/layout/IconVerticalSolidList"/>
    <dgm:cxn modelId="{4FFBC975-D34D-4304-B5E1-D2FDC7367075}" type="presParOf" srcId="{166A0180-3254-4F3B-9A13-4421EF104B7D}" destId="{C02ADF61-CC1F-4821-9627-2042AC3B4B9C}" srcOrd="4" destOrd="0" presId="urn:microsoft.com/office/officeart/2018/2/layout/IconVerticalSolidList"/>
    <dgm:cxn modelId="{719BD4D0-E7A5-4D60-9FE1-2123A046BB09}" type="presParOf" srcId="{C02ADF61-CC1F-4821-9627-2042AC3B4B9C}" destId="{99AF7ACB-8D46-4B90-94DD-3C9F455C38C4}" srcOrd="0" destOrd="0" presId="urn:microsoft.com/office/officeart/2018/2/layout/IconVerticalSolidList"/>
    <dgm:cxn modelId="{6A9FBCF1-C981-4470-B791-2CC6DDD579C6}" type="presParOf" srcId="{C02ADF61-CC1F-4821-9627-2042AC3B4B9C}" destId="{FD5F6BC5-4F52-4EEE-9673-5D38944C6DF6}" srcOrd="1" destOrd="0" presId="urn:microsoft.com/office/officeart/2018/2/layout/IconVerticalSolidList"/>
    <dgm:cxn modelId="{0151B208-25BD-4BD2-A84B-4EEBCD9BCF97}" type="presParOf" srcId="{C02ADF61-CC1F-4821-9627-2042AC3B4B9C}" destId="{15174678-C4B6-49B7-B82C-A87E7F84359A}" srcOrd="2" destOrd="0" presId="urn:microsoft.com/office/officeart/2018/2/layout/IconVerticalSolidList"/>
    <dgm:cxn modelId="{2DAD645E-864D-4DCA-9D8F-B7E86701C23F}" type="presParOf" srcId="{C02ADF61-CC1F-4821-9627-2042AC3B4B9C}" destId="{FE880AA3-6CB4-4D2F-8C29-F0F2E5AAC392}" srcOrd="3" destOrd="0" presId="urn:microsoft.com/office/officeart/2018/2/layout/IconVerticalSolidList"/>
    <dgm:cxn modelId="{647B7BE4-9CCC-4A68-BC23-102E66773FF1}" type="presParOf" srcId="{166A0180-3254-4F3B-9A13-4421EF104B7D}" destId="{1ED56147-247F-4F0F-952E-ADF57ADD290D}" srcOrd="5" destOrd="0" presId="urn:microsoft.com/office/officeart/2018/2/layout/IconVerticalSolidList"/>
    <dgm:cxn modelId="{58B6BA05-D89B-4950-A50D-F876B7211F07}" type="presParOf" srcId="{166A0180-3254-4F3B-9A13-4421EF104B7D}" destId="{35729F77-48B1-44EF-8F26-8298105B42CC}" srcOrd="6" destOrd="0" presId="urn:microsoft.com/office/officeart/2018/2/layout/IconVerticalSolidList"/>
    <dgm:cxn modelId="{19F89417-5392-447F-BB2D-83A7B5D37E42}" type="presParOf" srcId="{35729F77-48B1-44EF-8F26-8298105B42CC}" destId="{23DE166C-5207-4177-B60A-E5E10D393019}" srcOrd="0" destOrd="0" presId="urn:microsoft.com/office/officeart/2018/2/layout/IconVerticalSolidList"/>
    <dgm:cxn modelId="{E2FBE853-F66C-4EAF-897E-537B58582D19}" type="presParOf" srcId="{35729F77-48B1-44EF-8F26-8298105B42CC}" destId="{5C78605B-2E97-45E9-80B4-C20DA35B024B}" srcOrd="1" destOrd="0" presId="urn:microsoft.com/office/officeart/2018/2/layout/IconVerticalSolidList"/>
    <dgm:cxn modelId="{33754B6D-6385-45CB-B771-65C5D8E9B2CB}" type="presParOf" srcId="{35729F77-48B1-44EF-8F26-8298105B42CC}" destId="{A6B839AE-D0CF-4931-A6AE-67A020667282}" srcOrd="2" destOrd="0" presId="urn:microsoft.com/office/officeart/2018/2/layout/IconVerticalSolidList"/>
    <dgm:cxn modelId="{4BC32685-8968-4E76-9D95-DC502ECCDF50}" type="presParOf" srcId="{35729F77-48B1-44EF-8F26-8298105B42CC}" destId="{C3E97A11-9E0E-46EA-B6BB-A6E6B461CB73}" srcOrd="3" destOrd="0" presId="urn:microsoft.com/office/officeart/2018/2/layout/IconVerticalSolidList"/>
    <dgm:cxn modelId="{D92A781A-76DC-4763-8C10-D2D53A8963CB}" type="presParOf" srcId="{166A0180-3254-4F3B-9A13-4421EF104B7D}" destId="{1D90EC63-B0CF-4784-BFB7-FA30C25647D3}" srcOrd="7" destOrd="0" presId="urn:microsoft.com/office/officeart/2018/2/layout/IconVerticalSolidList"/>
    <dgm:cxn modelId="{22CE6448-FEBA-4049-BF68-5E11F638738A}" type="presParOf" srcId="{166A0180-3254-4F3B-9A13-4421EF104B7D}" destId="{8EDE7C82-D522-4681-8ADA-98436D13C8F0}" srcOrd="8" destOrd="0" presId="urn:microsoft.com/office/officeart/2018/2/layout/IconVerticalSolidList"/>
    <dgm:cxn modelId="{3F181659-3BD7-4BD6-AD6B-F1400FBAA73A}" type="presParOf" srcId="{8EDE7C82-D522-4681-8ADA-98436D13C8F0}" destId="{4E9929D2-1F79-4AF1-99BA-EB2BFD99C1FA}" srcOrd="0" destOrd="0" presId="urn:microsoft.com/office/officeart/2018/2/layout/IconVerticalSolidList"/>
    <dgm:cxn modelId="{BDCB2658-19E1-47C4-A3A8-7F3DE1A3D4FD}" type="presParOf" srcId="{8EDE7C82-D522-4681-8ADA-98436D13C8F0}" destId="{5AD45A9A-5E5E-4E54-A868-7D0095DF838D}" srcOrd="1" destOrd="0" presId="urn:microsoft.com/office/officeart/2018/2/layout/IconVerticalSolidList"/>
    <dgm:cxn modelId="{A9936D04-AAC5-4A46-8487-758BD043D3F1}" type="presParOf" srcId="{8EDE7C82-D522-4681-8ADA-98436D13C8F0}" destId="{0DE24214-4533-4A0A-A371-D257C6FF59B3}" srcOrd="2" destOrd="0" presId="urn:microsoft.com/office/officeart/2018/2/layout/IconVerticalSolidList"/>
    <dgm:cxn modelId="{5E27CA4C-9058-4020-9401-D19195B51366}" type="presParOf" srcId="{8EDE7C82-D522-4681-8ADA-98436D13C8F0}" destId="{3A7906D1-1CB7-404A-A29B-AD5394C73C14}" srcOrd="3" destOrd="0" presId="urn:microsoft.com/office/officeart/2018/2/layout/IconVerticalSolidList"/>
    <dgm:cxn modelId="{6E1EB6D2-D726-4C64-9ED5-07F8C02DCA4E}" type="presParOf" srcId="{8EDE7C82-D522-4681-8ADA-98436D13C8F0}" destId="{344B81B2-9CB0-47B8-A10B-E30B05B4347E}" srcOrd="4" destOrd="0" presId="urn:microsoft.com/office/officeart/2018/2/layout/IconVerticalSolidList"/>
  </dgm:cxnLst>
  <dgm:bg/>
  <dgm:whole>
    <a:ln w="12700"/>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2E0842-533F-4098-B51C-CEBE6187534E}" type="doc">
      <dgm:prSet loTypeId="urn:microsoft.com/office/officeart/2005/8/layout/process4" loCatId="process" qsTypeId="urn:microsoft.com/office/officeart/2005/8/quickstyle/simple5" qsCatId="simple" csTypeId="urn:microsoft.com/office/officeart/2005/8/colors/colorful2" csCatId="colorful"/>
      <dgm:spPr/>
      <dgm:t>
        <a:bodyPr/>
        <a:lstStyle/>
        <a:p>
          <a:endParaRPr lang="en-US"/>
        </a:p>
      </dgm:t>
    </dgm:pt>
    <dgm:pt modelId="{4151ED21-BB52-4666-B1F9-539C6ED993EE}">
      <dgm:prSet/>
      <dgm:spPr/>
      <dgm:t>
        <a:bodyPr/>
        <a:lstStyle/>
        <a:p>
          <a:r>
            <a:rPr lang="en-US" b="1" dirty="0"/>
            <a:t>AN OPIOID OVERDOSE NEEDS IMMEDIATE MEDICAL ATTENTION. </a:t>
          </a:r>
          <a:endParaRPr lang="en-US" dirty="0"/>
        </a:p>
      </dgm:t>
    </dgm:pt>
    <dgm:pt modelId="{47D45EEA-145D-42A3-BD29-E13C9148AF3C}" type="parTrans" cxnId="{6275D9A0-4625-4FE6-9EF5-14FCF75FD55C}">
      <dgm:prSet/>
      <dgm:spPr/>
      <dgm:t>
        <a:bodyPr/>
        <a:lstStyle/>
        <a:p>
          <a:endParaRPr lang="en-US"/>
        </a:p>
      </dgm:t>
    </dgm:pt>
    <dgm:pt modelId="{A3E0164B-1870-40BA-A235-D07DC65A4989}" type="sibTrans" cxnId="{6275D9A0-4625-4FE6-9EF5-14FCF75FD55C}">
      <dgm:prSet/>
      <dgm:spPr/>
      <dgm:t>
        <a:bodyPr/>
        <a:lstStyle/>
        <a:p>
          <a:endParaRPr lang="en-US"/>
        </a:p>
      </dgm:t>
    </dgm:pt>
    <dgm:pt modelId="{3859B06B-7746-4007-9245-D6BC21089E25}">
      <dgm:prSet/>
      <dgm:spPr/>
      <dgm:t>
        <a:bodyPr/>
        <a:lstStyle/>
        <a:p>
          <a:r>
            <a:rPr lang="en-US" dirty="0"/>
            <a:t>Be sure to give a specific address and/or description of your location. </a:t>
          </a:r>
        </a:p>
      </dgm:t>
    </dgm:pt>
    <dgm:pt modelId="{83DA8F48-5507-4B4C-9A76-30FA1338D21B}" type="parTrans" cxnId="{E6FD50E1-EDB3-4322-BF56-FF9762AEB243}">
      <dgm:prSet/>
      <dgm:spPr/>
      <dgm:t>
        <a:bodyPr/>
        <a:lstStyle/>
        <a:p>
          <a:endParaRPr lang="en-US"/>
        </a:p>
      </dgm:t>
    </dgm:pt>
    <dgm:pt modelId="{570A40BF-A864-44EC-8CA3-D17A309836C2}" type="sibTrans" cxnId="{E6FD50E1-EDB3-4322-BF56-FF9762AEB243}">
      <dgm:prSet/>
      <dgm:spPr/>
      <dgm:t>
        <a:bodyPr/>
        <a:lstStyle/>
        <a:p>
          <a:endParaRPr lang="en-US"/>
        </a:p>
      </dgm:t>
    </dgm:pt>
    <dgm:pt modelId="{3524082D-F957-4801-9FD7-CC8B835DB367}">
      <dgm:prSet/>
      <dgm:spPr/>
      <dgm:t>
        <a:bodyPr/>
        <a:lstStyle/>
        <a:p>
          <a:r>
            <a:rPr lang="en-US"/>
            <a:t>* If two people available, one call 911, one administer naloxone</a:t>
          </a:r>
        </a:p>
      </dgm:t>
    </dgm:pt>
    <dgm:pt modelId="{1879A9D0-2AC8-4724-A52D-575781379A27}" type="parTrans" cxnId="{736ED095-11C3-4001-8E94-7C5AB3828925}">
      <dgm:prSet/>
      <dgm:spPr/>
      <dgm:t>
        <a:bodyPr/>
        <a:lstStyle/>
        <a:p>
          <a:endParaRPr lang="en-US"/>
        </a:p>
      </dgm:t>
    </dgm:pt>
    <dgm:pt modelId="{84B4AC8F-BFA5-4A20-AF2B-E34E0BB72BC0}" type="sibTrans" cxnId="{736ED095-11C3-4001-8E94-7C5AB3828925}">
      <dgm:prSet/>
      <dgm:spPr/>
      <dgm:t>
        <a:bodyPr/>
        <a:lstStyle/>
        <a:p>
          <a:endParaRPr lang="en-US"/>
        </a:p>
      </dgm:t>
    </dgm:pt>
    <dgm:pt modelId="{58C7FEE0-AD93-4A4A-8346-5FD4EC875E6D}" type="pres">
      <dgm:prSet presAssocID="{FC2E0842-533F-4098-B51C-CEBE6187534E}" presName="Name0" presStyleCnt="0">
        <dgm:presLayoutVars>
          <dgm:dir/>
          <dgm:animLvl val="lvl"/>
          <dgm:resizeHandles val="exact"/>
        </dgm:presLayoutVars>
      </dgm:prSet>
      <dgm:spPr/>
    </dgm:pt>
    <dgm:pt modelId="{4291B0EE-7680-4026-8D9B-E01CA66BC0EF}" type="pres">
      <dgm:prSet presAssocID="{3859B06B-7746-4007-9245-D6BC21089E25}" presName="boxAndChildren" presStyleCnt="0"/>
      <dgm:spPr/>
    </dgm:pt>
    <dgm:pt modelId="{09A2D85E-9997-4979-9C30-98D39AC38DAD}" type="pres">
      <dgm:prSet presAssocID="{3859B06B-7746-4007-9245-D6BC21089E25}" presName="parentTextBox" presStyleLbl="node1" presStyleIdx="0" presStyleCnt="2"/>
      <dgm:spPr/>
    </dgm:pt>
    <dgm:pt modelId="{E1DA355E-3EBE-4278-92B0-B962DF834BCD}" type="pres">
      <dgm:prSet presAssocID="{3859B06B-7746-4007-9245-D6BC21089E25}" presName="entireBox" presStyleLbl="node1" presStyleIdx="0" presStyleCnt="2"/>
      <dgm:spPr/>
    </dgm:pt>
    <dgm:pt modelId="{E6F7F1C6-8DC3-4E20-9E2B-87BC4F52801E}" type="pres">
      <dgm:prSet presAssocID="{3859B06B-7746-4007-9245-D6BC21089E25}" presName="descendantBox" presStyleCnt="0"/>
      <dgm:spPr/>
    </dgm:pt>
    <dgm:pt modelId="{C37A6DBB-8BA3-4DA3-9395-25255AA726D3}" type="pres">
      <dgm:prSet presAssocID="{3524082D-F957-4801-9FD7-CC8B835DB367}" presName="childTextBox" presStyleLbl="fgAccFollowNode1" presStyleIdx="0" presStyleCnt="1">
        <dgm:presLayoutVars>
          <dgm:bulletEnabled val="1"/>
        </dgm:presLayoutVars>
      </dgm:prSet>
      <dgm:spPr/>
    </dgm:pt>
    <dgm:pt modelId="{DF80F804-9555-4055-B7DB-383D2CC298D9}" type="pres">
      <dgm:prSet presAssocID="{A3E0164B-1870-40BA-A235-D07DC65A4989}" presName="sp" presStyleCnt="0"/>
      <dgm:spPr/>
    </dgm:pt>
    <dgm:pt modelId="{3C74E0E5-D4F0-474F-92C6-DFD4F3968E01}" type="pres">
      <dgm:prSet presAssocID="{4151ED21-BB52-4666-B1F9-539C6ED993EE}" presName="arrowAndChildren" presStyleCnt="0"/>
      <dgm:spPr/>
    </dgm:pt>
    <dgm:pt modelId="{2AA7FBD6-0FD9-475A-9FFC-318C3328C749}" type="pres">
      <dgm:prSet presAssocID="{4151ED21-BB52-4666-B1F9-539C6ED993EE}" presName="parentTextArrow" presStyleLbl="node1" presStyleIdx="1" presStyleCnt="2"/>
      <dgm:spPr/>
    </dgm:pt>
  </dgm:ptLst>
  <dgm:cxnLst>
    <dgm:cxn modelId="{664DBB00-B216-40CF-8A08-023C4F76496B}" type="presOf" srcId="{3524082D-F957-4801-9FD7-CC8B835DB367}" destId="{C37A6DBB-8BA3-4DA3-9395-25255AA726D3}" srcOrd="0" destOrd="0" presId="urn:microsoft.com/office/officeart/2005/8/layout/process4"/>
    <dgm:cxn modelId="{736ED095-11C3-4001-8E94-7C5AB3828925}" srcId="{3859B06B-7746-4007-9245-D6BC21089E25}" destId="{3524082D-F957-4801-9FD7-CC8B835DB367}" srcOrd="0" destOrd="0" parTransId="{1879A9D0-2AC8-4724-A52D-575781379A27}" sibTransId="{84B4AC8F-BFA5-4A20-AF2B-E34E0BB72BC0}"/>
    <dgm:cxn modelId="{6275D9A0-4625-4FE6-9EF5-14FCF75FD55C}" srcId="{FC2E0842-533F-4098-B51C-CEBE6187534E}" destId="{4151ED21-BB52-4666-B1F9-539C6ED993EE}" srcOrd="0" destOrd="0" parTransId="{47D45EEA-145D-42A3-BD29-E13C9148AF3C}" sibTransId="{A3E0164B-1870-40BA-A235-D07DC65A4989}"/>
    <dgm:cxn modelId="{B3AAC1A2-77BF-49DC-9C2F-BD8036132DE8}" type="presOf" srcId="{3859B06B-7746-4007-9245-D6BC21089E25}" destId="{E1DA355E-3EBE-4278-92B0-B962DF834BCD}" srcOrd="1" destOrd="0" presId="urn:microsoft.com/office/officeart/2005/8/layout/process4"/>
    <dgm:cxn modelId="{B8891CBC-25D0-4217-8687-203FE828ABFA}" type="presOf" srcId="{FC2E0842-533F-4098-B51C-CEBE6187534E}" destId="{58C7FEE0-AD93-4A4A-8346-5FD4EC875E6D}" srcOrd="0" destOrd="0" presId="urn:microsoft.com/office/officeart/2005/8/layout/process4"/>
    <dgm:cxn modelId="{04A42ED3-39EB-47FA-84A6-2FF0AA4CCCDF}" type="presOf" srcId="{4151ED21-BB52-4666-B1F9-539C6ED993EE}" destId="{2AA7FBD6-0FD9-475A-9FFC-318C3328C749}" srcOrd="0" destOrd="0" presId="urn:microsoft.com/office/officeart/2005/8/layout/process4"/>
    <dgm:cxn modelId="{E6FD50E1-EDB3-4322-BF56-FF9762AEB243}" srcId="{FC2E0842-533F-4098-B51C-CEBE6187534E}" destId="{3859B06B-7746-4007-9245-D6BC21089E25}" srcOrd="1" destOrd="0" parTransId="{83DA8F48-5507-4B4C-9A76-30FA1338D21B}" sibTransId="{570A40BF-A864-44EC-8CA3-D17A309836C2}"/>
    <dgm:cxn modelId="{CFF676E3-5E78-44EA-85EA-20C8128C64AC}" type="presOf" srcId="{3859B06B-7746-4007-9245-D6BC21089E25}" destId="{09A2D85E-9997-4979-9C30-98D39AC38DAD}" srcOrd="0" destOrd="0" presId="urn:microsoft.com/office/officeart/2005/8/layout/process4"/>
    <dgm:cxn modelId="{CFEFB331-73AE-44DB-B43E-36FD13087F81}" type="presParOf" srcId="{58C7FEE0-AD93-4A4A-8346-5FD4EC875E6D}" destId="{4291B0EE-7680-4026-8D9B-E01CA66BC0EF}" srcOrd="0" destOrd="0" presId="urn:microsoft.com/office/officeart/2005/8/layout/process4"/>
    <dgm:cxn modelId="{E1527C05-604E-4189-ADEB-1767A4C4EAC7}" type="presParOf" srcId="{4291B0EE-7680-4026-8D9B-E01CA66BC0EF}" destId="{09A2D85E-9997-4979-9C30-98D39AC38DAD}" srcOrd="0" destOrd="0" presId="urn:microsoft.com/office/officeart/2005/8/layout/process4"/>
    <dgm:cxn modelId="{FFD4DA35-F3A8-4B17-9118-BC1C80A53AB5}" type="presParOf" srcId="{4291B0EE-7680-4026-8D9B-E01CA66BC0EF}" destId="{E1DA355E-3EBE-4278-92B0-B962DF834BCD}" srcOrd="1" destOrd="0" presId="urn:microsoft.com/office/officeart/2005/8/layout/process4"/>
    <dgm:cxn modelId="{23591B2E-679E-4250-9925-B5D49980DB4B}" type="presParOf" srcId="{4291B0EE-7680-4026-8D9B-E01CA66BC0EF}" destId="{E6F7F1C6-8DC3-4E20-9E2B-87BC4F52801E}" srcOrd="2" destOrd="0" presId="urn:microsoft.com/office/officeart/2005/8/layout/process4"/>
    <dgm:cxn modelId="{B0896A4A-5038-4296-9086-7216F2435407}" type="presParOf" srcId="{E6F7F1C6-8DC3-4E20-9E2B-87BC4F52801E}" destId="{C37A6DBB-8BA3-4DA3-9395-25255AA726D3}" srcOrd="0" destOrd="0" presId="urn:microsoft.com/office/officeart/2005/8/layout/process4"/>
    <dgm:cxn modelId="{26D13A56-3654-4E35-96F2-34AD0D4FB339}" type="presParOf" srcId="{58C7FEE0-AD93-4A4A-8346-5FD4EC875E6D}" destId="{DF80F804-9555-4055-B7DB-383D2CC298D9}" srcOrd="1" destOrd="0" presId="urn:microsoft.com/office/officeart/2005/8/layout/process4"/>
    <dgm:cxn modelId="{12F60795-875E-4010-AC2C-38C542CD7029}" type="presParOf" srcId="{58C7FEE0-AD93-4A4A-8346-5FD4EC875E6D}" destId="{3C74E0E5-D4F0-474F-92C6-DFD4F3968E01}" srcOrd="2" destOrd="0" presId="urn:microsoft.com/office/officeart/2005/8/layout/process4"/>
    <dgm:cxn modelId="{CD632290-4748-4AC5-9430-7377E0C4D62E}" type="presParOf" srcId="{3C74E0E5-D4F0-474F-92C6-DFD4F3968E01}" destId="{2AA7FBD6-0FD9-475A-9FFC-318C3328C74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1638B0F-51C1-40FA-8101-CA2C304052B2}"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8E4063A2-3C38-4F6D-89EB-B66863206DCE}">
      <dgm:prSet custT="1"/>
      <dgm:spPr/>
      <dgm:t>
        <a:bodyPr/>
        <a:lstStyle/>
        <a:p>
          <a:r>
            <a:rPr lang="en-US" sz="4000" dirty="0"/>
            <a:t>If two people available, </a:t>
          </a:r>
        </a:p>
        <a:p>
          <a:r>
            <a:rPr lang="en-US" sz="4000" dirty="0"/>
            <a:t>one call 911</a:t>
          </a:r>
        </a:p>
      </dgm:t>
    </dgm:pt>
    <dgm:pt modelId="{05575C0A-DA99-4AE5-978E-8F09850B04AE}" type="parTrans" cxnId="{5D0C523F-095B-46DF-AF61-BF4A20DBD93A}">
      <dgm:prSet/>
      <dgm:spPr/>
      <dgm:t>
        <a:bodyPr/>
        <a:lstStyle/>
        <a:p>
          <a:endParaRPr lang="en-US"/>
        </a:p>
      </dgm:t>
    </dgm:pt>
    <dgm:pt modelId="{0646E7EE-53D4-4F25-9180-EAB00A7FDA65}" type="sibTrans" cxnId="{5D0C523F-095B-46DF-AF61-BF4A20DBD93A}">
      <dgm:prSet/>
      <dgm:spPr/>
      <dgm:t>
        <a:bodyPr/>
        <a:lstStyle/>
        <a:p>
          <a:endParaRPr lang="en-US"/>
        </a:p>
      </dgm:t>
    </dgm:pt>
    <dgm:pt modelId="{EEE5AEEF-11F4-46ED-9C01-EE34E667FC06}">
      <dgm:prSet custT="1"/>
      <dgm:spPr/>
      <dgm:t>
        <a:bodyPr/>
        <a:lstStyle/>
        <a:p>
          <a:r>
            <a:rPr lang="en-US" sz="4000" dirty="0"/>
            <a:t>one administer naloxone</a:t>
          </a:r>
        </a:p>
      </dgm:t>
    </dgm:pt>
    <dgm:pt modelId="{CD68B35E-B7F3-435D-8A91-1FDD0A5F22AD}" type="parTrans" cxnId="{97804DEB-5B6F-4E07-82E3-BA627DC85302}">
      <dgm:prSet/>
      <dgm:spPr/>
      <dgm:t>
        <a:bodyPr/>
        <a:lstStyle/>
        <a:p>
          <a:endParaRPr lang="en-US"/>
        </a:p>
      </dgm:t>
    </dgm:pt>
    <dgm:pt modelId="{D7280CCD-BD9A-4747-AD2D-CE46019D8ECA}" type="sibTrans" cxnId="{97804DEB-5B6F-4E07-82E3-BA627DC85302}">
      <dgm:prSet/>
      <dgm:spPr/>
      <dgm:t>
        <a:bodyPr/>
        <a:lstStyle/>
        <a:p>
          <a:endParaRPr lang="en-US"/>
        </a:p>
      </dgm:t>
    </dgm:pt>
    <dgm:pt modelId="{7D6E8278-F0A6-44B5-9011-7830868C78D7}" type="pres">
      <dgm:prSet presAssocID="{41638B0F-51C1-40FA-8101-CA2C304052B2}" presName="linear" presStyleCnt="0">
        <dgm:presLayoutVars>
          <dgm:animLvl val="lvl"/>
          <dgm:resizeHandles val="exact"/>
        </dgm:presLayoutVars>
      </dgm:prSet>
      <dgm:spPr/>
    </dgm:pt>
    <dgm:pt modelId="{850A92C3-CE30-4136-A3EF-B763FA3A9481}" type="pres">
      <dgm:prSet presAssocID="{8E4063A2-3C38-4F6D-89EB-B66863206DCE}" presName="parentText" presStyleLbl="node1" presStyleIdx="0" presStyleCnt="2">
        <dgm:presLayoutVars>
          <dgm:chMax val="0"/>
          <dgm:bulletEnabled val="1"/>
        </dgm:presLayoutVars>
      </dgm:prSet>
      <dgm:spPr/>
    </dgm:pt>
    <dgm:pt modelId="{47F2EBDE-FD83-4C2B-B942-8D1FA71BC7B4}" type="pres">
      <dgm:prSet presAssocID="{0646E7EE-53D4-4F25-9180-EAB00A7FDA65}" presName="spacer" presStyleCnt="0"/>
      <dgm:spPr/>
    </dgm:pt>
    <dgm:pt modelId="{FFB23CF4-B63E-498F-81F1-E29E1422C8B4}" type="pres">
      <dgm:prSet presAssocID="{EEE5AEEF-11F4-46ED-9C01-EE34E667FC06}" presName="parentText" presStyleLbl="node1" presStyleIdx="1" presStyleCnt="2">
        <dgm:presLayoutVars>
          <dgm:chMax val="0"/>
          <dgm:bulletEnabled val="1"/>
        </dgm:presLayoutVars>
      </dgm:prSet>
      <dgm:spPr/>
    </dgm:pt>
  </dgm:ptLst>
  <dgm:cxnLst>
    <dgm:cxn modelId="{0B63CC0A-4BF9-4A14-AE19-6596D86A3484}" type="presOf" srcId="{41638B0F-51C1-40FA-8101-CA2C304052B2}" destId="{7D6E8278-F0A6-44B5-9011-7830868C78D7}" srcOrd="0" destOrd="0" presId="urn:microsoft.com/office/officeart/2005/8/layout/vList2"/>
    <dgm:cxn modelId="{0F43701A-8737-4D3C-95CF-AD435D872E12}" type="presOf" srcId="{EEE5AEEF-11F4-46ED-9C01-EE34E667FC06}" destId="{FFB23CF4-B63E-498F-81F1-E29E1422C8B4}" srcOrd="0" destOrd="0" presId="urn:microsoft.com/office/officeart/2005/8/layout/vList2"/>
    <dgm:cxn modelId="{5D0C523F-095B-46DF-AF61-BF4A20DBD93A}" srcId="{41638B0F-51C1-40FA-8101-CA2C304052B2}" destId="{8E4063A2-3C38-4F6D-89EB-B66863206DCE}" srcOrd="0" destOrd="0" parTransId="{05575C0A-DA99-4AE5-978E-8F09850B04AE}" sibTransId="{0646E7EE-53D4-4F25-9180-EAB00A7FDA65}"/>
    <dgm:cxn modelId="{0F4FDCAD-17F4-4AAA-AFAF-181B6FCA6C78}" type="presOf" srcId="{8E4063A2-3C38-4F6D-89EB-B66863206DCE}" destId="{850A92C3-CE30-4136-A3EF-B763FA3A9481}" srcOrd="0" destOrd="0" presId="urn:microsoft.com/office/officeart/2005/8/layout/vList2"/>
    <dgm:cxn modelId="{97804DEB-5B6F-4E07-82E3-BA627DC85302}" srcId="{41638B0F-51C1-40FA-8101-CA2C304052B2}" destId="{EEE5AEEF-11F4-46ED-9C01-EE34E667FC06}" srcOrd="1" destOrd="0" parTransId="{CD68B35E-B7F3-435D-8A91-1FDD0A5F22AD}" sibTransId="{D7280CCD-BD9A-4747-AD2D-CE46019D8ECA}"/>
    <dgm:cxn modelId="{036CF41D-7A7A-4C91-A7D9-2C6CB759363B}" type="presParOf" srcId="{7D6E8278-F0A6-44B5-9011-7830868C78D7}" destId="{850A92C3-CE30-4136-A3EF-B763FA3A9481}" srcOrd="0" destOrd="0" presId="urn:microsoft.com/office/officeart/2005/8/layout/vList2"/>
    <dgm:cxn modelId="{FE39F265-7925-4BF0-875F-7A10E8406D69}" type="presParOf" srcId="{7D6E8278-F0A6-44B5-9011-7830868C78D7}" destId="{47F2EBDE-FD83-4C2B-B942-8D1FA71BC7B4}" srcOrd="1" destOrd="0" presId="urn:microsoft.com/office/officeart/2005/8/layout/vList2"/>
    <dgm:cxn modelId="{EA092C25-FA09-4758-8D76-8DFFD37F80F0}" type="presParOf" srcId="{7D6E8278-F0A6-44B5-9011-7830868C78D7}" destId="{FFB23CF4-B63E-498F-81F1-E29E1422C8B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7481FF-5C10-4719-B939-F7CDC198D761}"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n-US"/>
        </a:p>
      </dgm:t>
    </dgm:pt>
    <dgm:pt modelId="{ABA829EB-12F9-48D8-8AD4-73551A0EF399}">
      <dgm:prSet/>
      <dgm:spPr/>
      <dgm:t>
        <a:bodyPr/>
        <a:lstStyle/>
        <a:p>
          <a:r>
            <a:rPr lang="en-US" baseline="0" dirty="0"/>
            <a:t>Breathing support is an important intervention and may be lifesaving on its own (if naloxone is not available).</a:t>
          </a:r>
          <a:endParaRPr lang="en-US" dirty="0"/>
        </a:p>
      </dgm:t>
    </dgm:pt>
    <dgm:pt modelId="{E7EECF54-E5CF-4A42-BC07-98226ED51E98}" type="parTrans" cxnId="{2685D888-893A-441F-A0B5-115AE95B7EE4}">
      <dgm:prSet/>
      <dgm:spPr/>
      <dgm:t>
        <a:bodyPr/>
        <a:lstStyle/>
        <a:p>
          <a:endParaRPr lang="en-US"/>
        </a:p>
      </dgm:t>
    </dgm:pt>
    <dgm:pt modelId="{25BD017E-5BB0-4D3C-A8E9-AA63F3A8F47F}" type="sibTrans" cxnId="{2685D888-893A-441F-A0B5-115AE95B7EE4}">
      <dgm:prSet/>
      <dgm:spPr/>
      <dgm:t>
        <a:bodyPr/>
        <a:lstStyle/>
        <a:p>
          <a:endParaRPr lang="en-US"/>
        </a:p>
      </dgm:t>
    </dgm:pt>
    <dgm:pt modelId="{E53DBD64-416F-4E8C-BD01-04610699EDAB}">
      <dgm:prSet/>
      <dgm:spPr/>
      <dgm:t>
        <a:bodyPr/>
        <a:lstStyle/>
        <a:p>
          <a:r>
            <a:rPr lang="en-US" baseline="0" dirty="0"/>
            <a:t>Rescue breathing, CPR and/or chest compressions can provide vital support to the individual and improve outcomes.</a:t>
          </a:r>
          <a:endParaRPr lang="en-US" dirty="0"/>
        </a:p>
      </dgm:t>
    </dgm:pt>
    <dgm:pt modelId="{6E3CE190-621D-4D76-BA2F-FB59C6C7CAF5}" type="parTrans" cxnId="{097591CC-F0B5-4644-8DBF-C42C849E06D7}">
      <dgm:prSet/>
      <dgm:spPr/>
      <dgm:t>
        <a:bodyPr/>
        <a:lstStyle/>
        <a:p>
          <a:endParaRPr lang="en-US"/>
        </a:p>
      </dgm:t>
    </dgm:pt>
    <dgm:pt modelId="{96D076A8-A1A1-4CEA-B5B8-8E861662CF7A}" type="sibTrans" cxnId="{097591CC-F0B5-4644-8DBF-C42C849E06D7}">
      <dgm:prSet/>
      <dgm:spPr/>
      <dgm:t>
        <a:bodyPr/>
        <a:lstStyle/>
        <a:p>
          <a:endParaRPr lang="en-US"/>
        </a:p>
      </dgm:t>
    </dgm:pt>
    <dgm:pt modelId="{C5F4F842-3259-4689-8F5D-666AE4E8396B}" type="pres">
      <dgm:prSet presAssocID="{307481FF-5C10-4719-B939-F7CDC198D761}" presName="diagram" presStyleCnt="0">
        <dgm:presLayoutVars>
          <dgm:dir/>
          <dgm:resizeHandles val="exact"/>
        </dgm:presLayoutVars>
      </dgm:prSet>
      <dgm:spPr/>
    </dgm:pt>
    <dgm:pt modelId="{3AB6B379-41AB-4731-AECB-78D91BEBC789}" type="pres">
      <dgm:prSet presAssocID="{ABA829EB-12F9-48D8-8AD4-73551A0EF399}" presName="node" presStyleLbl="node1" presStyleIdx="0" presStyleCnt="2">
        <dgm:presLayoutVars>
          <dgm:bulletEnabled val="1"/>
        </dgm:presLayoutVars>
      </dgm:prSet>
      <dgm:spPr/>
    </dgm:pt>
    <dgm:pt modelId="{A2D46395-E000-4EE1-9603-F51B532902EB}" type="pres">
      <dgm:prSet presAssocID="{25BD017E-5BB0-4D3C-A8E9-AA63F3A8F47F}" presName="sibTrans" presStyleCnt="0"/>
      <dgm:spPr/>
    </dgm:pt>
    <dgm:pt modelId="{F2244AED-5A59-4BB1-A4E8-838D638F0F32}" type="pres">
      <dgm:prSet presAssocID="{E53DBD64-416F-4E8C-BD01-04610699EDAB}" presName="node" presStyleLbl="node1" presStyleIdx="1" presStyleCnt="2">
        <dgm:presLayoutVars>
          <dgm:bulletEnabled val="1"/>
        </dgm:presLayoutVars>
      </dgm:prSet>
      <dgm:spPr/>
    </dgm:pt>
  </dgm:ptLst>
  <dgm:cxnLst>
    <dgm:cxn modelId="{1183FE4F-3669-4445-922F-4E04C073A598}" type="presOf" srcId="{ABA829EB-12F9-48D8-8AD4-73551A0EF399}" destId="{3AB6B379-41AB-4731-AECB-78D91BEBC789}" srcOrd="0" destOrd="0" presId="urn:microsoft.com/office/officeart/2005/8/layout/default"/>
    <dgm:cxn modelId="{2685D888-893A-441F-A0B5-115AE95B7EE4}" srcId="{307481FF-5C10-4719-B939-F7CDC198D761}" destId="{ABA829EB-12F9-48D8-8AD4-73551A0EF399}" srcOrd="0" destOrd="0" parTransId="{E7EECF54-E5CF-4A42-BC07-98226ED51E98}" sibTransId="{25BD017E-5BB0-4D3C-A8E9-AA63F3A8F47F}"/>
    <dgm:cxn modelId="{25C373CC-6CAF-4D1B-B265-18FE0800632A}" type="presOf" srcId="{307481FF-5C10-4719-B939-F7CDC198D761}" destId="{C5F4F842-3259-4689-8F5D-666AE4E8396B}" srcOrd="0" destOrd="0" presId="urn:microsoft.com/office/officeart/2005/8/layout/default"/>
    <dgm:cxn modelId="{097591CC-F0B5-4644-8DBF-C42C849E06D7}" srcId="{307481FF-5C10-4719-B939-F7CDC198D761}" destId="{E53DBD64-416F-4E8C-BD01-04610699EDAB}" srcOrd="1" destOrd="0" parTransId="{6E3CE190-621D-4D76-BA2F-FB59C6C7CAF5}" sibTransId="{96D076A8-A1A1-4CEA-B5B8-8E861662CF7A}"/>
    <dgm:cxn modelId="{C2FC30CF-D48E-4FD3-A593-25234C3F82DD}" type="presOf" srcId="{E53DBD64-416F-4E8C-BD01-04610699EDAB}" destId="{F2244AED-5A59-4BB1-A4E8-838D638F0F32}" srcOrd="0" destOrd="0" presId="urn:microsoft.com/office/officeart/2005/8/layout/default"/>
    <dgm:cxn modelId="{59468C9C-CE45-40F3-BA8B-5FAA64E86754}" type="presParOf" srcId="{C5F4F842-3259-4689-8F5D-666AE4E8396B}" destId="{3AB6B379-41AB-4731-AECB-78D91BEBC789}" srcOrd="0" destOrd="0" presId="urn:microsoft.com/office/officeart/2005/8/layout/default"/>
    <dgm:cxn modelId="{630E109A-AF46-48B2-8076-E26BB0B4059C}" type="presParOf" srcId="{C5F4F842-3259-4689-8F5D-666AE4E8396B}" destId="{A2D46395-E000-4EE1-9603-F51B532902EB}" srcOrd="1" destOrd="0" presId="urn:microsoft.com/office/officeart/2005/8/layout/default"/>
    <dgm:cxn modelId="{8531D6DA-3372-403B-BBFF-1BD3CDFE8AD2}" type="presParOf" srcId="{C5F4F842-3259-4689-8F5D-666AE4E8396B}" destId="{F2244AED-5A59-4BB1-A4E8-838D638F0F32}"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1F8F31-5E05-466E-BCE8-0758063F413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844D5D6-42D4-4A92-B471-D51D50C25CBC}">
      <dgm:prSet/>
      <dgm:spPr/>
      <dgm:t>
        <a:bodyPr/>
        <a:lstStyle/>
        <a:p>
          <a:r>
            <a:rPr lang="en-US" dirty="0"/>
            <a:t>Breathing improves and person becomes responsive within 2-3 minutes </a:t>
          </a:r>
        </a:p>
      </dgm:t>
    </dgm:pt>
    <dgm:pt modelId="{C10A5793-617A-4268-A8DF-8F9D3D71CF8C}" type="parTrans" cxnId="{A237D14E-1ABE-43E7-9A4F-349DDB6B0354}">
      <dgm:prSet/>
      <dgm:spPr/>
      <dgm:t>
        <a:bodyPr/>
        <a:lstStyle/>
        <a:p>
          <a:endParaRPr lang="en-US"/>
        </a:p>
      </dgm:t>
    </dgm:pt>
    <dgm:pt modelId="{907C80E9-A25B-4513-A73B-5619D053EA63}" type="sibTrans" cxnId="{A237D14E-1ABE-43E7-9A4F-349DDB6B0354}">
      <dgm:prSet/>
      <dgm:spPr/>
      <dgm:t>
        <a:bodyPr/>
        <a:lstStyle/>
        <a:p>
          <a:endParaRPr lang="en-US"/>
        </a:p>
      </dgm:t>
    </dgm:pt>
    <dgm:pt modelId="{951F8809-6892-4BE8-9DAC-B4F900A876DB}">
      <dgm:prSet/>
      <dgm:spPr/>
      <dgm:t>
        <a:bodyPr/>
        <a:lstStyle/>
        <a:p>
          <a:r>
            <a:rPr lang="en-US" dirty="0"/>
            <a:t>Person starts breathing within 2-3 minutes but remains groggy and not fully responsive</a:t>
          </a:r>
        </a:p>
      </dgm:t>
    </dgm:pt>
    <dgm:pt modelId="{15B0EA7F-D331-4BF9-8D87-8FBDEB85479C}" type="parTrans" cxnId="{624E3B30-B4B1-4E8F-8A37-0F440C936FA1}">
      <dgm:prSet/>
      <dgm:spPr/>
      <dgm:t>
        <a:bodyPr/>
        <a:lstStyle/>
        <a:p>
          <a:endParaRPr lang="en-US"/>
        </a:p>
      </dgm:t>
    </dgm:pt>
    <dgm:pt modelId="{58D23224-EB82-4D0D-BE6F-AB5FAFA1BC18}" type="sibTrans" cxnId="{624E3B30-B4B1-4E8F-8A37-0F440C936FA1}">
      <dgm:prSet/>
      <dgm:spPr/>
      <dgm:t>
        <a:bodyPr/>
        <a:lstStyle/>
        <a:p>
          <a:endParaRPr lang="en-US"/>
        </a:p>
      </dgm:t>
    </dgm:pt>
    <dgm:pt modelId="{40AFFD57-4DD3-432D-9BEA-D831922D6C05}">
      <dgm:prSet/>
      <dgm:spPr/>
      <dgm:t>
        <a:bodyPr/>
        <a:lstStyle/>
        <a:p>
          <a:r>
            <a:rPr lang="en-US" dirty="0"/>
            <a:t>Person does not respond to first dose and naloxone must be repeated in 2-3 minutes (continue to provide ventilation support)</a:t>
          </a:r>
        </a:p>
      </dgm:t>
    </dgm:pt>
    <dgm:pt modelId="{D1D3F4D0-97D1-42C3-BF90-004F5E866BED}" type="parTrans" cxnId="{F0C28442-DEA3-435D-8CE8-2516EF4FE00D}">
      <dgm:prSet/>
      <dgm:spPr/>
      <dgm:t>
        <a:bodyPr/>
        <a:lstStyle/>
        <a:p>
          <a:endParaRPr lang="en-US"/>
        </a:p>
      </dgm:t>
    </dgm:pt>
    <dgm:pt modelId="{10A604A0-8B6D-4144-B358-335811CE3160}" type="sibTrans" cxnId="{F0C28442-DEA3-435D-8CE8-2516EF4FE00D}">
      <dgm:prSet/>
      <dgm:spPr/>
      <dgm:t>
        <a:bodyPr/>
        <a:lstStyle/>
        <a:p>
          <a:endParaRPr lang="en-US"/>
        </a:p>
      </dgm:t>
    </dgm:pt>
    <dgm:pt modelId="{D579B2C3-399B-44C9-8F6A-4ADAA5473DE2}">
      <dgm:prSet/>
      <dgm:spPr/>
      <dgm:t>
        <a:bodyPr/>
        <a:lstStyle/>
        <a:p>
          <a:endParaRPr lang="en-US"/>
        </a:p>
      </dgm:t>
    </dgm:pt>
    <dgm:pt modelId="{D4D6F20F-6458-4CF8-B942-2B8B80264C97}" type="sibTrans" cxnId="{7FE5C5B5-C027-4584-99F1-AE58B3E1B5D6}">
      <dgm:prSet/>
      <dgm:spPr/>
      <dgm:t>
        <a:bodyPr/>
        <a:lstStyle/>
        <a:p>
          <a:endParaRPr lang="en-US"/>
        </a:p>
      </dgm:t>
    </dgm:pt>
    <dgm:pt modelId="{2C4C5F29-AF18-4040-A73C-721F9F1AE58A}" type="parTrans" cxnId="{7FE5C5B5-C027-4584-99F1-AE58B3E1B5D6}">
      <dgm:prSet/>
      <dgm:spPr/>
      <dgm:t>
        <a:bodyPr/>
        <a:lstStyle/>
        <a:p>
          <a:endParaRPr lang="en-US"/>
        </a:p>
      </dgm:t>
    </dgm:pt>
    <dgm:pt modelId="{3063F196-7E41-4880-94BD-515282BA5F0C}" type="pres">
      <dgm:prSet presAssocID="{091F8F31-5E05-466E-BCE8-0758063F4137}" presName="vert0" presStyleCnt="0">
        <dgm:presLayoutVars>
          <dgm:dir/>
          <dgm:animOne val="branch"/>
          <dgm:animLvl val="lvl"/>
        </dgm:presLayoutVars>
      </dgm:prSet>
      <dgm:spPr/>
    </dgm:pt>
    <dgm:pt modelId="{6503A20D-9DB0-4699-AE23-E5AEDA278932}" type="pres">
      <dgm:prSet presAssocID="{D579B2C3-399B-44C9-8F6A-4ADAA5473DE2}" presName="thickLine" presStyleLbl="alignNode1" presStyleIdx="0" presStyleCnt="1"/>
      <dgm:spPr/>
    </dgm:pt>
    <dgm:pt modelId="{EC45A375-8EC2-418F-B265-F7324E65D5A2}" type="pres">
      <dgm:prSet presAssocID="{D579B2C3-399B-44C9-8F6A-4ADAA5473DE2}" presName="horz1" presStyleCnt="0"/>
      <dgm:spPr/>
    </dgm:pt>
    <dgm:pt modelId="{64C85C11-DBE3-4700-B8D9-BF25E92B8F21}" type="pres">
      <dgm:prSet presAssocID="{D579B2C3-399B-44C9-8F6A-4ADAA5473DE2}" presName="tx1" presStyleLbl="revTx" presStyleIdx="0" presStyleCnt="4"/>
      <dgm:spPr/>
    </dgm:pt>
    <dgm:pt modelId="{DB0E5C22-14CA-4C29-844F-EEC5066EC956}" type="pres">
      <dgm:prSet presAssocID="{D579B2C3-399B-44C9-8F6A-4ADAA5473DE2}" presName="vert1" presStyleCnt="0"/>
      <dgm:spPr/>
    </dgm:pt>
    <dgm:pt modelId="{114BA98F-F98C-4B2A-871C-5C3957D43703}" type="pres">
      <dgm:prSet presAssocID="{9844D5D6-42D4-4A92-B471-D51D50C25CBC}" presName="vertSpace2a" presStyleCnt="0"/>
      <dgm:spPr/>
    </dgm:pt>
    <dgm:pt modelId="{7D5FFEEB-B1C4-4537-9676-73162BABA377}" type="pres">
      <dgm:prSet presAssocID="{9844D5D6-42D4-4A92-B471-D51D50C25CBC}" presName="horz2" presStyleCnt="0"/>
      <dgm:spPr/>
    </dgm:pt>
    <dgm:pt modelId="{BA2B1CDC-3E82-45BB-A27D-809C6E572350}" type="pres">
      <dgm:prSet presAssocID="{9844D5D6-42D4-4A92-B471-D51D50C25CBC}" presName="horzSpace2" presStyleCnt="0"/>
      <dgm:spPr/>
    </dgm:pt>
    <dgm:pt modelId="{6B6AFFE8-11C3-42BF-822C-E70AE732D36A}" type="pres">
      <dgm:prSet presAssocID="{9844D5D6-42D4-4A92-B471-D51D50C25CBC}" presName="tx2" presStyleLbl="revTx" presStyleIdx="1" presStyleCnt="4" custScaleX="268961" custLinFactNeighborX="-24311" custLinFactNeighborY="2983"/>
      <dgm:spPr/>
    </dgm:pt>
    <dgm:pt modelId="{740A5104-F931-4FEB-B63B-CDCE17E44E9A}" type="pres">
      <dgm:prSet presAssocID="{9844D5D6-42D4-4A92-B471-D51D50C25CBC}" presName="vert2" presStyleCnt="0"/>
      <dgm:spPr/>
    </dgm:pt>
    <dgm:pt modelId="{7EE83DF1-8E77-467D-8D11-AB684919CDED}" type="pres">
      <dgm:prSet presAssocID="{9844D5D6-42D4-4A92-B471-D51D50C25CBC}" presName="thinLine2b" presStyleLbl="callout" presStyleIdx="0" presStyleCnt="3">
        <dgm:style>
          <a:lnRef idx="2">
            <a:schemeClr val="accent5">
              <a:shade val="50000"/>
            </a:schemeClr>
          </a:lnRef>
          <a:fillRef idx="1">
            <a:schemeClr val="accent5"/>
          </a:fillRef>
          <a:effectRef idx="0">
            <a:schemeClr val="accent5"/>
          </a:effectRef>
          <a:fontRef idx="minor">
            <a:schemeClr val="lt1"/>
          </a:fontRef>
        </dgm:style>
      </dgm:prSet>
      <dgm:spPr/>
    </dgm:pt>
    <dgm:pt modelId="{8685BE1B-47BC-4855-AE2B-1200C1ED21FB}" type="pres">
      <dgm:prSet presAssocID="{9844D5D6-42D4-4A92-B471-D51D50C25CBC}" presName="vertSpace2b" presStyleCnt="0"/>
      <dgm:spPr/>
    </dgm:pt>
    <dgm:pt modelId="{C57DD9DF-B3C2-4AD3-BEAE-700B8A4CD5EF}" type="pres">
      <dgm:prSet presAssocID="{951F8809-6892-4BE8-9DAC-B4F900A876DB}" presName="horz2" presStyleCnt="0"/>
      <dgm:spPr/>
    </dgm:pt>
    <dgm:pt modelId="{87E6F971-1F14-4D8D-9592-202A799B5833}" type="pres">
      <dgm:prSet presAssocID="{951F8809-6892-4BE8-9DAC-B4F900A876DB}" presName="horzSpace2" presStyleCnt="0"/>
      <dgm:spPr/>
    </dgm:pt>
    <dgm:pt modelId="{F1ACFF0E-81B9-4956-B1FC-20B69065817C}" type="pres">
      <dgm:prSet presAssocID="{951F8809-6892-4BE8-9DAC-B4F900A876DB}" presName="tx2" presStyleLbl="revTx" presStyleIdx="2" presStyleCnt="4" custScaleX="292838" custLinFactNeighborX="-22264" custLinFactNeighborY="1988"/>
      <dgm:spPr/>
    </dgm:pt>
    <dgm:pt modelId="{9907B234-4892-4883-BA21-363766E46BD6}" type="pres">
      <dgm:prSet presAssocID="{951F8809-6892-4BE8-9DAC-B4F900A876DB}" presName="vert2" presStyleCnt="0"/>
      <dgm:spPr/>
    </dgm:pt>
    <dgm:pt modelId="{8C6CF90B-ABA1-4A06-A308-394E67D4FE40}" type="pres">
      <dgm:prSet presAssocID="{951F8809-6892-4BE8-9DAC-B4F900A876DB}" presName="thinLine2b" presStyleLbl="callout" presStyleIdx="1" presStyleCnt="3"/>
      <dgm:spPr/>
    </dgm:pt>
    <dgm:pt modelId="{C8AE0AC6-E2D3-437C-BD38-80A7CD9B2E2B}" type="pres">
      <dgm:prSet presAssocID="{951F8809-6892-4BE8-9DAC-B4F900A876DB}" presName="vertSpace2b" presStyleCnt="0"/>
      <dgm:spPr/>
    </dgm:pt>
    <dgm:pt modelId="{513555FA-C3CB-4A47-8DED-B1C145085A9C}" type="pres">
      <dgm:prSet presAssocID="{40AFFD57-4DD3-432D-9BEA-D831922D6C05}" presName="horz2" presStyleCnt="0"/>
      <dgm:spPr/>
    </dgm:pt>
    <dgm:pt modelId="{1FE03B6D-5677-4F06-9718-48AB1DE8E34B}" type="pres">
      <dgm:prSet presAssocID="{40AFFD57-4DD3-432D-9BEA-D831922D6C05}" presName="horzSpace2" presStyleCnt="0"/>
      <dgm:spPr/>
    </dgm:pt>
    <dgm:pt modelId="{3980F020-45FF-45AF-BB24-BDBBC58E13AD}" type="pres">
      <dgm:prSet presAssocID="{40AFFD57-4DD3-432D-9BEA-D831922D6C05}" presName="tx2" presStyleLbl="revTx" presStyleIdx="3" presStyleCnt="4" custScaleX="310750" custLinFactNeighborX="-20691" custLinFactNeighborY="-3625"/>
      <dgm:spPr/>
    </dgm:pt>
    <dgm:pt modelId="{92683623-5F70-47D9-9AC2-26CE308A07A5}" type="pres">
      <dgm:prSet presAssocID="{40AFFD57-4DD3-432D-9BEA-D831922D6C05}" presName="vert2" presStyleCnt="0"/>
      <dgm:spPr/>
    </dgm:pt>
    <dgm:pt modelId="{72AB909F-0C0C-4F67-806B-9E79FB07C87D}" type="pres">
      <dgm:prSet presAssocID="{40AFFD57-4DD3-432D-9BEA-D831922D6C05}" presName="thinLine2b" presStyleLbl="callout" presStyleIdx="2" presStyleCnt="3"/>
      <dgm:spPr/>
    </dgm:pt>
    <dgm:pt modelId="{2F981AEC-D4B4-4135-BAD4-3AFAD4599A27}" type="pres">
      <dgm:prSet presAssocID="{40AFFD57-4DD3-432D-9BEA-D831922D6C05}" presName="vertSpace2b" presStyleCnt="0"/>
      <dgm:spPr/>
    </dgm:pt>
  </dgm:ptLst>
  <dgm:cxnLst>
    <dgm:cxn modelId="{E681E00C-367E-4922-B725-E47F2BE557B9}" type="presOf" srcId="{D579B2C3-399B-44C9-8F6A-4ADAA5473DE2}" destId="{64C85C11-DBE3-4700-B8D9-BF25E92B8F21}" srcOrd="0" destOrd="0" presId="urn:microsoft.com/office/officeart/2008/layout/LinedList"/>
    <dgm:cxn modelId="{B94EAD23-C385-45A9-856F-9CBA6F2FAFDB}" type="presOf" srcId="{951F8809-6892-4BE8-9DAC-B4F900A876DB}" destId="{F1ACFF0E-81B9-4956-B1FC-20B69065817C}" srcOrd="0" destOrd="0" presId="urn:microsoft.com/office/officeart/2008/layout/LinedList"/>
    <dgm:cxn modelId="{624E3B30-B4B1-4E8F-8A37-0F440C936FA1}" srcId="{D579B2C3-399B-44C9-8F6A-4ADAA5473DE2}" destId="{951F8809-6892-4BE8-9DAC-B4F900A876DB}" srcOrd="1" destOrd="0" parTransId="{15B0EA7F-D331-4BF9-8D87-8FBDEB85479C}" sibTransId="{58D23224-EB82-4D0D-BE6F-AB5FAFA1BC18}"/>
    <dgm:cxn modelId="{782C2660-C9A3-4B13-B81B-E2992EB73444}" type="presOf" srcId="{9844D5D6-42D4-4A92-B471-D51D50C25CBC}" destId="{6B6AFFE8-11C3-42BF-822C-E70AE732D36A}" srcOrd="0" destOrd="0" presId="urn:microsoft.com/office/officeart/2008/layout/LinedList"/>
    <dgm:cxn modelId="{F0C28442-DEA3-435D-8CE8-2516EF4FE00D}" srcId="{D579B2C3-399B-44C9-8F6A-4ADAA5473DE2}" destId="{40AFFD57-4DD3-432D-9BEA-D831922D6C05}" srcOrd="2" destOrd="0" parTransId="{D1D3F4D0-97D1-42C3-BF90-004F5E866BED}" sibTransId="{10A604A0-8B6D-4144-B358-335811CE3160}"/>
    <dgm:cxn modelId="{0D68F964-A1CA-41E2-BBFC-ECBD64617EB4}" type="presOf" srcId="{091F8F31-5E05-466E-BCE8-0758063F4137}" destId="{3063F196-7E41-4880-94BD-515282BA5F0C}" srcOrd="0" destOrd="0" presId="urn:microsoft.com/office/officeart/2008/layout/LinedList"/>
    <dgm:cxn modelId="{A237D14E-1ABE-43E7-9A4F-349DDB6B0354}" srcId="{D579B2C3-399B-44C9-8F6A-4ADAA5473DE2}" destId="{9844D5D6-42D4-4A92-B471-D51D50C25CBC}" srcOrd="0" destOrd="0" parTransId="{C10A5793-617A-4268-A8DF-8F9D3D71CF8C}" sibTransId="{907C80E9-A25B-4513-A73B-5619D053EA63}"/>
    <dgm:cxn modelId="{A53AB193-1E3B-49E7-A817-8C2CAB147A05}" type="presOf" srcId="{40AFFD57-4DD3-432D-9BEA-D831922D6C05}" destId="{3980F020-45FF-45AF-BB24-BDBBC58E13AD}" srcOrd="0" destOrd="0" presId="urn:microsoft.com/office/officeart/2008/layout/LinedList"/>
    <dgm:cxn modelId="{7FE5C5B5-C027-4584-99F1-AE58B3E1B5D6}" srcId="{091F8F31-5E05-466E-BCE8-0758063F4137}" destId="{D579B2C3-399B-44C9-8F6A-4ADAA5473DE2}" srcOrd="0" destOrd="0" parTransId="{2C4C5F29-AF18-4040-A73C-721F9F1AE58A}" sibTransId="{D4D6F20F-6458-4CF8-B942-2B8B80264C97}"/>
    <dgm:cxn modelId="{FC589897-65E9-4738-B292-03CFD9C32763}" type="presParOf" srcId="{3063F196-7E41-4880-94BD-515282BA5F0C}" destId="{6503A20D-9DB0-4699-AE23-E5AEDA278932}" srcOrd="0" destOrd="0" presId="urn:microsoft.com/office/officeart/2008/layout/LinedList"/>
    <dgm:cxn modelId="{B5B335FA-946A-456A-AE3D-87C44038E01C}" type="presParOf" srcId="{3063F196-7E41-4880-94BD-515282BA5F0C}" destId="{EC45A375-8EC2-418F-B265-F7324E65D5A2}" srcOrd="1" destOrd="0" presId="urn:microsoft.com/office/officeart/2008/layout/LinedList"/>
    <dgm:cxn modelId="{8A17E32A-C8D2-4E86-A74B-7793F1DFC447}" type="presParOf" srcId="{EC45A375-8EC2-418F-B265-F7324E65D5A2}" destId="{64C85C11-DBE3-4700-B8D9-BF25E92B8F21}" srcOrd="0" destOrd="0" presId="urn:microsoft.com/office/officeart/2008/layout/LinedList"/>
    <dgm:cxn modelId="{19AD4C17-6717-41CF-8B5E-C6098FF5E8FC}" type="presParOf" srcId="{EC45A375-8EC2-418F-B265-F7324E65D5A2}" destId="{DB0E5C22-14CA-4C29-844F-EEC5066EC956}" srcOrd="1" destOrd="0" presId="urn:microsoft.com/office/officeart/2008/layout/LinedList"/>
    <dgm:cxn modelId="{98EC96D1-A414-4911-AAAD-C92CA1EE04B6}" type="presParOf" srcId="{DB0E5C22-14CA-4C29-844F-EEC5066EC956}" destId="{114BA98F-F98C-4B2A-871C-5C3957D43703}" srcOrd="0" destOrd="0" presId="urn:microsoft.com/office/officeart/2008/layout/LinedList"/>
    <dgm:cxn modelId="{940B065F-D775-446F-B29A-34C60A9BD786}" type="presParOf" srcId="{DB0E5C22-14CA-4C29-844F-EEC5066EC956}" destId="{7D5FFEEB-B1C4-4537-9676-73162BABA377}" srcOrd="1" destOrd="0" presId="urn:microsoft.com/office/officeart/2008/layout/LinedList"/>
    <dgm:cxn modelId="{A87447B6-8C9B-4A71-B7A3-9CC045B0C4A5}" type="presParOf" srcId="{7D5FFEEB-B1C4-4537-9676-73162BABA377}" destId="{BA2B1CDC-3E82-45BB-A27D-809C6E572350}" srcOrd="0" destOrd="0" presId="urn:microsoft.com/office/officeart/2008/layout/LinedList"/>
    <dgm:cxn modelId="{C542EA24-F570-40CD-8B9E-E0FA13B11622}" type="presParOf" srcId="{7D5FFEEB-B1C4-4537-9676-73162BABA377}" destId="{6B6AFFE8-11C3-42BF-822C-E70AE732D36A}" srcOrd="1" destOrd="0" presId="urn:microsoft.com/office/officeart/2008/layout/LinedList"/>
    <dgm:cxn modelId="{D2E80DDA-8E87-4886-8375-4AA113127DF7}" type="presParOf" srcId="{7D5FFEEB-B1C4-4537-9676-73162BABA377}" destId="{740A5104-F931-4FEB-B63B-CDCE17E44E9A}" srcOrd="2" destOrd="0" presId="urn:microsoft.com/office/officeart/2008/layout/LinedList"/>
    <dgm:cxn modelId="{3DF13F6A-2DE9-4402-9D9F-5B8E40441636}" type="presParOf" srcId="{DB0E5C22-14CA-4C29-844F-EEC5066EC956}" destId="{7EE83DF1-8E77-467D-8D11-AB684919CDED}" srcOrd="2" destOrd="0" presId="urn:microsoft.com/office/officeart/2008/layout/LinedList"/>
    <dgm:cxn modelId="{F0E20A92-2B22-49CE-B990-B66D17D6CACD}" type="presParOf" srcId="{DB0E5C22-14CA-4C29-844F-EEC5066EC956}" destId="{8685BE1B-47BC-4855-AE2B-1200C1ED21FB}" srcOrd="3" destOrd="0" presId="urn:microsoft.com/office/officeart/2008/layout/LinedList"/>
    <dgm:cxn modelId="{81C2ED14-3358-4F2F-9EED-DEE464F4E218}" type="presParOf" srcId="{DB0E5C22-14CA-4C29-844F-EEC5066EC956}" destId="{C57DD9DF-B3C2-4AD3-BEAE-700B8A4CD5EF}" srcOrd="4" destOrd="0" presId="urn:microsoft.com/office/officeart/2008/layout/LinedList"/>
    <dgm:cxn modelId="{D911C20F-8583-4169-A43B-CC03C5EA98DA}" type="presParOf" srcId="{C57DD9DF-B3C2-4AD3-BEAE-700B8A4CD5EF}" destId="{87E6F971-1F14-4D8D-9592-202A799B5833}" srcOrd="0" destOrd="0" presId="urn:microsoft.com/office/officeart/2008/layout/LinedList"/>
    <dgm:cxn modelId="{6E474EB9-5371-487E-8B5E-70D42538F4CD}" type="presParOf" srcId="{C57DD9DF-B3C2-4AD3-BEAE-700B8A4CD5EF}" destId="{F1ACFF0E-81B9-4956-B1FC-20B69065817C}" srcOrd="1" destOrd="0" presId="urn:microsoft.com/office/officeart/2008/layout/LinedList"/>
    <dgm:cxn modelId="{5F9E652F-BC06-4B53-9DEA-5A9FF290EA9F}" type="presParOf" srcId="{C57DD9DF-B3C2-4AD3-BEAE-700B8A4CD5EF}" destId="{9907B234-4892-4883-BA21-363766E46BD6}" srcOrd="2" destOrd="0" presId="urn:microsoft.com/office/officeart/2008/layout/LinedList"/>
    <dgm:cxn modelId="{3D8246DB-27AE-4F25-A4BB-CEBD9852E738}" type="presParOf" srcId="{DB0E5C22-14CA-4C29-844F-EEC5066EC956}" destId="{8C6CF90B-ABA1-4A06-A308-394E67D4FE40}" srcOrd="5" destOrd="0" presId="urn:microsoft.com/office/officeart/2008/layout/LinedList"/>
    <dgm:cxn modelId="{2D969E2B-561D-401C-94D3-43E439E93546}" type="presParOf" srcId="{DB0E5C22-14CA-4C29-844F-EEC5066EC956}" destId="{C8AE0AC6-E2D3-437C-BD38-80A7CD9B2E2B}" srcOrd="6" destOrd="0" presId="urn:microsoft.com/office/officeart/2008/layout/LinedList"/>
    <dgm:cxn modelId="{1CB36192-A036-41F6-820C-81478D89497B}" type="presParOf" srcId="{DB0E5C22-14CA-4C29-844F-EEC5066EC956}" destId="{513555FA-C3CB-4A47-8DED-B1C145085A9C}" srcOrd="7" destOrd="0" presId="urn:microsoft.com/office/officeart/2008/layout/LinedList"/>
    <dgm:cxn modelId="{60ADB82E-BC82-41CB-BCC7-7EA6B8A8FC6A}" type="presParOf" srcId="{513555FA-C3CB-4A47-8DED-B1C145085A9C}" destId="{1FE03B6D-5677-4F06-9718-48AB1DE8E34B}" srcOrd="0" destOrd="0" presId="urn:microsoft.com/office/officeart/2008/layout/LinedList"/>
    <dgm:cxn modelId="{8C27469D-BAC7-499E-82EE-4731E2DCBB71}" type="presParOf" srcId="{513555FA-C3CB-4A47-8DED-B1C145085A9C}" destId="{3980F020-45FF-45AF-BB24-BDBBC58E13AD}" srcOrd="1" destOrd="0" presId="urn:microsoft.com/office/officeart/2008/layout/LinedList"/>
    <dgm:cxn modelId="{33508EE0-A479-443A-8770-A756FE527B4C}" type="presParOf" srcId="{513555FA-C3CB-4A47-8DED-B1C145085A9C}" destId="{92683623-5F70-47D9-9AC2-26CE308A07A5}" srcOrd="2" destOrd="0" presId="urn:microsoft.com/office/officeart/2008/layout/LinedList"/>
    <dgm:cxn modelId="{ADC4E96D-58D3-42E2-AD56-ED09FE9EA74C}" type="presParOf" srcId="{DB0E5C22-14CA-4C29-844F-EEC5066EC956}" destId="{72AB909F-0C0C-4F67-806B-9E79FB07C87D}" srcOrd="8" destOrd="0" presId="urn:microsoft.com/office/officeart/2008/layout/LinedList"/>
    <dgm:cxn modelId="{77573A4F-E729-4A18-B968-40ED4EBAE3AF}" type="presParOf" srcId="{DB0E5C22-14CA-4C29-844F-EEC5066EC956}" destId="{2F981AEC-D4B4-4135-BAD4-3AFAD4599A2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47C538-2181-4B48-8FA1-714FF7F860F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9303A30-EC49-45A6-AA62-FEFABC1BEBB5}">
      <dgm:prSet/>
      <dgm:spPr/>
      <dgm:t>
        <a:bodyPr/>
        <a:lstStyle/>
        <a:p>
          <a:r>
            <a:rPr lang="en-US" b="0" dirty="0">
              <a:latin typeface="Calibri" panose="020F0502020204030204" pitchFamily="34" charset="0"/>
              <a:cs typeface="Calibri" panose="020F0502020204030204" pitchFamily="34" charset="0"/>
            </a:rPr>
            <a:t>Xylazine is a tranquilizer, which compounds the effects of an opioid and further suppresses breathing.</a:t>
          </a:r>
        </a:p>
      </dgm:t>
    </dgm:pt>
    <dgm:pt modelId="{289E12E5-A780-45C6-A247-75F422332CFA}" type="parTrans" cxnId="{02DF179F-391F-4E77-927C-CF99987176E7}">
      <dgm:prSet/>
      <dgm:spPr/>
      <dgm:t>
        <a:bodyPr/>
        <a:lstStyle/>
        <a:p>
          <a:endParaRPr lang="en-US"/>
        </a:p>
      </dgm:t>
    </dgm:pt>
    <dgm:pt modelId="{B9CC28A6-46F4-4DEC-B799-0D26AA2AB054}" type="sibTrans" cxnId="{02DF179F-391F-4E77-927C-CF99987176E7}">
      <dgm:prSet/>
      <dgm:spPr/>
      <dgm:t>
        <a:bodyPr/>
        <a:lstStyle/>
        <a:p>
          <a:endParaRPr lang="en-US"/>
        </a:p>
      </dgm:t>
    </dgm:pt>
    <dgm:pt modelId="{ED458B4A-E463-44FE-9105-4322AFB42E90}">
      <dgm:prSet/>
      <dgm:spPr/>
      <dgm:t>
        <a:bodyPr/>
        <a:lstStyle/>
        <a:p>
          <a:r>
            <a:rPr lang="en-US" b="1" dirty="0">
              <a:latin typeface="Calibri" panose="020F0502020204030204" pitchFamily="34" charset="0"/>
              <a:cs typeface="Calibri" panose="020F0502020204030204" pitchFamily="34" charset="0"/>
            </a:rPr>
            <a:t>Drugs contaminated with xylazine may not appear any different. </a:t>
          </a:r>
          <a:endParaRPr lang="en-US" dirty="0">
            <a:latin typeface="Calibri" panose="020F0502020204030204" pitchFamily="34" charset="0"/>
            <a:cs typeface="Calibri" panose="020F0502020204030204" pitchFamily="34" charset="0"/>
          </a:endParaRPr>
        </a:p>
      </dgm:t>
    </dgm:pt>
    <dgm:pt modelId="{692D9668-6108-40C2-B986-0B0598C7A932}" type="parTrans" cxnId="{A321E218-D598-48B9-8F7A-FCCAC0070C18}">
      <dgm:prSet/>
      <dgm:spPr/>
      <dgm:t>
        <a:bodyPr/>
        <a:lstStyle/>
        <a:p>
          <a:endParaRPr lang="en-US"/>
        </a:p>
      </dgm:t>
    </dgm:pt>
    <dgm:pt modelId="{CA79AFD1-1FAB-468B-A871-58E106CBE6C8}" type="sibTrans" cxnId="{A321E218-D598-48B9-8F7A-FCCAC0070C18}">
      <dgm:prSet/>
      <dgm:spPr/>
      <dgm:t>
        <a:bodyPr/>
        <a:lstStyle/>
        <a:p>
          <a:endParaRPr lang="en-US"/>
        </a:p>
      </dgm:t>
    </dgm:pt>
    <dgm:pt modelId="{745D9B5C-A23A-4B99-8743-4543773B6F3A}">
      <dgm:prSet/>
      <dgm:spPr/>
      <dgm:t>
        <a:bodyPr/>
        <a:lstStyle/>
        <a:p>
          <a:r>
            <a:rPr lang="en-US" b="1" dirty="0">
              <a:latin typeface="Calibri" panose="020F0502020204030204" pitchFamily="34" charset="0"/>
              <a:cs typeface="Calibri" panose="020F0502020204030204" pitchFamily="34" charset="0"/>
            </a:rPr>
            <a:t>Xylazine can increase the risk of overdose and cause drowsiness, unresponsiveness, slow heart rate, and decreased breathing.</a:t>
          </a:r>
          <a:endParaRPr lang="en-US" dirty="0">
            <a:latin typeface="Calibri" panose="020F0502020204030204" pitchFamily="34" charset="0"/>
            <a:cs typeface="Calibri" panose="020F0502020204030204" pitchFamily="34" charset="0"/>
          </a:endParaRPr>
        </a:p>
      </dgm:t>
    </dgm:pt>
    <dgm:pt modelId="{7FB33516-3D76-4D0F-856D-6A9A4FA43990}" type="parTrans" cxnId="{86D6649B-2692-4F32-AC46-9F7495088E5E}">
      <dgm:prSet/>
      <dgm:spPr/>
      <dgm:t>
        <a:bodyPr/>
        <a:lstStyle/>
        <a:p>
          <a:endParaRPr lang="en-US"/>
        </a:p>
      </dgm:t>
    </dgm:pt>
    <dgm:pt modelId="{2E040EAF-0D83-4FC4-B2BC-B52000050763}" type="sibTrans" cxnId="{86D6649B-2692-4F32-AC46-9F7495088E5E}">
      <dgm:prSet/>
      <dgm:spPr/>
      <dgm:t>
        <a:bodyPr/>
        <a:lstStyle/>
        <a:p>
          <a:endParaRPr lang="en-US"/>
        </a:p>
      </dgm:t>
    </dgm:pt>
    <dgm:pt modelId="{5DFB1563-3904-41B6-BDC6-605A0624BC04}" type="pres">
      <dgm:prSet presAssocID="{DC47C538-2181-4B48-8FA1-714FF7F860FD}" presName="outerComposite" presStyleCnt="0">
        <dgm:presLayoutVars>
          <dgm:chMax val="5"/>
          <dgm:dir/>
          <dgm:resizeHandles val="exact"/>
        </dgm:presLayoutVars>
      </dgm:prSet>
      <dgm:spPr/>
    </dgm:pt>
    <dgm:pt modelId="{415EB2E0-DF84-415B-8BCB-7F5092EFBD5C}" type="pres">
      <dgm:prSet presAssocID="{DC47C538-2181-4B48-8FA1-714FF7F860FD}" presName="dummyMaxCanvas" presStyleCnt="0">
        <dgm:presLayoutVars/>
      </dgm:prSet>
      <dgm:spPr/>
    </dgm:pt>
    <dgm:pt modelId="{787C0921-AB44-4476-8C06-2F2018A6A29C}" type="pres">
      <dgm:prSet presAssocID="{DC47C538-2181-4B48-8FA1-714FF7F860FD}" presName="ThreeNodes_1" presStyleLbl="node1" presStyleIdx="0" presStyleCnt="3">
        <dgm:presLayoutVars>
          <dgm:bulletEnabled val="1"/>
        </dgm:presLayoutVars>
      </dgm:prSet>
      <dgm:spPr/>
    </dgm:pt>
    <dgm:pt modelId="{1D715EAE-10B5-4312-8742-BE55AB68D2FC}" type="pres">
      <dgm:prSet presAssocID="{DC47C538-2181-4B48-8FA1-714FF7F860FD}" presName="ThreeNodes_2" presStyleLbl="node1" presStyleIdx="1" presStyleCnt="3">
        <dgm:presLayoutVars>
          <dgm:bulletEnabled val="1"/>
        </dgm:presLayoutVars>
      </dgm:prSet>
      <dgm:spPr/>
    </dgm:pt>
    <dgm:pt modelId="{1AA9035A-DA67-4893-B34B-52F2E936DF5F}" type="pres">
      <dgm:prSet presAssocID="{DC47C538-2181-4B48-8FA1-714FF7F860FD}" presName="ThreeNodes_3" presStyleLbl="node1" presStyleIdx="2" presStyleCnt="3">
        <dgm:presLayoutVars>
          <dgm:bulletEnabled val="1"/>
        </dgm:presLayoutVars>
      </dgm:prSet>
      <dgm:spPr/>
    </dgm:pt>
    <dgm:pt modelId="{0DD00071-AB03-4559-A6BD-35DE9F507C5D}" type="pres">
      <dgm:prSet presAssocID="{DC47C538-2181-4B48-8FA1-714FF7F860FD}" presName="ThreeConn_1-2" presStyleLbl="fgAccFollowNode1" presStyleIdx="0" presStyleCnt="2">
        <dgm:presLayoutVars>
          <dgm:bulletEnabled val="1"/>
        </dgm:presLayoutVars>
      </dgm:prSet>
      <dgm:spPr/>
    </dgm:pt>
    <dgm:pt modelId="{5A3FB186-78DF-42A3-9A86-2C8B04814F3A}" type="pres">
      <dgm:prSet presAssocID="{DC47C538-2181-4B48-8FA1-714FF7F860FD}" presName="ThreeConn_2-3" presStyleLbl="fgAccFollowNode1" presStyleIdx="1" presStyleCnt="2">
        <dgm:presLayoutVars>
          <dgm:bulletEnabled val="1"/>
        </dgm:presLayoutVars>
      </dgm:prSet>
      <dgm:spPr/>
    </dgm:pt>
    <dgm:pt modelId="{A5C5556C-AED5-44C1-813D-8D61C4F1FAC7}" type="pres">
      <dgm:prSet presAssocID="{DC47C538-2181-4B48-8FA1-714FF7F860FD}" presName="ThreeNodes_1_text" presStyleLbl="node1" presStyleIdx="2" presStyleCnt="3">
        <dgm:presLayoutVars>
          <dgm:bulletEnabled val="1"/>
        </dgm:presLayoutVars>
      </dgm:prSet>
      <dgm:spPr/>
    </dgm:pt>
    <dgm:pt modelId="{404CFB79-D72D-42BD-B58B-7394CAA6589A}" type="pres">
      <dgm:prSet presAssocID="{DC47C538-2181-4B48-8FA1-714FF7F860FD}" presName="ThreeNodes_2_text" presStyleLbl="node1" presStyleIdx="2" presStyleCnt="3">
        <dgm:presLayoutVars>
          <dgm:bulletEnabled val="1"/>
        </dgm:presLayoutVars>
      </dgm:prSet>
      <dgm:spPr/>
    </dgm:pt>
    <dgm:pt modelId="{2505FCEF-818A-4249-BF21-098A687B4963}" type="pres">
      <dgm:prSet presAssocID="{DC47C538-2181-4B48-8FA1-714FF7F860FD}" presName="ThreeNodes_3_text" presStyleLbl="node1" presStyleIdx="2" presStyleCnt="3">
        <dgm:presLayoutVars>
          <dgm:bulletEnabled val="1"/>
        </dgm:presLayoutVars>
      </dgm:prSet>
      <dgm:spPr/>
    </dgm:pt>
  </dgm:ptLst>
  <dgm:cxnLst>
    <dgm:cxn modelId="{CB8F850D-B36B-4CDE-9092-BD94F881BAA9}" type="presOf" srcId="{C9303A30-EC49-45A6-AA62-FEFABC1BEBB5}" destId="{A5C5556C-AED5-44C1-813D-8D61C4F1FAC7}" srcOrd="1" destOrd="0" presId="urn:microsoft.com/office/officeart/2005/8/layout/vProcess5"/>
    <dgm:cxn modelId="{A321E218-D598-48B9-8F7A-FCCAC0070C18}" srcId="{DC47C538-2181-4B48-8FA1-714FF7F860FD}" destId="{ED458B4A-E463-44FE-9105-4322AFB42E90}" srcOrd="1" destOrd="0" parTransId="{692D9668-6108-40C2-B986-0B0598C7A932}" sibTransId="{CA79AFD1-1FAB-468B-A871-58E106CBE6C8}"/>
    <dgm:cxn modelId="{83B7DC1A-C315-4EB9-9FEC-E439CEC8B649}" type="presOf" srcId="{745D9B5C-A23A-4B99-8743-4543773B6F3A}" destId="{1AA9035A-DA67-4893-B34B-52F2E936DF5F}" srcOrd="0" destOrd="0" presId="urn:microsoft.com/office/officeart/2005/8/layout/vProcess5"/>
    <dgm:cxn modelId="{85897430-FFA2-45FE-A2C1-9CE744AB9812}" type="presOf" srcId="{C9303A30-EC49-45A6-AA62-FEFABC1BEBB5}" destId="{787C0921-AB44-4476-8C06-2F2018A6A29C}" srcOrd="0" destOrd="0" presId="urn:microsoft.com/office/officeart/2005/8/layout/vProcess5"/>
    <dgm:cxn modelId="{B065517C-439F-40B0-89F3-C8C56FDD7EE5}" type="presOf" srcId="{B9CC28A6-46F4-4DEC-B799-0D26AA2AB054}" destId="{0DD00071-AB03-4559-A6BD-35DE9F507C5D}" srcOrd="0" destOrd="0" presId="urn:microsoft.com/office/officeart/2005/8/layout/vProcess5"/>
    <dgm:cxn modelId="{ADC0297F-6DE1-4278-A7F6-31EAECA300DC}" type="presOf" srcId="{ED458B4A-E463-44FE-9105-4322AFB42E90}" destId="{404CFB79-D72D-42BD-B58B-7394CAA6589A}" srcOrd="1" destOrd="0" presId="urn:microsoft.com/office/officeart/2005/8/layout/vProcess5"/>
    <dgm:cxn modelId="{CD989F91-C18C-4359-8963-F7F3FB6DA375}" type="presOf" srcId="{CA79AFD1-1FAB-468B-A871-58E106CBE6C8}" destId="{5A3FB186-78DF-42A3-9A86-2C8B04814F3A}" srcOrd="0" destOrd="0" presId="urn:microsoft.com/office/officeart/2005/8/layout/vProcess5"/>
    <dgm:cxn modelId="{86D6649B-2692-4F32-AC46-9F7495088E5E}" srcId="{DC47C538-2181-4B48-8FA1-714FF7F860FD}" destId="{745D9B5C-A23A-4B99-8743-4543773B6F3A}" srcOrd="2" destOrd="0" parTransId="{7FB33516-3D76-4D0F-856D-6A9A4FA43990}" sibTransId="{2E040EAF-0D83-4FC4-B2BC-B52000050763}"/>
    <dgm:cxn modelId="{02DF179F-391F-4E77-927C-CF99987176E7}" srcId="{DC47C538-2181-4B48-8FA1-714FF7F860FD}" destId="{C9303A30-EC49-45A6-AA62-FEFABC1BEBB5}" srcOrd="0" destOrd="0" parTransId="{289E12E5-A780-45C6-A247-75F422332CFA}" sibTransId="{B9CC28A6-46F4-4DEC-B799-0D26AA2AB054}"/>
    <dgm:cxn modelId="{871A6DA1-B783-4B90-B6AC-6518E909871B}" type="presOf" srcId="{745D9B5C-A23A-4B99-8743-4543773B6F3A}" destId="{2505FCEF-818A-4249-BF21-098A687B4963}" srcOrd="1" destOrd="0" presId="urn:microsoft.com/office/officeart/2005/8/layout/vProcess5"/>
    <dgm:cxn modelId="{95F1F2E3-16E2-4A53-9F54-0F5DA24F81FA}" type="presOf" srcId="{DC47C538-2181-4B48-8FA1-714FF7F860FD}" destId="{5DFB1563-3904-41B6-BDC6-605A0624BC04}" srcOrd="0" destOrd="0" presId="urn:microsoft.com/office/officeart/2005/8/layout/vProcess5"/>
    <dgm:cxn modelId="{73B017ED-5E33-4D45-BB8E-F570CA246762}" type="presOf" srcId="{ED458B4A-E463-44FE-9105-4322AFB42E90}" destId="{1D715EAE-10B5-4312-8742-BE55AB68D2FC}" srcOrd="0" destOrd="0" presId="urn:microsoft.com/office/officeart/2005/8/layout/vProcess5"/>
    <dgm:cxn modelId="{53C3B4A7-542C-439B-B806-2C440331D88A}" type="presParOf" srcId="{5DFB1563-3904-41B6-BDC6-605A0624BC04}" destId="{415EB2E0-DF84-415B-8BCB-7F5092EFBD5C}" srcOrd="0" destOrd="0" presId="urn:microsoft.com/office/officeart/2005/8/layout/vProcess5"/>
    <dgm:cxn modelId="{503F80A1-FCE8-48BD-954A-892BC3F93078}" type="presParOf" srcId="{5DFB1563-3904-41B6-BDC6-605A0624BC04}" destId="{787C0921-AB44-4476-8C06-2F2018A6A29C}" srcOrd="1" destOrd="0" presId="urn:microsoft.com/office/officeart/2005/8/layout/vProcess5"/>
    <dgm:cxn modelId="{0D34A6BF-1E33-42C9-B102-26590306C930}" type="presParOf" srcId="{5DFB1563-3904-41B6-BDC6-605A0624BC04}" destId="{1D715EAE-10B5-4312-8742-BE55AB68D2FC}" srcOrd="2" destOrd="0" presId="urn:microsoft.com/office/officeart/2005/8/layout/vProcess5"/>
    <dgm:cxn modelId="{43EB6920-FF04-4C95-BCD4-22EF90CEE223}" type="presParOf" srcId="{5DFB1563-3904-41B6-BDC6-605A0624BC04}" destId="{1AA9035A-DA67-4893-B34B-52F2E936DF5F}" srcOrd="3" destOrd="0" presId="urn:microsoft.com/office/officeart/2005/8/layout/vProcess5"/>
    <dgm:cxn modelId="{2CF6C340-C08A-49E6-B0EC-340270E86978}" type="presParOf" srcId="{5DFB1563-3904-41B6-BDC6-605A0624BC04}" destId="{0DD00071-AB03-4559-A6BD-35DE9F507C5D}" srcOrd="4" destOrd="0" presId="urn:microsoft.com/office/officeart/2005/8/layout/vProcess5"/>
    <dgm:cxn modelId="{0398BBD6-7B23-4AAC-AAE3-B1D38E0BEB3E}" type="presParOf" srcId="{5DFB1563-3904-41B6-BDC6-605A0624BC04}" destId="{5A3FB186-78DF-42A3-9A86-2C8B04814F3A}" srcOrd="5" destOrd="0" presId="urn:microsoft.com/office/officeart/2005/8/layout/vProcess5"/>
    <dgm:cxn modelId="{319860C1-2BF2-4D30-A864-85683A6E1345}" type="presParOf" srcId="{5DFB1563-3904-41B6-BDC6-605A0624BC04}" destId="{A5C5556C-AED5-44C1-813D-8D61C4F1FAC7}" srcOrd="6" destOrd="0" presId="urn:microsoft.com/office/officeart/2005/8/layout/vProcess5"/>
    <dgm:cxn modelId="{EAA2AEAC-CAB5-4A1C-99D3-AD10971120F2}" type="presParOf" srcId="{5DFB1563-3904-41B6-BDC6-605A0624BC04}" destId="{404CFB79-D72D-42BD-B58B-7394CAA6589A}" srcOrd="7" destOrd="0" presId="urn:microsoft.com/office/officeart/2005/8/layout/vProcess5"/>
    <dgm:cxn modelId="{6ABB29E2-9B34-4141-A2DE-5B647A054337}" type="presParOf" srcId="{5DFB1563-3904-41B6-BDC6-605A0624BC04}" destId="{2505FCEF-818A-4249-BF21-098A687B4963}" srcOrd="8"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43960-CA5C-4A7F-AE70-423C2FE4B326}">
      <dsp:nvSpPr>
        <dsp:cNvPr id="0" name=""/>
        <dsp:cNvSpPr/>
      </dsp:nvSpPr>
      <dsp:spPr>
        <a:xfrm>
          <a:off x="0" y="6811631"/>
          <a:ext cx="1735014" cy="1117504"/>
        </a:xfrm>
        <a:prstGeom prst="rect">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Support</a:t>
          </a:r>
        </a:p>
      </dsp:txBody>
      <dsp:txXfrm>
        <a:off x="0" y="6811631"/>
        <a:ext cx="1735014" cy="1117504"/>
      </dsp:txXfrm>
    </dsp:sp>
    <dsp:sp modelId="{D0773A37-D878-49CD-AB79-1D1CF2E22B52}">
      <dsp:nvSpPr>
        <dsp:cNvPr id="0" name=""/>
        <dsp:cNvSpPr/>
      </dsp:nvSpPr>
      <dsp:spPr>
        <a:xfrm>
          <a:off x="1735014" y="6811631"/>
          <a:ext cx="5205043" cy="1117504"/>
        </a:xfrm>
        <a:prstGeom prst="rect">
          <a:avLst/>
        </a:prstGeom>
        <a:solidFill>
          <a:schemeClr val="accent2">
            <a:tint val="40000"/>
            <a:alpha val="90000"/>
            <a:hueOff val="0"/>
            <a:satOff val="0"/>
            <a:lumOff val="0"/>
            <a:alphaOff val="0"/>
          </a:schemeClr>
        </a:solidFill>
        <a:ln w="34925"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r>
            <a:rPr lang="en-US" sz="2400" kern="1200" dirty="0"/>
            <a:t>Support Ventilation and Monitor individual for responsiveness. </a:t>
          </a:r>
        </a:p>
      </dsp:txBody>
      <dsp:txXfrm>
        <a:off x="1735014" y="6811631"/>
        <a:ext cx="5205043" cy="1117504"/>
      </dsp:txXfrm>
    </dsp:sp>
    <dsp:sp modelId="{66773AFF-DB7E-4CEA-90FD-47A17030F82C}">
      <dsp:nvSpPr>
        <dsp:cNvPr id="0" name=""/>
        <dsp:cNvSpPr/>
      </dsp:nvSpPr>
      <dsp:spPr>
        <a:xfrm rot="10800000">
          <a:off x="0" y="5109671"/>
          <a:ext cx="1735014" cy="1718722"/>
        </a:xfrm>
        <a:prstGeom prst="upArrowCallout">
          <a:avLst>
            <a:gd name="adj1" fmla="val 5000"/>
            <a:gd name="adj2" fmla="val 10000"/>
            <a:gd name="adj3" fmla="val 15000"/>
            <a:gd name="adj4" fmla="val 64977"/>
          </a:avLst>
        </a:prstGeom>
        <a:solidFill>
          <a:schemeClr val="accent2">
            <a:hueOff val="-423283"/>
            <a:satOff val="-9627"/>
            <a:lumOff val="-4264"/>
            <a:alphaOff val="0"/>
          </a:schemeClr>
        </a:solidFill>
        <a:ln w="34925" cap="flat" cmpd="sng" algn="in">
          <a:solidFill>
            <a:schemeClr val="accent2">
              <a:hueOff val="-423283"/>
              <a:satOff val="-9627"/>
              <a:lumOff val="-42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Administer</a:t>
          </a:r>
        </a:p>
      </dsp:txBody>
      <dsp:txXfrm rot="-10800000">
        <a:off x="0" y="5109671"/>
        <a:ext cx="1735014" cy="1117169"/>
      </dsp:txXfrm>
    </dsp:sp>
    <dsp:sp modelId="{FC02EF36-7EF0-4C47-AC7A-11CA72E95792}">
      <dsp:nvSpPr>
        <dsp:cNvPr id="0" name=""/>
        <dsp:cNvSpPr/>
      </dsp:nvSpPr>
      <dsp:spPr>
        <a:xfrm>
          <a:off x="1735014" y="5109671"/>
          <a:ext cx="5205043" cy="1117169"/>
        </a:xfrm>
        <a:prstGeom prst="rect">
          <a:avLst/>
        </a:prstGeom>
        <a:solidFill>
          <a:schemeClr val="accent2">
            <a:tint val="40000"/>
            <a:alpha val="90000"/>
            <a:hueOff val="-406169"/>
            <a:satOff val="-16902"/>
            <a:lumOff val="-1545"/>
            <a:alphaOff val="0"/>
          </a:schemeClr>
        </a:solidFill>
        <a:ln w="34925" cap="flat" cmpd="sng" algn="in">
          <a:solidFill>
            <a:schemeClr val="accent2">
              <a:tint val="40000"/>
              <a:alpha val="90000"/>
              <a:hueOff val="-406169"/>
              <a:satOff val="-16902"/>
              <a:lumOff val="-15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r>
            <a:rPr lang="en-US" sz="2400" kern="1200" dirty="0"/>
            <a:t>Administer naloxone to an individual thought to be experiencing an overdose.</a:t>
          </a:r>
        </a:p>
      </dsp:txBody>
      <dsp:txXfrm>
        <a:off x="1735014" y="5109671"/>
        <a:ext cx="5205043" cy="1117169"/>
      </dsp:txXfrm>
    </dsp:sp>
    <dsp:sp modelId="{1DB382E0-9AE9-4EA4-A9FF-4A32905D0122}">
      <dsp:nvSpPr>
        <dsp:cNvPr id="0" name=""/>
        <dsp:cNvSpPr/>
      </dsp:nvSpPr>
      <dsp:spPr>
        <a:xfrm rot="10800000">
          <a:off x="0" y="3407711"/>
          <a:ext cx="1735014" cy="1718722"/>
        </a:xfrm>
        <a:prstGeom prst="upArrowCallout">
          <a:avLst>
            <a:gd name="adj1" fmla="val 5000"/>
            <a:gd name="adj2" fmla="val 10000"/>
            <a:gd name="adj3" fmla="val 15000"/>
            <a:gd name="adj4" fmla="val 64977"/>
          </a:avLst>
        </a:prstGeom>
        <a:solidFill>
          <a:schemeClr val="accent2">
            <a:hueOff val="-846565"/>
            <a:satOff val="-19254"/>
            <a:lumOff val="-8528"/>
            <a:alphaOff val="0"/>
          </a:schemeClr>
        </a:solidFill>
        <a:ln w="34925" cap="flat" cmpd="sng" algn="in">
          <a:solidFill>
            <a:schemeClr val="accent2">
              <a:hueOff val="-846565"/>
              <a:satOff val="-19254"/>
              <a:lumOff val="-85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a:t>Provide</a:t>
          </a:r>
        </a:p>
      </dsp:txBody>
      <dsp:txXfrm rot="-10800000">
        <a:off x="0" y="3407711"/>
        <a:ext cx="1735014" cy="1117169"/>
      </dsp:txXfrm>
    </dsp:sp>
    <dsp:sp modelId="{CA262CDD-0FAF-4B76-A28E-6C870B576381}">
      <dsp:nvSpPr>
        <dsp:cNvPr id="0" name=""/>
        <dsp:cNvSpPr/>
      </dsp:nvSpPr>
      <dsp:spPr>
        <a:xfrm>
          <a:off x="1735014" y="3407711"/>
          <a:ext cx="5205043" cy="1117169"/>
        </a:xfrm>
        <a:prstGeom prst="rect">
          <a:avLst/>
        </a:prstGeom>
        <a:solidFill>
          <a:schemeClr val="accent2">
            <a:tint val="40000"/>
            <a:alpha val="90000"/>
            <a:hueOff val="-812338"/>
            <a:satOff val="-33804"/>
            <a:lumOff val="-3091"/>
            <a:alphaOff val="0"/>
          </a:schemeClr>
        </a:solidFill>
        <a:ln w="34925" cap="flat" cmpd="sng" algn="in">
          <a:solidFill>
            <a:schemeClr val="accent2">
              <a:tint val="40000"/>
              <a:alpha val="90000"/>
              <a:hueOff val="-812338"/>
              <a:satOff val="-33804"/>
              <a:lumOff val="-30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r>
            <a:rPr lang="en-US" sz="2400" kern="1200" dirty="0"/>
            <a:t>Provide tools to recognize and respond effectively to an overdose</a:t>
          </a:r>
        </a:p>
      </dsp:txBody>
      <dsp:txXfrm>
        <a:off x="1735014" y="3407711"/>
        <a:ext cx="5205043" cy="1117169"/>
      </dsp:txXfrm>
    </dsp:sp>
    <dsp:sp modelId="{6A4D0007-39D1-4B27-BD81-5615CF071613}">
      <dsp:nvSpPr>
        <dsp:cNvPr id="0" name=""/>
        <dsp:cNvSpPr/>
      </dsp:nvSpPr>
      <dsp:spPr>
        <a:xfrm rot="10800000">
          <a:off x="0" y="1705751"/>
          <a:ext cx="1735014" cy="1718722"/>
        </a:xfrm>
        <a:prstGeom prst="upArrowCallout">
          <a:avLst>
            <a:gd name="adj1" fmla="val 5000"/>
            <a:gd name="adj2" fmla="val 10000"/>
            <a:gd name="adj3" fmla="val 15000"/>
            <a:gd name="adj4" fmla="val 64977"/>
          </a:avLst>
        </a:prstGeom>
        <a:solidFill>
          <a:schemeClr val="accent2">
            <a:hueOff val="-1269848"/>
            <a:satOff val="-28882"/>
            <a:lumOff val="-12792"/>
            <a:alphaOff val="0"/>
          </a:schemeClr>
        </a:solidFill>
        <a:ln w="34925" cap="flat" cmpd="sng" algn="in">
          <a:solidFill>
            <a:schemeClr val="accent2">
              <a:hueOff val="-1269848"/>
              <a:satOff val="-28882"/>
              <a:lumOff val="-1279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a:t>Identify</a:t>
          </a:r>
        </a:p>
      </dsp:txBody>
      <dsp:txXfrm rot="-10800000">
        <a:off x="0" y="1705751"/>
        <a:ext cx="1735014" cy="1117169"/>
      </dsp:txXfrm>
    </dsp:sp>
    <dsp:sp modelId="{E098E5B4-CD8B-43D9-AEE0-C889FAA413D2}">
      <dsp:nvSpPr>
        <dsp:cNvPr id="0" name=""/>
        <dsp:cNvSpPr/>
      </dsp:nvSpPr>
      <dsp:spPr>
        <a:xfrm>
          <a:off x="1735014" y="1705751"/>
          <a:ext cx="5205043" cy="1117169"/>
        </a:xfrm>
        <a:prstGeom prst="rect">
          <a:avLst/>
        </a:prstGeom>
        <a:solidFill>
          <a:schemeClr val="accent2">
            <a:tint val="40000"/>
            <a:alpha val="90000"/>
            <a:hueOff val="-1218508"/>
            <a:satOff val="-50706"/>
            <a:lumOff val="-4636"/>
            <a:alphaOff val="0"/>
          </a:schemeClr>
        </a:solidFill>
        <a:ln w="34925" cap="flat" cmpd="sng" algn="in">
          <a:solidFill>
            <a:schemeClr val="accent2">
              <a:tint val="40000"/>
              <a:alpha val="90000"/>
              <a:hueOff val="-1218508"/>
              <a:satOff val="-50706"/>
              <a:lumOff val="-46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r>
            <a:rPr lang="en-US" sz="2400" kern="1200" dirty="0"/>
            <a:t>Identify risk factors for overdose</a:t>
          </a:r>
        </a:p>
      </dsp:txBody>
      <dsp:txXfrm>
        <a:off x="1735014" y="1705751"/>
        <a:ext cx="5205043" cy="1117169"/>
      </dsp:txXfrm>
    </dsp:sp>
    <dsp:sp modelId="{7A39CA1C-3433-4C26-A26C-621796AB80BE}">
      <dsp:nvSpPr>
        <dsp:cNvPr id="0" name=""/>
        <dsp:cNvSpPr/>
      </dsp:nvSpPr>
      <dsp:spPr>
        <a:xfrm rot="10800000">
          <a:off x="0" y="3792"/>
          <a:ext cx="1735014" cy="1718722"/>
        </a:xfrm>
        <a:prstGeom prst="upArrowCallout">
          <a:avLst>
            <a:gd name="adj1" fmla="val 5000"/>
            <a:gd name="adj2" fmla="val 10000"/>
            <a:gd name="adj3" fmla="val 15000"/>
            <a:gd name="adj4" fmla="val 64977"/>
          </a:avLst>
        </a:prstGeom>
        <a:solidFill>
          <a:schemeClr val="accent2">
            <a:hueOff val="-1693131"/>
            <a:satOff val="-38509"/>
            <a:lumOff val="-17056"/>
            <a:alphaOff val="0"/>
          </a:schemeClr>
        </a:solidFill>
        <a:ln w="34925" cap="flat" cmpd="sng" algn="in">
          <a:solidFill>
            <a:schemeClr val="accent2">
              <a:hueOff val="-1693131"/>
              <a:satOff val="-38509"/>
              <a:lumOff val="-170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394" tIns="184912" rIns="123394"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Discuss</a:t>
          </a:r>
        </a:p>
      </dsp:txBody>
      <dsp:txXfrm rot="-10800000">
        <a:off x="0" y="3792"/>
        <a:ext cx="1735014" cy="1117169"/>
      </dsp:txXfrm>
    </dsp:sp>
    <dsp:sp modelId="{ABB8F473-37AB-4E4D-9F9C-E0492CCF8D41}">
      <dsp:nvSpPr>
        <dsp:cNvPr id="0" name=""/>
        <dsp:cNvSpPr/>
      </dsp:nvSpPr>
      <dsp:spPr>
        <a:xfrm>
          <a:off x="1735014" y="3792"/>
          <a:ext cx="5205043" cy="1117169"/>
        </a:xfrm>
        <a:prstGeom prst="rect">
          <a:avLst/>
        </a:prstGeom>
        <a:solidFill>
          <a:schemeClr val="accent2">
            <a:tint val="40000"/>
            <a:alpha val="90000"/>
            <a:hueOff val="-1624677"/>
            <a:satOff val="-67608"/>
            <a:lumOff val="-6181"/>
            <a:alphaOff val="0"/>
          </a:schemeClr>
        </a:solidFill>
        <a:ln w="34925" cap="flat" cmpd="sng" algn="in">
          <a:solidFill>
            <a:schemeClr val="accent2">
              <a:tint val="40000"/>
              <a:alpha val="90000"/>
              <a:hueOff val="-1624677"/>
              <a:satOff val="-67608"/>
              <a:lumOff val="-61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5583" tIns="304800" rIns="105583" bIns="304800" numCol="1" spcCol="1270" anchor="ctr" anchorCtr="0">
          <a:noAutofit/>
        </a:bodyPr>
        <a:lstStyle/>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endParaRPr lang="en-US" sz="2400" kern="1200" dirty="0"/>
        </a:p>
        <a:p>
          <a:pPr marL="0" lvl="0" indent="0" algn="l" defTabSz="1066800">
            <a:lnSpc>
              <a:spcPct val="90000"/>
            </a:lnSpc>
            <a:spcBef>
              <a:spcPct val="0"/>
            </a:spcBef>
            <a:spcAft>
              <a:spcPct val="35000"/>
            </a:spcAft>
            <a:buNone/>
          </a:pPr>
          <a:r>
            <a:rPr lang="en-US" sz="2400" kern="1200" dirty="0"/>
            <a:t>Discuss the issues of opioid use and mortality across the country and Rhode Island  </a:t>
          </a:r>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a:p>
        <a:p>
          <a:pPr marL="0" lvl="0" indent="0" algn="l" defTabSz="488950">
            <a:lnSpc>
              <a:spcPct val="90000"/>
            </a:lnSpc>
            <a:spcBef>
              <a:spcPct val="0"/>
            </a:spcBef>
            <a:spcAft>
              <a:spcPct val="35000"/>
            </a:spcAft>
            <a:buNone/>
          </a:pPr>
          <a:endParaRPr lang="en-US" sz="1100" kern="1200" dirty="0"/>
        </a:p>
        <a:p>
          <a:pPr marL="0" lvl="0" indent="0" algn="l" defTabSz="488950">
            <a:lnSpc>
              <a:spcPct val="90000"/>
            </a:lnSpc>
            <a:spcBef>
              <a:spcPct val="0"/>
            </a:spcBef>
            <a:spcAft>
              <a:spcPct val="35000"/>
            </a:spcAft>
            <a:buNone/>
          </a:pPr>
          <a:endParaRPr lang="en-US" sz="1100" kern="1200"/>
        </a:p>
      </dsp:txBody>
      <dsp:txXfrm>
        <a:off x="1735014" y="3792"/>
        <a:ext cx="5205043" cy="11171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0E61-9C1F-4052-979E-849A00268C3D}">
      <dsp:nvSpPr>
        <dsp:cNvPr id="0" name=""/>
        <dsp:cNvSpPr/>
      </dsp:nvSpPr>
      <dsp:spPr>
        <a:xfrm>
          <a:off x="0" y="64"/>
          <a:ext cx="6940058"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108C08-B2FC-4329-872D-A936C3CCDBE9}">
      <dsp:nvSpPr>
        <dsp:cNvPr id="0" name=""/>
        <dsp:cNvSpPr/>
      </dsp:nvSpPr>
      <dsp:spPr>
        <a:xfrm>
          <a:off x="0" y="64"/>
          <a:ext cx="6940058" cy="214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Individuals can request, and pharmacists can dispense naloxone without a specific prescription.</a:t>
          </a:r>
        </a:p>
      </dsp:txBody>
      <dsp:txXfrm>
        <a:off x="0" y="64"/>
        <a:ext cx="6940058" cy="2149792"/>
      </dsp:txXfrm>
    </dsp:sp>
    <dsp:sp modelId="{EF9BE12F-FD8C-4340-BB4A-A46A043DDD2B}">
      <dsp:nvSpPr>
        <dsp:cNvPr id="0" name=""/>
        <dsp:cNvSpPr/>
      </dsp:nvSpPr>
      <dsp:spPr>
        <a:xfrm>
          <a:off x="0" y="2149857"/>
          <a:ext cx="6940058" cy="0"/>
        </a:xfrm>
        <a:prstGeom prst="line">
          <a:avLst/>
        </a:prstGeom>
        <a:solidFill>
          <a:schemeClr val="accent2">
            <a:hueOff val="-564377"/>
            <a:satOff val="-12836"/>
            <a:lumOff val="-5685"/>
            <a:alphaOff val="0"/>
          </a:schemeClr>
        </a:solidFill>
        <a:ln w="34925" cap="flat" cmpd="sng" algn="in">
          <a:solidFill>
            <a:schemeClr val="accent2">
              <a:hueOff val="-564377"/>
              <a:satOff val="-12836"/>
              <a:lumOff val="-56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C2FBC-4625-4CB3-9DF4-E453E5B450D3}">
      <dsp:nvSpPr>
        <dsp:cNvPr id="0" name=""/>
        <dsp:cNvSpPr/>
      </dsp:nvSpPr>
      <dsp:spPr>
        <a:xfrm>
          <a:off x="0" y="2149857"/>
          <a:ext cx="6940058" cy="1483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There is no age restriction.</a:t>
          </a:r>
        </a:p>
      </dsp:txBody>
      <dsp:txXfrm>
        <a:off x="0" y="2149857"/>
        <a:ext cx="6940058" cy="1483421"/>
      </dsp:txXfrm>
    </dsp:sp>
    <dsp:sp modelId="{3C694FB5-7F26-4F83-8717-4C2DE22ECA8E}">
      <dsp:nvSpPr>
        <dsp:cNvPr id="0" name=""/>
        <dsp:cNvSpPr/>
      </dsp:nvSpPr>
      <dsp:spPr>
        <a:xfrm>
          <a:off x="0" y="3633278"/>
          <a:ext cx="6940058" cy="0"/>
        </a:xfrm>
        <a:prstGeom prst="line">
          <a:avLst/>
        </a:prstGeom>
        <a:solidFill>
          <a:schemeClr val="accent2">
            <a:hueOff val="-1128754"/>
            <a:satOff val="-25673"/>
            <a:lumOff val="-11371"/>
            <a:alphaOff val="0"/>
          </a:schemeClr>
        </a:solidFill>
        <a:ln w="34925" cap="flat" cmpd="sng" algn="in">
          <a:solidFill>
            <a:schemeClr val="accent2">
              <a:hueOff val="-1128754"/>
              <a:satOff val="-25673"/>
              <a:lumOff val="-113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30EFD-F368-4A8A-956F-351CBC242032}">
      <dsp:nvSpPr>
        <dsp:cNvPr id="0" name=""/>
        <dsp:cNvSpPr/>
      </dsp:nvSpPr>
      <dsp:spPr>
        <a:xfrm>
          <a:off x="0" y="3633278"/>
          <a:ext cx="6940058" cy="214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Almost all pharmacies in the state are participating. </a:t>
          </a:r>
        </a:p>
      </dsp:txBody>
      <dsp:txXfrm>
        <a:off x="0" y="3633278"/>
        <a:ext cx="6940058" cy="2149792"/>
      </dsp:txXfrm>
    </dsp:sp>
    <dsp:sp modelId="{1A14AE87-BD9D-4CC9-A213-7BD7F78FE885}">
      <dsp:nvSpPr>
        <dsp:cNvPr id="0" name=""/>
        <dsp:cNvSpPr/>
      </dsp:nvSpPr>
      <dsp:spPr>
        <a:xfrm>
          <a:off x="0" y="5783070"/>
          <a:ext cx="6940058" cy="0"/>
        </a:xfrm>
        <a:prstGeom prst="line">
          <a:avLst/>
        </a:prstGeom>
        <a:solidFill>
          <a:schemeClr val="accent2">
            <a:hueOff val="-1693131"/>
            <a:satOff val="-38509"/>
            <a:lumOff val="-17056"/>
            <a:alphaOff val="0"/>
          </a:schemeClr>
        </a:solidFill>
        <a:ln w="34925" cap="flat" cmpd="sng" algn="in">
          <a:solidFill>
            <a:schemeClr val="accent2">
              <a:hueOff val="-1693131"/>
              <a:satOff val="-38509"/>
              <a:lumOff val="-1705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2E7C6A-FF4F-428A-B7CF-5430E5781032}">
      <dsp:nvSpPr>
        <dsp:cNvPr id="0" name=""/>
        <dsp:cNvSpPr/>
      </dsp:nvSpPr>
      <dsp:spPr>
        <a:xfrm>
          <a:off x="0" y="5783070"/>
          <a:ext cx="6940058" cy="2149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All insurance, including Medicaid are required to cover the cost of naloxone except for co-pay.</a:t>
          </a:r>
        </a:p>
      </dsp:txBody>
      <dsp:txXfrm>
        <a:off x="0" y="5783070"/>
        <a:ext cx="6940058" cy="21497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9D3EE-20D1-4B00-85A9-5C13C6B20DC4}">
      <dsp:nvSpPr>
        <dsp:cNvPr id="0" name=""/>
        <dsp:cNvSpPr/>
      </dsp:nvSpPr>
      <dsp:spPr>
        <a:xfrm>
          <a:off x="0" y="1855"/>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83608ADD-1769-476D-9823-77421514F603}">
      <dsp:nvSpPr>
        <dsp:cNvPr id="0" name=""/>
        <dsp:cNvSpPr/>
      </dsp:nvSpPr>
      <dsp:spPr>
        <a:xfrm>
          <a:off x="0" y="1855"/>
          <a:ext cx="10231278" cy="91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is used to reverse opioid overdose. </a:t>
          </a:r>
        </a:p>
      </dsp:txBody>
      <dsp:txXfrm>
        <a:off x="0" y="1855"/>
        <a:ext cx="10231278" cy="917601"/>
      </dsp:txXfrm>
    </dsp:sp>
    <dsp:sp modelId="{1564A055-A68E-450B-AA1D-15860FF1086E}">
      <dsp:nvSpPr>
        <dsp:cNvPr id="0" name=""/>
        <dsp:cNvSpPr/>
      </dsp:nvSpPr>
      <dsp:spPr>
        <a:xfrm>
          <a:off x="0" y="919457"/>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E3EAA89C-7445-4CC0-A0AA-71ECDD9E67D8}">
      <dsp:nvSpPr>
        <dsp:cNvPr id="0" name=""/>
        <dsp:cNvSpPr/>
      </dsp:nvSpPr>
      <dsp:spPr>
        <a:xfrm>
          <a:off x="0" y="919457"/>
          <a:ext cx="10231278" cy="63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is a non-addictive, prescription drug.</a:t>
          </a:r>
        </a:p>
      </dsp:txBody>
      <dsp:txXfrm>
        <a:off x="0" y="919457"/>
        <a:ext cx="10231278" cy="638882"/>
      </dsp:txXfrm>
    </dsp:sp>
    <dsp:sp modelId="{9F956CB2-4480-494D-BFD3-678435DAB1F9}">
      <dsp:nvSpPr>
        <dsp:cNvPr id="0" name=""/>
        <dsp:cNvSpPr/>
      </dsp:nvSpPr>
      <dsp:spPr>
        <a:xfrm>
          <a:off x="0" y="1558339"/>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340DBF28-3540-4E1F-8488-FAF1BB343794}">
      <dsp:nvSpPr>
        <dsp:cNvPr id="0" name=""/>
        <dsp:cNvSpPr/>
      </dsp:nvSpPr>
      <dsp:spPr>
        <a:xfrm>
          <a:off x="0" y="1558339"/>
          <a:ext cx="10231278" cy="91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only works on opioids. However, if there are multiple drugs 	in the system, it can help restore breathing.  </a:t>
          </a:r>
        </a:p>
      </dsp:txBody>
      <dsp:txXfrm>
        <a:off x="0" y="1558339"/>
        <a:ext cx="10231278" cy="917601"/>
      </dsp:txXfrm>
    </dsp:sp>
    <dsp:sp modelId="{626B128F-3433-4F5E-A025-87480AA70882}">
      <dsp:nvSpPr>
        <dsp:cNvPr id="0" name=""/>
        <dsp:cNvSpPr/>
      </dsp:nvSpPr>
      <dsp:spPr>
        <a:xfrm>
          <a:off x="0" y="2475941"/>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FCF4DB15-EAE4-4E08-B172-9B3DDAF4C8FB}">
      <dsp:nvSpPr>
        <dsp:cNvPr id="0" name=""/>
        <dsp:cNvSpPr/>
      </dsp:nvSpPr>
      <dsp:spPr>
        <a:xfrm>
          <a:off x="0" y="2475941"/>
          <a:ext cx="10231278" cy="10529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can be given as an injection (IM) or as a nasal spray (IN) 	by lay people. </a:t>
          </a:r>
        </a:p>
      </dsp:txBody>
      <dsp:txXfrm>
        <a:off x="0" y="2475941"/>
        <a:ext cx="10231278" cy="1052901"/>
      </dsp:txXfrm>
    </dsp:sp>
    <dsp:sp modelId="{02CAF213-3847-4A55-856F-EDF5D922AA06}">
      <dsp:nvSpPr>
        <dsp:cNvPr id="0" name=""/>
        <dsp:cNvSpPr/>
      </dsp:nvSpPr>
      <dsp:spPr>
        <a:xfrm>
          <a:off x="0" y="3528843"/>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96C5620C-6970-4EE1-95B9-E2584CB1FBB5}">
      <dsp:nvSpPr>
        <dsp:cNvPr id="0" name=""/>
        <dsp:cNvSpPr/>
      </dsp:nvSpPr>
      <dsp:spPr>
        <a:xfrm>
          <a:off x="0" y="3528843"/>
          <a:ext cx="10231278" cy="1153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effect has an onset of 2-4 minutes and a duration of 30-	90 minutes.</a:t>
          </a:r>
        </a:p>
      </dsp:txBody>
      <dsp:txXfrm>
        <a:off x="0" y="3528843"/>
        <a:ext cx="10231278" cy="1153231"/>
      </dsp:txXfrm>
    </dsp:sp>
    <dsp:sp modelId="{5E98AC68-8BE5-40DF-96A9-065006E832CB}">
      <dsp:nvSpPr>
        <dsp:cNvPr id="0" name=""/>
        <dsp:cNvSpPr/>
      </dsp:nvSpPr>
      <dsp:spPr>
        <a:xfrm>
          <a:off x="0" y="4682074"/>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F3109287-F7D3-42AB-8C54-FBC9B05A7F6C}">
      <dsp:nvSpPr>
        <dsp:cNvPr id="0" name=""/>
        <dsp:cNvSpPr/>
      </dsp:nvSpPr>
      <dsp:spPr>
        <a:xfrm>
          <a:off x="0" y="4682074"/>
          <a:ext cx="10231278" cy="91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	is stored at room temperature. </a:t>
          </a:r>
        </a:p>
      </dsp:txBody>
      <dsp:txXfrm>
        <a:off x="0" y="4682074"/>
        <a:ext cx="10231278" cy="917601"/>
      </dsp:txXfrm>
    </dsp:sp>
    <dsp:sp modelId="{4C862869-288A-4C5A-AA44-F24CB66A9C20}">
      <dsp:nvSpPr>
        <dsp:cNvPr id="0" name=""/>
        <dsp:cNvSpPr/>
      </dsp:nvSpPr>
      <dsp:spPr>
        <a:xfrm>
          <a:off x="0" y="5599676"/>
          <a:ext cx="10241280" cy="0"/>
        </a:xfrm>
        <a:prstGeom prst="line">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w="6350" cap="flat" cmpd="sng" algn="in">
          <a:solidFill>
            <a:schemeClr val="accent2">
              <a:hueOff val="0"/>
              <a:satOff val="0"/>
              <a:lumOff val="0"/>
              <a:alphaOff val="0"/>
            </a:schemeClr>
          </a:solidFill>
          <a:prstDash val="solid"/>
        </a:ln>
        <a:effectLst>
          <a:outerShdw blurRad="57150" dist="19050" dir="5400000" algn="ctr"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sp>
    <dsp:sp modelId="{FF747859-E495-436A-AA49-30298187F75C}">
      <dsp:nvSpPr>
        <dsp:cNvPr id="0" name=""/>
        <dsp:cNvSpPr/>
      </dsp:nvSpPr>
      <dsp:spPr>
        <a:xfrm>
          <a:off x="0" y="5599676"/>
          <a:ext cx="10231278" cy="9176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Multiple doses of naloxone are often REQUIRED because of fentanyl.</a:t>
          </a:r>
        </a:p>
      </dsp:txBody>
      <dsp:txXfrm>
        <a:off x="0" y="5599676"/>
        <a:ext cx="10231278" cy="9176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4E9B5-46C1-46E0-9497-9F3E8592806B}">
      <dsp:nvSpPr>
        <dsp:cNvPr id="0" name=""/>
        <dsp:cNvSpPr/>
      </dsp:nvSpPr>
      <dsp:spPr>
        <a:xfrm>
          <a:off x="1794563" y="979594"/>
          <a:ext cx="1944000" cy="1944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0C4E62E-BA7B-4566-B7BD-CAA35D1E08BD}">
      <dsp:nvSpPr>
        <dsp:cNvPr id="0" name=""/>
        <dsp:cNvSpPr/>
      </dsp:nvSpPr>
      <dsp:spPr>
        <a:xfrm>
          <a:off x="606563" y="33939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pPr>
          <a:r>
            <a:rPr lang="en-US" sz="2600" kern="1200"/>
            <a:t>You are the help until help arrives!!</a:t>
          </a:r>
        </a:p>
      </dsp:txBody>
      <dsp:txXfrm>
        <a:off x="606563" y="3393951"/>
        <a:ext cx="4320000" cy="720000"/>
      </dsp:txXfrm>
    </dsp:sp>
    <dsp:sp modelId="{E90E6D42-0C84-4D8C-8AC6-63F3926D2DE9}">
      <dsp:nvSpPr>
        <dsp:cNvPr id="0" name=""/>
        <dsp:cNvSpPr/>
      </dsp:nvSpPr>
      <dsp:spPr>
        <a:xfrm>
          <a:off x="6870563" y="979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F1ABA0E-531A-4ED8-8F0C-8C5D07820864}">
      <dsp:nvSpPr>
        <dsp:cNvPr id="0" name=""/>
        <dsp:cNvSpPr/>
      </dsp:nvSpPr>
      <dsp:spPr>
        <a:xfrm>
          <a:off x="5682563" y="339395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r>
            <a:rPr lang="en-US" sz="2600" kern="1200"/>
            <a:t>SURGEON GENERAL ADVISORY </a:t>
          </a:r>
          <a:endParaRPr lang="en-US" sz="2600" kern="1200" dirty="0"/>
        </a:p>
      </dsp:txBody>
      <dsp:txXfrm>
        <a:off x="5682563" y="3393951"/>
        <a:ext cx="432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A6DFD-918E-4DE7-9350-5F08E7642A9C}">
      <dsp:nvSpPr>
        <dsp:cNvPr id="0" name=""/>
        <dsp:cNvSpPr/>
      </dsp:nvSpPr>
      <dsp:spPr>
        <a:xfrm>
          <a:off x="0" y="5294"/>
          <a:ext cx="10241280" cy="11277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BC4765-5389-4299-8DDF-ADF0FF0BD687}">
      <dsp:nvSpPr>
        <dsp:cNvPr id="0" name=""/>
        <dsp:cNvSpPr/>
      </dsp:nvSpPr>
      <dsp:spPr>
        <a:xfrm>
          <a:off x="341155" y="259047"/>
          <a:ext cx="620283" cy="6202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1E6E9E6-9909-4EF8-BD5B-E0D40CA745C3}">
      <dsp:nvSpPr>
        <dsp:cNvPr id="0" name=""/>
        <dsp:cNvSpPr/>
      </dsp:nvSpPr>
      <dsp:spPr>
        <a:xfrm>
          <a:off x="1302595" y="5294"/>
          <a:ext cx="8938684"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422400">
            <a:lnSpc>
              <a:spcPct val="90000"/>
            </a:lnSpc>
            <a:spcBef>
              <a:spcPct val="0"/>
            </a:spcBef>
            <a:spcAft>
              <a:spcPct val="35000"/>
            </a:spcAft>
            <a:buNone/>
          </a:pPr>
          <a:r>
            <a:rPr lang="en-US" sz="3200" kern="1200" dirty="0"/>
            <a:t>Evaluate for an Overdose </a:t>
          </a:r>
        </a:p>
      </dsp:txBody>
      <dsp:txXfrm>
        <a:off x="1302595" y="5294"/>
        <a:ext cx="8938684" cy="1127788"/>
      </dsp:txXfrm>
    </dsp:sp>
    <dsp:sp modelId="{038C20C4-3365-4847-972B-F7A73F063694}">
      <dsp:nvSpPr>
        <dsp:cNvPr id="0" name=""/>
        <dsp:cNvSpPr/>
      </dsp:nvSpPr>
      <dsp:spPr>
        <a:xfrm>
          <a:off x="0" y="1415029"/>
          <a:ext cx="10241280" cy="11277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F87CC8-D13B-4E78-A0EB-36851C7C78A0}">
      <dsp:nvSpPr>
        <dsp:cNvPr id="0" name=""/>
        <dsp:cNvSpPr/>
      </dsp:nvSpPr>
      <dsp:spPr>
        <a:xfrm>
          <a:off x="341155" y="1668782"/>
          <a:ext cx="620283" cy="6202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253A9F29-5333-41D7-9740-CA2A208E350B}">
      <dsp:nvSpPr>
        <dsp:cNvPr id="0" name=""/>
        <dsp:cNvSpPr/>
      </dsp:nvSpPr>
      <dsp:spPr>
        <a:xfrm>
          <a:off x="1302595" y="1415029"/>
          <a:ext cx="8938684"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244600">
            <a:lnSpc>
              <a:spcPct val="90000"/>
            </a:lnSpc>
            <a:spcBef>
              <a:spcPct val="0"/>
            </a:spcBef>
            <a:spcAft>
              <a:spcPct val="35000"/>
            </a:spcAft>
            <a:buNone/>
          </a:pPr>
          <a:r>
            <a:rPr lang="en-US" sz="2800" kern="1200" dirty="0"/>
            <a:t>Call 911* </a:t>
          </a:r>
        </a:p>
      </dsp:txBody>
      <dsp:txXfrm>
        <a:off x="1302595" y="1415029"/>
        <a:ext cx="8938684" cy="1127788"/>
      </dsp:txXfrm>
    </dsp:sp>
    <dsp:sp modelId="{99AF7ACB-8D46-4B90-94DD-3C9F455C38C4}">
      <dsp:nvSpPr>
        <dsp:cNvPr id="0" name=""/>
        <dsp:cNvSpPr/>
      </dsp:nvSpPr>
      <dsp:spPr>
        <a:xfrm>
          <a:off x="0" y="2824764"/>
          <a:ext cx="10241280" cy="11277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5F6BC5-4F52-4EEE-9673-5D38944C6DF6}">
      <dsp:nvSpPr>
        <dsp:cNvPr id="0" name=""/>
        <dsp:cNvSpPr/>
      </dsp:nvSpPr>
      <dsp:spPr>
        <a:xfrm>
          <a:off x="341155" y="3078517"/>
          <a:ext cx="620283" cy="6202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FE880AA3-6CB4-4D2F-8C29-F0F2E5AAC392}">
      <dsp:nvSpPr>
        <dsp:cNvPr id="0" name=""/>
        <dsp:cNvSpPr/>
      </dsp:nvSpPr>
      <dsp:spPr>
        <a:xfrm>
          <a:off x="1302595" y="2824764"/>
          <a:ext cx="8938684"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244600">
            <a:lnSpc>
              <a:spcPct val="90000"/>
            </a:lnSpc>
            <a:spcBef>
              <a:spcPct val="0"/>
            </a:spcBef>
            <a:spcAft>
              <a:spcPct val="35000"/>
            </a:spcAft>
            <a:buNone/>
          </a:pPr>
          <a:r>
            <a:rPr lang="en-US" sz="2800" kern="1200" dirty="0"/>
            <a:t>Administer naloxone, if available*</a:t>
          </a:r>
        </a:p>
      </dsp:txBody>
      <dsp:txXfrm>
        <a:off x="1302595" y="2824764"/>
        <a:ext cx="8938684" cy="1127788"/>
      </dsp:txXfrm>
    </dsp:sp>
    <dsp:sp modelId="{23DE166C-5207-4177-B60A-E5E10D393019}">
      <dsp:nvSpPr>
        <dsp:cNvPr id="0" name=""/>
        <dsp:cNvSpPr/>
      </dsp:nvSpPr>
      <dsp:spPr>
        <a:xfrm>
          <a:off x="0" y="4234500"/>
          <a:ext cx="10241280" cy="112778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8605B-2E97-45E9-80B4-C20DA35B024B}">
      <dsp:nvSpPr>
        <dsp:cNvPr id="0" name=""/>
        <dsp:cNvSpPr/>
      </dsp:nvSpPr>
      <dsp:spPr>
        <a:xfrm>
          <a:off x="341155" y="4488252"/>
          <a:ext cx="620283" cy="6202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C3E97A11-9E0E-46EA-B6BB-A6E6B461CB73}">
      <dsp:nvSpPr>
        <dsp:cNvPr id="0" name=""/>
        <dsp:cNvSpPr/>
      </dsp:nvSpPr>
      <dsp:spPr>
        <a:xfrm>
          <a:off x="1302595" y="4234500"/>
          <a:ext cx="8938684"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244600">
            <a:lnSpc>
              <a:spcPct val="90000"/>
            </a:lnSpc>
            <a:spcBef>
              <a:spcPct val="0"/>
            </a:spcBef>
            <a:spcAft>
              <a:spcPct val="35000"/>
            </a:spcAft>
            <a:buNone/>
          </a:pPr>
          <a:r>
            <a:rPr lang="en-US" sz="2800" kern="1200" dirty="0"/>
            <a:t>Support Ventilation</a:t>
          </a:r>
        </a:p>
      </dsp:txBody>
      <dsp:txXfrm>
        <a:off x="1302595" y="4234500"/>
        <a:ext cx="8938684" cy="1127788"/>
      </dsp:txXfrm>
    </dsp:sp>
    <dsp:sp modelId="{4E9929D2-1F79-4AF1-99BA-EB2BFD99C1FA}">
      <dsp:nvSpPr>
        <dsp:cNvPr id="0" name=""/>
        <dsp:cNvSpPr/>
      </dsp:nvSpPr>
      <dsp:spPr>
        <a:xfrm>
          <a:off x="0" y="5649529"/>
          <a:ext cx="10241280" cy="112778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D45A9A-5E5E-4E54-A868-7D0095DF838D}">
      <dsp:nvSpPr>
        <dsp:cNvPr id="0" name=""/>
        <dsp:cNvSpPr/>
      </dsp:nvSpPr>
      <dsp:spPr>
        <a:xfrm>
          <a:off x="341155" y="5897987"/>
          <a:ext cx="620283" cy="6202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A7906D1-1CB7-404A-A29B-AD5394C73C14}">
      <dsp:nvSpPr>
        <dsp:cNvPr id="0" name=""/>
        <dsp:cNvSpPr/>
      </dsp:nvSpPr>
      <dsp:spPr>
        <a:xfrm>
          <a:off x="1302595" y="5644235"/>
          <a:ext cx="4608576"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1066800">
            <a:lnSpc>
              <a:spcPct val="90000"/>
            </a:lnSpc>
            <a:spcBef>
              <a:spcPct val="0"/>
            </a:spcBef>
            <a:spcAft>
              <a:spcPct val="35000"/>
            </a:spcAft>
            <a:buNone/>
          </a:pPr>
          <a:r>
            <a:rPr lang="en-US" sz="2400" kern="1200" dirty="0"/>
            <a:t>* If two people available, one call 911, one administer naloxone</a:t>
          </a:r>
        </a:p>
      </dsp:txBody>
      <dsp:txXfrm>
        <a:off x="1302595" y="5644235"/>
        <a:ext cx="4608576" cy="1127788"/>
      </dsp:txXfrm>
    </dsp:sp>
    <dsp:sp modelId="{344B81B2-9CB0-47B8-A10B-E30B05B4347E}">
      <dsp:nvSpPr>
        <dsp:cNvPr id="0" name=""/>
        <dsp:cNvSpPr/>
      </dsp:nvSpPr>
      <dsp:spPr>
        <a:xfrm>
          <a:off x="5911171" y="5644235"/>
          <a:ext cx="4330108" cy="112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58" tIns="119358" rIns="119358" bIns="119358" numCol="1" spcCol="1270" anchor="ctr" anchorCtr="0">
          <a:noAutofit/>
        </a:bodyPr>
        <a:lstStyle/>
        <a:p>
          <a:pPr marL="0" lvl="0" indent="0" algn="l" defTabSz="889000">
            <a:lnSpc>
              <a:spcPct val="90000"/>
            </a:lnSpc>
            <a:spcBef>
              <a:spcPct val="0"/>
            </a:spcBef>
            <a:spcAft>
              <a:spcPct val="35000"/>
            </a:spcAft>
            <a:buNone/>
          </a:pPr>
          <a:r>
            <a:rPr lang="en-US" sz="2000" i="0" kern="1200" dirty="0"/>
            <a:t>If no response after 2-3 minutes, give 2</a:t>
          </a:r>
          <a:r>
            <a:rPr lang="en-US" sz="2000" i="0" kern="1200" baseline="30000" dirty="0"/>
            <a:t>nd</a:t>
          </a:r>
          <a:r>
            <a:rPr lang="en-US" sz="2000" i="0" kern="1200" dirty="0"/>
            <a:t> dose of naloxone</a:t>
          </a:r>
          <a:endParaRPr lang="en-US" sz="2000" kern="1200" dirty="0"/>
        </a:p>
      </dsp:txBody>
      <dsp:txXfrm>
        <a:off x="5911171" y="5644235"/>
        <a:ext cx="4330108" cy="11277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A355E-3EBE-4278-92B0-B962DF834BCD}">
      <dsp:nvSpPr>
        <dsp:cNvPr id="0" name=""/>
        <dsp:cNvSpPr/>
      </dsp:nvSpPr>
      <dsp:spPr>
        <a:xfrm>
          <a:off x="0" y="4787942"/>
          <a:ext cx="6940058" cy="3141408"/>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Be sure to give a specific address and/or description of your location. </a:t>
          </a:r>
        </a:p>
      </dsp:txBody>
      <dsp:txXfrm>
        <a:off x="0" y="4787942"/>
        <a:ext cx="6940058" cy="1696360"/>
      </dsp:txXfrm>
    </dsp:sp>
    <dsp:sp modelId="{C37A6DBB-8BA3-4DA3-9395-25255AA726D3}">
      <dsp:nvSpPr>
        <dsp:cNvPr id="0" name=""/>
        <dsp:cNvSpPr/>
      </dsp:nvSpPr>
      <dsp:spPr>
        <a:xfrm>
          <a:off x="0" y="6421474"/>
          <a:ext cx="6940058" cy="1445047"/>
        </a:xfrm>
        <a:prstGeom prst="rect">
          <a:avLst/>
        </a:prstGeom>
        <a:solidFill>
          <a:schemeClr val="accent2">
            <a:tint val="40000"/>
            <a:alpha val="90000"/>
            <a:hueOff val="0"/>
            <a:satOff val="0"/>
            <a:lumOff val="0"/>
            <a:alphaOff val="0"/>
          </a:schemeClr>
        </a:solidFill>
        <a:ln w="6350" cap="flat" cmpd="sng" algn="in">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56032" tIns="45720" rIns="256032" bIns="45720" numCol="1" spcCol="1270" anchor="ctr" anchorCtr="0">
          <a:noAutofit/>
        </a:bodyPr>
        <a:lstStyle/>
        <a:p>
          <a:pPr marL="0" lvl="0" indent="0" algn="ctr" defTabSz="1600200">
            <a:lnSpc>
              <a:spcPct val="90000"/>
            </a:lnSpc>
            <a:spcBef>
              <a:spcPct val="0"/>
            </a:spcBef>
            <a:spcAft>
              <a:spcPct val="35000"/>
            </a:spcAft>
            <a:buNone/>
          </a:pPr>
          <a:r>
            <a:rPr lang="en-US" sz="3600" kern="1200"/>
            <a:t>* If two people available, one call 911, one administer naloxone</a:t>
          </a:r>
        </a:p>
      </dsp:txBody>
      <dsp:txXfrm>
        <a:off x="0" y="6421474"/>
        <a:ext cx="6940058" cy="1445047"/>
      </dsp:txXfrm>
    </dsp:sp>
    <dsp:sp modelId="{2AA7FBD6-0FD9-475A-9FFC-318C3328C749}">
      <dsp:nvSpPr>
        <dsp:cNvPr id="0" name=""/>
        <dsp:cNvSpPr/>
      </dsp:nvSpPr>
      <dsp:spPr>
        <a:xfrm rot="10800000">
          <a:off x="0" y="3577"/>
          <a:ext cx="6940058" cy="4831486"/>
        </a:xfrm>
        <a:prstGeom prst="upArrowCallou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1" kern="1200" dirty="0"/>
            <a:t>AN OPIOID OVERDOSE NEEDS IMMEDIATE MEDICAL ATTENTION. </a:t>
          </a:r>
          <a:endParaRPr lang="en-US" sz="3400" kern="1200" dirty="0"/>
        </a:p>
      </dsp:txBody>
      <dsp:txXfrm rot="10800000">
        <a:off x="0" y="3577"/>
        <a:ext cx="6940058" cy="31393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A92C3-CE30-4136-A3EF-B763FA3A9481}">
      <dsp:nvSpPr>
        <dsp:cNvPr id="0" name=""/>
        <dsp:cNvSpPr/>
      </dsp:nvSpPr>
      <dsp:spPr>
        <a:xfrm>
          <a:off x="0" y="2161739"/>
          <a:ext cx="6940058" cy="171112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If two people available, </a:t>
          </a:r>
        </a:p>
        <a:p>
          <a:pPr marL="0" lvl="0" indent="0" algn="l" defTabSz="1778000">
            <a:lnSpc>
              <a:spcPct val="90000"/>
            </a:lnSpc>
            <a:spcBef>
              <a:spcPct val="0"/>
            </a:spcBef>
            <a:spcAft>
              <a:spcPct val="35000"/>
            </a:spcAft>
            <a:buNone/>
          </a:pPr>
          <a:r>
            <a:rPr lang="en-US" sz="4000" kern="1200" dirty="0"/>
            <a:t>one call 911</a:t>
          </a:r>
        </a:p>
      </dsp:txBody>
      <dsp:txXfrm>
        <a:off x="83530" y="2245269"/>
        <a:ext cx="6772998" cy="1544065"/>
      </dsp:txXfrm>
    </dsp:sp>
    <dsp:sp modelId="{FFB23CF4-B63E-498F-81F1-E29E1422C8B4}">
      <dsp:nvSpPr>
        <dsp:cNvPr id="0" name=""/>
        <dsp:cNvSpPr/>
      </dsp:nvSpPr>
      <dsp:spPr>
        <a:xfrm>
          <a:off x="0" y="4060064"/>
          <a:ext cx="6940058" cy="1711125"/>
        </a:xfrm>
        <a:prstGeom prst="roundRec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one administer naloxone</a:t>
          </a:r>
        </a:p>
      </dsp:txBody>
      <dsp:txXfrm>
        <a:off x="83530" y="4143594"/>
        <a:ext cx="6772998" cy="15440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6B379-41AB-4731-AECB-78D91BEBC789}">
      <dsp:nvSpPr>
        <dsp:cNvPr id="0" name=""/>
        <dsp:cNvSpPr/>
      </dsp:nvSpPr>
      <dsp:spPr>
        <a:xfrm>
          <a:off x="420198" y="1684"/>
          <a:ext cx="6099660" cy="3659796"/>
        </a:xfrm>
        <a:prstGeom prst="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dirty="0"/>
            <a:t>Breathing support is an important intervention and may be lifesaving on its own (if naloxone is not available).</a:t>
          </a:r>
          <a:endParaRPr lang="en-US" sz="4200" kern="1200" dirty="0"/>
        </a:p>
      </dsp:txBody>
      <dsp:txXfrm>
        <a:off x="420198" y="1684"/>
        <a:ext cx="6099660" cy="3659796"/>
      </dsp:txXfrm>
    </dsp:sp>
    <dsp:sp modelId="{F2244AED-5A59-4BB1-A4E8-838D638F0F32}">
      <dsp:nvSpPr>
        <dsp:cNvPr id="0" name=""/>
        <dsp:cNvSpPr/>
      </dsp:nvSpPr>
      <dsp:spPr>
        <a:xfrm>
          <a:off x="420198" y="4271447"/>
          <a:ext cx="6099660" cy="3659796"/>
        </a:xfrm>
        <a:prstGeom prst="rect">
          <a:avLst/>
        </a:prstGeom>
        <a:gradFill rotWithShape="0">
          <a:gsLst>
            <a:gs pos="0">
              <a:schemeClr val="accent2">
                <a:hueOff val="-1693131"/>
                <a:satOff val="-38509"/>
                <a:lumOff val="-17056"/>
                <a:alphaOff val="0"/>
                <a:tint val="94000"/>
                <a:satMod val="103000"/>
                <a:lumMod val="102000"/>
              </a:schemeClr>
            </a:gs>
            <a:gs pos="50000">
              <a:schemeClr val="accent2">
                <a:hueOff val="-1693131"/>
                <a:satOff val="-38509"/>
                <a:lumOff val="-17056"/>
                <a:alphaOff val="0"/>
                <a:shade val="100000"/>
                <a:satMod val="110000"/>
                <a:lumMod val="100000"/>
              </a:schemeClr>
            </a:gs>
            <a:gs pos="100000">
              <a:schemeClr val="accent2">
                <a:hueOff val="-1693131"/>
                <a:satOff val="-38509"/>
                <a:lumOff val="-17056"/>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baseline="0" dirty="0"/>
            <a:t>Rescue breathing, CPR and/or chest compressions can provide vital support to the individual and improve outcomes.</a:t>
          </a:r>
          <a:endParaRPr lang="en-US" sz="4200" kern="1200" dirty="0"/>
        </a:p>
      </dsp:txBody>
      <dsp:txXfrm>
        <a:off x="420198" y="4271447"/>
        <a:ext cx="6099660" cy="36597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3A20D-9DB0-4699-AE23-E5AEDA278932}">
      <dsp:nvSpPr>
        <dsp:cNvPr id="0" name=""/>
        <dsp:cNvSpPr/>
      </dsp:nvSpPr>
      <dsp:spPr>
        <a:xfrm>
          <a:off x="0" y="0"/>
          <a:ext cx="10764818"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C85C11-DBE3-4700-B8D9-BF25E92B8F21}">
      <dsp:nvSpPr>
        <dsp:cNvPr id="0" name=""/>
        <dsp:cNvSpPr/>
      </dsp:nvSpPr>
      <dsp:spPr>
        <a:xfrm>
          <a:off x="0" y="0"/>
          <a:ext cx="810515" cy="5771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0"/>
        <a:ext cx="810515" cy="5771041"/>
      </dsp:txXfrm>
    </dsp:sp>
    <dsp:sp modelId="{6B6AFFE8-11C3-42BF-822C-E70AE732D36A}">
      <dsp:nvSpPr>
        <dsp:cNvPr id="0" name=""/>
        <dsp:cNvSpPr/>
      </dsp:nvSpPr>
      <dsp:spPr>
        <a:xfrm>
          <a:off x="97904" y="143969"/>
          <a:ext cx="8556380" cy="180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Breathing improves and person becomes responsive within 2-3 minutes </a:t>
          </a:r>
        </a:p>
      </dsp:txBody>
      <dsp:txXfrm>
        <a:off x="97904" y="143969"/>
        <a:ext cx="8556380" cy="1803450"/>
      </dsp:txXfrm>
    </dsp:sp>
    <dsp:sp modelId="{7EE83DF1-8E77-467D-8D11-AB684919CDED}">
      <dsp:nvSpPr>
        <dsp:cNvPr id="0" name=""/>
        <dsp:cNvSpPr/>
      </dsp:nvSpPr>
      <dsp:spPr>
        <a:xfrm>
          <a:off x="810515" y="1893622"/>
          <a:ext cx="3242060" cy="0"/>
        </a:xfrm>
        <a:prstGeom prst="line">
          <a:avLst/>
        </a:prstGeom>
        <a:solidFill>
          <a:schemeClr val="accent5"/>
        </a:solidFill>
        <a:ln w="34925" cap="flat" cmpd="sng" algn="in">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sp>
    <dsp:sp modelId="{F1ACFF0E-81B9-4956-B1FC-20B69065817C}">
      <dsp:nvSpPr>
        <dsp:cNvPr id="0" name=""/>
        <dsp:cNvSpPr/>
      </dsp:nvSpPr>
      <dsp:spPr>
        <a:xfrm>
          <a:off x="163025" y="2019647"/>
          <a:ext cx="9315972" cy="180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Person starts breathing within 2-3 minutes but remains groggy and not fully responsive</a:t>
          </a:r>
        </a:p>
      </dsp:txBody>
      <dsp:txXfrm>
        <a:off x="163025" y="2019647"/>
        <a:ext cx="9315972" cy="1803450"/>
      </dsp:txXfrm>
    </dsp:sp>
    <dsp:sp modelId="{8C6CF90B-ABA1-4A06-A308-394E67D4FE40}">
      <dsp:nvSpPr>
        <dsp:cNvPr id="0" name=""/>
        <dsp:cNvSpPr/>
      </dsp:nvSpPr>
      <dsp:spPr>
        <a:xfrm>
          <a:off x="810515" y="3787245"/>
          <a:ext cx="3242060"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0F020-45FF-45AF-BB24-BDBBC58E13AD}">
      <dsp:nvSpPr>
        <dsp:cNvPr id="0" name=""/>
        <dsp:cNvSpPr/>
      </dsp:nvSpPr>
      <dsp:spPr>
        <a:xfrm>
          <a:off x="213066" y="3812043"/>
          <a:ext cx="9885802" cy="180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kern="1200" dirty="0"/>
            <a:t>Person does not respond to first dose and naloxone must be repeated in 2-3 minutes (continue to provide ventilation support)</a:t>
          </a:r>
        </a:p>
      </dsp:txBody>
      <dsp:txXfrm>
        <a:off x="213066" y="3812043"/>
        <a:ext cx="9885802" cy="1803450"/>
      </dsp:txXfrm>
    </dsp:sp>
    <dsp:sp modelId="{72AB909F-0C0C-4F67-806B-9E79FB07C87D}">
      <dsp:nvSpPr>
        <dsp:cNvPr id="0" name=""/>
        <dsp:cNvSpPr/>
      </dsp:nvSpPr>
      <dsp:spPr>
        <a:xfrm>
          <a:off x="810515" y="5680868"/>
          <a:ext cx="3242060" cy="0"/>
        </a:xfrm>
        <a:prstGeom prst="line">
          <a:avLst/>
        </a:prstGeom>
        <a:solidFill>
          <a:schemeClr val="accent2">
            <a:hueOff val="0"/>
            <a:satOff val="0"/>
            <a:lumOff val="0"/>
            <a:alphaOff val="0"/>
          </a:schemeClr>
        </a:solidFill>
        <a:ln w="34925" cap="flat" cmpd="sng" algn="in">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C0921-AB44-4476-8C06-2F2018A6A29C}">
      <dsp:nvSpPr>
        <dsp:cNvPr id="0" name=""/>
        <dsp:cNvSpPr/>
      </dsp:nvSpPr>
      <dsp:spPr>
        <a:xfrm>
          <a:off x="0" y="0"/>
          <a:ext cx="8705085" cy="91993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kern="1200" dirty="0">
              <a:latin typeface="Calibri" panose="020F0502020204030204" pitchFamily="34" charset="0"/>
              <a:cs typeface="Calibri" panose="020F0502020204030204" pitchFamily="34" charset="0"/>
            </a:rPr>
            <a:t>Xylazine is a tranquilizer, which compounds the effects of an opioid and further suppresses breathing.</a:t>
          </a:r>
        </a:p>
      </dsp:txBody>
      <dsp:txXfrm>
        <a:off x="26944" y="26944"/>
        <a:ext cx="7712404" cy="866046"/>
      </dsp:txXfrm>
    </dsp:sp>
    <dsp:sp modelId="{1D715EAE-10B5-4312-8742-BE55AB68D2FC}">
      <dsp:nvSpPr>
        <dsp:cNvPr id="0" name=""/>
        <dsp:cNvSpPr/>
      </dsp:nvSpPr>
      <dsp:spPr>
        <a:xfrm>
          <a:off x="768095" y="1073256"/>
          <a:ext cx="8705085" cy="919934"/>
        </a:xfrm>
        <a:prstGeom prst="roundRect">
          <a:avLst>
            <a:gd name="adj" fmla="val 10000"/>
          </a:avLst>
        </a:prstGeom>
        <a:solidFill>
          <a:schemeClr val="accent2">
            <a:hueOff val="1681577"/>
            <a:satOff val="-1786"/>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latin typeface="Calibri" panose="020F0502020204030204" pitchFamily="34" charset="0"/>
              <a:cs typeface="Calibri" panose="020F0502020204030204" pitchFamily="34" charset="0"/>
            </a:rPr>
            <a:t>Drugs contaminated with xylazine may not appear any different. </a:t>
          </a:r>
          <a:endParaRPr lang="en-US" sz="2100" kern="1200" dirty="0">
            <a:latin typeface="Calibri" panose="020F0502020204030204" pitchFamily="34" charset="0"/>
            <a:cs typeface="Calibri" panose="020F0502020204030204" pitchFamily="34" charset="0"/>
          </a:endParaRPr>
        </a:p>
      </dsp:txBody>
      <dsp:txXfrm>
        <a:off x="795039" y="1100200"/>
        <a:ext cx="7285144" cy="866046"/>
      </dsp:txXfrm>
    </dsp:sp>
    <dsp:sp modelId="{1AA9035A-DA67-4893-B34B-52F2E936DF5F}">
      <dsp:nvSpPr>
        <dsp:cNvPr id="0" name=""/>
        <dsp:cNvSpPr/>
      </dsp:nvSpPr>
      <dsp:spPr>
        <a:xfrm>
          <a:off x="1536191" y="2146513"/>
          <a:ext cx="8705085" cy="919934"/>
        </a:xfrm>
        <a:prstGeom prst="roundRect">
          <a:avLst>
            <a:gd name="adj" fmla="val 10000"/>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latin typeface="Calibri" panose="020F0502020204030204" pitchFamily="34" charset="0"/>
              <a:cs typeface="Calibri" panose="020F0502020204030204" pitchFamily="34" charset="0"/>
            </a:rPr>
            <a:t>Xylazine can increase the risk of overdose and cause drowsiness, unresponsiveness, slow heart rate, and decreased breathing.</a:t>
          </a:r>
          <a:endParaRPr lang="en-US" sz="2100" kern="1200" dirty="0">
            <a:latin typeface="Calibri" panose="020F0502020204030204" pitchFamily="34" charset="0"/>
            <a:cs typeface="Calibri" panose="020F0502020204030204" pitchFamily="34" charset="0"/>
          </a:endParaRPr>
        </a:p>
      </dsp:txBody>
      <dsp:txXfrm>
        <a:off x="1563135" y="2173457"/>
        <a:ext cx="7285144" cy="866046"/>
      </dsp:txXfrm>
    </dsp:sp>
    <dsp:sp modelId="{0DD00071-AB03-4559-A6BD-35DE9F507C5D}">
      <dsp:nvSpPr>
        <dsp:cNvPr id="0" name=""/>
        <dsp:cNvSpPr/>
      </dsp:nvSpPr>
      <dsp:spPr>
        <a:xfrm>
          <a:off x="8107128" y="697616"/>
          <a:ext cx="597957" cy="597957"/>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241668" y="697616"/>
        <a:ext cx="328877" cy="449963"/>
      </dsp:txXfrm>
    </dsp:sp>
    <dsp:sp modelId="{5A3FB186-78DF-42A3-9A86-2C8B04814F3A}">
      <dsp:nvSpPr>
        <dsp:cNvPr id="0" name=""/>
        <dsp:cNvSpPr/>
      </dsp:nvSpPr>
      <dsp:spPr>
        <a:xfrm>
          <a:off x="8875223" y="1764740"/>
          <a:ext cx="597957" cy="597957"/>
        </a:xfrm>
        <a:prstGeom prst="downArrow">
          <a:avLst>
            <a:gd name="adj1" fmla="val 55000"/>
            <a:gd name="adj2" fmla="val 45000"/>
          </a:avLst>
        </a:prstGeom>
        <a:solidFill>
          <a:schemeClr val="accent2">
            <a:tint val="40000"/>
            <a:alpha val="90000"/>
            <a:hueOff val="4183470"/>
            <a:satOff val="1428"/>
            <a:lumOff val="439"/>
            <a:alphaOff val="0"/>
          </a:schemeClr>
        </a:solidFill>
        <a:ln w="15875"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009763" y="1764740"/>
        <a:ext cx="328877" cy="44996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58" tIns="46580" rIns="93158" bIns="46580" rtlCol="0"/>
          <a:lstStyle>
            <a:lvl1pPr algn="l">
              <a:defRPr sz="13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58" tIns="46580" rIns="93158" bIns="46580" rtlCol="0"/>
          <a:lstStyle>
            <a:lvl1pPr algn="r">
              <a:defRPr sz="1300"/>
            </a:lvl1pPr>
          </a:lstStyle>
          <a:p>
            <a:fld id="{CFF4BAF8-7EAE-4BB6-9D5C-E3FC5BB53B1C}" type="datetimeFigureOut">
              <a:rPr lang="en-US" smtClean="0"/>
              <a:t>3/17/2023</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58" tIns="46580" rIns="93158" bIns="46580"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58" tIns="46580" rIns="93158" bIns="46580" rtlCol="0" anchor="b"/>
          <a:lstStyle>
            <a:lvl1pPr algn="r">
              <a:defRPr sz="1300"/>
            </a:lvl1pPr>
          </a:lstStyle>
          <a:p>
            <a:fld id="{8D611895-E7A8-4CFD-841D-AC16BC7ED0B5}" type="slidenum">
              <a:rPr lang="en-US" smtClean="0"/>
              <a:t>‹#›</a:t>
            </a:fld>
            <a:endParaRPr lang="en-US"/>
          </a:p>
        </p:txBody>
      </p:sp>
    </p:spTree>
    <p:extLst>
      <p:ext uri="{BB962C8B-B14F-4D97-AF65-F5344CB8AC3E}">
        <p14:creationId xmlns:p14="http://schemas.microsoft.com/office/powerpoint/2010/main" val="3846371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81100" y="698500"/>
            <a:ext cx="4648200" cy="3486150"/>
          </a:xfrm>
          <a:prstGeom prst="rect">
            <a:avLst/>
          </a:prstGeom>
        </p:spPr>
        <p:txBody>
          <a:bodyPr lIns="93158" tIns="46580" rIns="93158" bIns="46580"/>
          <a:lstStyle/>
          <a:p>
            <a:pPr lvl="0"/>
            <a:endParaRPr/>
          </a:p>
        </p:txBody>
      </p:sp>
      <p:sp>
        <p:nvSpPr>
          <p:cNvPr id="99" name="Shape 99"/>
          <p:cNvSpPr>
            <a:spLocks noGrp="1"/>
          </p:cNvSpPr>
          <p:nvPr>
            <p:ph type="body" sz="quarter" idx="1"/>
          </p:nvPr>
        </p:nvSpPr>
        <p:spPr>
          <a:xfrm>
            <a:off x="934720" y="4415790"/>
            <a:ext cx="5140960" cy="4183380"/>
          </a:xfrm>
          <a:prstGeom prst="rect">
            <a:avLst/>
          </a:prstGeom>
        </p:spPr>
        <p:txBody>
          <a:bodyPr lIns="93158" tIns="46580" rIns="93158" bIns="46580"/>
          <a:lstStyle/>
          <a:p>
            <a:pPr lvl="0"/>
            <a:endParaRPr/>
          </a:p>
        </p:txBody>
      </p:sp>
    </p:spTree>
    <p:extLst>
      <p:ext uri="{BB962C8B-B14F-4D97-AF65-F5344CB8AC3E}">
        <p14:creationId xmlns:p14="http://schemas.microsoft.com/office/powerpoint/2010/main" val="1131413011"/>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reventoverdoseri.org/naloxone-data/"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ebserver.rilin.state.ri.us/BillText18/SenateText18/S2930.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5865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instructions hold true during COVID-19 as well. People may be less comfortable providing rescue breaths but can support ventilation with chest compressions. </a:t>
            </a:r>
          </a:p>
        </p:txBody>
      </p:sp>
    </p:spTree>
    <p:extLst>
      <p:ext uri="{BB962C8B-B14F-4D97-AF65-F5344CB8AC3E}">
        <p14:creationId xmlns:p14="http://schemas.microsoft.com/office/powerpoint/2010/main" val="148942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instance of a witnessed opioid overdose, rescue breathing is the primary treatment and should be performed after administering naloxone.  CPR is a more reliable rescue mechanism if you are unsure of when or if an overdose has occurred.  It “covers all the bases” if we aren’t certain of the overdose.  </a:t>
            </a:r>
          </a:p>
        </p:txBody>
      </p:sp>
    </p:spTree>
    <p:extLst>
      <p:ext uri="{BB962C8B-B14F-4D97-AF65-F5344CB8AC3E}">
        <p14:creationId xmlns:p14="http://schemas.microsoft.com/office/powerpoint/2010/main" val="475038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Shoulders over hands.  </a:t>
            </a:r>
          </a:p>
        </p:txBody>
      </p:sp>
    </p:spTree>
    <p:extLst>
      <p:ext uri="{BB962C8B-B14F-4D97-AF65-F5344CB8AC3E}">
        <p14:creationId xmlns:p14="http://schemas.microsoft.com/office/powerpoint/2010/main" val="2716123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If for any reason the victim needs to be left along place in recovery position</a:t>
            </a:r>
          </a:p>
        </p:txBody>
      </p:sp>
      <p:sp>
        <p:nvSpPr>
          <p:cNvPr id="104451" name="Slide Number Placeholder 3"/>
          <p:cNvSpPr>
            <a:spLocks noGrp="1"/>
          </p:cNvSpPr>
          <p:nvPr>
            <p:ph type="sldNum" sz="quarter" idx="5"/>
          </p:nvPr>
        </p:nvSpPr>
        <p:spPr bwMode="auto">
          <a:xfrm>
            <a:off x="3984729" y="8977134"/>
            <a:ext cx="3048388" cy="472567"/>
          </a:xfrm>
          <a:prstGeom prst="rect">
            <a:avLst/>
          </a:prstGeom>
          <a:noFill/>
          <a:ln>
            <a:miter lim="800000"/>
            <a:headEnd/>
            <a:tailEnd/>
          </a:ln>
        </p:spPr>
        <p:txBody>
          <a:bodyPr wrap="square" lIns="93158" tIns="46580" rIns="93158" bIns="46580" numCol="1" anchorCtr="0" compatLnSpc="1">
            <a:prstTxWarp prst="textNoShape">
              <a:avLst/>
            </a:prstTxWarp>
          </a:bodyPr>
          <a:lstStyle/>
          <a:p>
            <a:pPr fontAlgn="base">
              <a:spcBef>
                <a:spcPct val="0"/>
              </a:spcBef>
              <a:spcAft>
                <a:spcPct val="0"/>
              </a:spcAft>
            </a:pPr>
            <a:fld id="{A6394F5F-E609-41D7-9F18-71E87D3F715A}" type="slidenum">
              <a:rPr lang="en-US"/>
              <a:pPr fontAlgn="base">
                <a:spcBef>
                  <a:spcPct val="0"/>
                </a:spcBef>
                <a:spcAft>
                  <a:spcPct val="0"/>
                </a:spcAft>
              </a:pPr>
              <a:t>30</a:t>
            </a:fld>
            <a:endParaRPr lang="en-US"/>
          </a:p>
        </p:txBody>
      </p:sp>
    </p:spTree>
    <p:extLst>
      <p:ext uri="{BB962C8B-B14F-4D97-AF65-F5344CB8AC3E}">
        <p14:creationId xmlns:p14="http://schemas.microsoft.com/office/powerpoint/2010/main" val="146227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r>
              <a:rPr lang="en-US" dirty="0"/>
              <a:t>Put in image of recovery position </a:t>
            </a:r>
          </a:p>
        </p:txBody>
      </p:sp>
    </p:spTree>
    <p:extLst>
      <p:ext uri="{BB962C8B-B14F-4D97-AF65-F5344CB8AC3E}">
        <p14:creationId xmlns:p14="http://schemas.microsoft.com/office/powerpoint/2010/main" val="428428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1D9F07C-EA7D-4A84-A276-E8500FE2C746}"/>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AB917FC4-4C82-467E-9E65-C4F9348E907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http://preventoverdoseri.org/our-action-plan/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https://preventoverdoseri.org/naloxone-data/</a:t>
            </a:r>
            <a:r>
              <a:rPr lang="en-US" dirty="0"/>
              <a:t> </a:t>
            </a:r>
          </a:p>
          <a:p>
            <a:r>
              <a:rPr lang="en-US" dirty="0"/>
              <a:t>This increase has been due to consistently increasing community distribution of naloxone and in 2018 the law change that requires co-prescription of naloxone with prescription opioids. </a:t>
            </a:r>
          </a:p>
          <a:p>
            <a:r>
              <a:rPr lang="en-US" dirty="0">
                <a:hlinkClick r:id="rId4"/>
              </a:rPr>
              <a:t>http://webserver.rilin.state.ri.us/BillText18/SenateText18/S2930.pdf</a:t>
            </a:r>
            <a:endParaRPr lang="en-US" dirty="0"/>
          </a:p>
        </p:txBody>
      </p:sp>
    </p:spTree>
    <p:extLst>
      <p:ext uri="{BB962C8B-B14F-4D97-AF65-F5344CB8AC3E}">
        <p14:creationId xmlns:p14="http://schemas.microsoft.com/office/powerpoint/2010/main" val="353047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doesn’t have to </a:t>
            </a:r>
            <a:r>
              <a:rPr lang="en-US"/>
              <a:t>be for you. </a:t>
            </a:r>
          </a:p>
          <a:p>
            <a:endParaRPr lang="en-US" dirty="0"/>
          </a:p>
        </p:txBody>
      </p:sp>
    </p:spTree>
    <p:extLst>
      <p:ext uri="{BB962C8B-B14F-4D97-AF65-F5344CB8AC3E}">
        <p14:creationId xmlns:p14="http://schemas.microsoft.com/office/powerpoint/2010/main" val="321681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12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9715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busy slide and shows the many waves of the crisis (it is a dynamic epidemic). 1) preventoverdoseri.org is a terrific resource! 2) prescription overdose deaths (in grey)show a decline; 3) 2013-2015 heroin deaths on the rise; 4) 2015 onwards fentanyl deaths on the rise (in 2018, fentanyl was present in 70% of fatal overdoses). While we saw an approximate 8% decline in overdose fatalities 2017-2019, in 2020 RI experienced the highest number of fatal overdoses to date with deaths estimated to exceed 400 (final number won’t be available until April 2021). </a:t>
            </a:r>
          </a:p>
        </p:txBody>
      </p:sp>
    </p:spTree>
    <p:extLst>
      <p:ext uri="{BB962C8B-B14F-4D97-AF65-F5344CB8AC3E}">
        <p14:creationId xmlns:p14="http://schemas.microsoft.com/office/powerpoint/2010/main" val="114126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lose tolerance to opioids if they stop taking opioids for any reason, including treatment or detox that is not accompanied by medications (i.e. buprenorphine, methadone or naltrexone). So, if the person has a reoccurrence of opioid use, they are at increased risk of overdose, because their body cannot tolerate the same amount they used before. </a:t>
            </a:r>
          </a:p>
        </p:txBody>
      </p:sp>
    </p:spTree>
    <p:extLst>
      <p:ext uri="{BB962C8B-B14F-4D97-AF65-F5344CB8AC3E}">
        <p14:creationId xmlns:p14="http://schemas.microsoft.com/office/powerpoint/2010/main" val="1446542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rPr>
              <a:t>It has a stronger affinity for opioid receptors than opioids and therefore reverses and blocks their effects. There are </a:t>
            </a:r>
            <a:r>
              <a:rPr lang="en-US" sz="2400" b="1" u="sng" dirty="0">
                <a:latin typeface="Calibri" panose="020F0502020204030204" pitchFamily="34" charset="0"/>
              </a:rPr>
              <a:t>no adverse effects </a:t>
            </a:r>
            <a:r>
              <a:rPr lang="en-US" sz="2400" dirty="0">
                <a:latin typeface="Calibri" panose="020F0502020204030204" pitchFamily="34" charset="0"/>
              </a:rPr>
              <a:t>to naloxone if administered to someone not overdosing on opioids.   People who overdose may have different types of drugs in their system</a:t>
            </a:r>
          </a:p>
        </p:txBody>
      </p:sp>
    </p:spTree>
    <p:extLst>
      <p:ext uri="{BB962C8B-B14F-4D97-AF65-F5344CB8AC3E}">
        <p14:creationId xmlns:p14="http://schemas.microsoft.com/office/powerpoint/2010/main" val="336733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0130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Jerome Adams issued a surgeon advisory urging Americans to carry naloxone. </a:t>
            </a:r>
          </a:p>
        </p:txBody>
      </p:sp>
    </p:spTree>
    <p:extLst>
      <p:ext uri="{BB962C8B-B14F-4D97-AF65-F5344CB8AC3E}">
        <p14:creationId xmlns:p14="http://schemas.microsoft.com/office/powerpoint/2010/main" val="317882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ln/>
        </p:spPr>
      </p:sp>
      <p:sp>
        <p:nvSpPr>
          <p:cNvPr id="50179"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00370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Overdose victim may also have a stiff or rigid upper body – this is sometimes a symptom of fentanyl exposure</a:t>
            </a:r>
          </a:p>
        </p:txBody>
      </p:sp>
    </p:spTree>
    <p:extLst>
      <p:ext uri="{BB962C8B-B14F-4D97-AF65-F5344CB8AC3E}">
        <p14:creationId xmlns:p14="http://schemas.microsoft.com/office/powerpoint/2010/main" val="92310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2803" y="2543579"/>
            <a:ext cx="8918645" cy="2984144"/>
          </a:xfrm>
        </p:spPr>
        <p:txBody>
          <a:bodyPr anchor="b">
            <a:noAutofit/>
          </a:bodyPr>
          <a:lstStyle>
            <a:lvl1pPr algn="ctr">
              <a:defRPr sz="8533"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858568" y="5626710"/>
            <a:ext cx="7287118" cy="1544870"/>
          </a:xfrm>
        </p:spPr>
        <p:txBody>
          <a:bodyPr>
            <a:normAutofit/>
          </a:bodyPr>
          <a:lstStyle>
            <a:lvl1pPr marL="0" indent="0" algn="ctr">
              <a:lnSpc>
                <a:spcPct val="112000"/>
              </a:lnSpc>
              <a:spcBef>
                <a:spcPts val="0"/>
              </a:spcBef>
              <a:spcAft>
                <a:spcPts val="0"/>
              </a:spcAft>
              <a:buNone/>
              <a:defRPr sz="2560">
                <a:solidFill>
                  <a:schemeClr val="bg2"/>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a:xfrm>
            <a:off x="803049" y="9178149"/>
            <a:ext cx="1715140" cy="575451"/>
          </a:xfrm>
        </p:spPr>
        <p:txBody>
          <a:bodyPr/>
          <a:lstStyle>
            <a:lvl1pPr>
              <a:defRPr baseline="0">
                <a:solidFill>
                  <a:schemeClr val="tx2"/>
                </a:solidFill>
              </a:defRPr>
            </a:lvl1p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a:xfrm>
            <a:off x="2756326" y="9178149"/>
            <a:ext cx="7491602" cy="57545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486062" y="9178149"/>
            <a:ext cx="1702711" cy="575451"/>
          </a:xfrm>
        </p:spPr>
        <p:txBody>
          <a:bodyPr/>
          <a:lstStyle>
            <a:lvl1pPr>
              <a:defRPr baseline="0">
                <a:solidFill>
                  <a:schemeClr val="tx2"/>
                </a:solidFill>
              </a:defRPr>
            </a:lvl1pPr>
          </a:lstStyle>
          <a:p>
            <a:fld id="{51736D56-0544-45CD-9532-04F8F41E39F5}" type="slidenum">
              <a:rPr lang="en-US" smtClean="0"/>
              <a:t>‹#›</a:t>
            </a:fld>
            <a:endParaRPr lang="en-US"/>
          </a:p>
        </p:txBody>
      </p:sp>
      <p:grpSp>
        <p:nvGrpSpPr>
          <p:cNvPr id="8" name="Group 7"/>
          <p:cNvGrpSpPr/>
          <p:nvPr/>
        </p:nvGrpSpPr>
        <p:grpSpPr>
          <a:xfrm>
            <a:off x="803048" y="1058801"/>
            <a:ext cx="11385727" cy="760842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7833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463040" y="3264749"/>
            <a:ext cx="10241280" cy="508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515737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86023" y="887689"/>
            <a:ext cx="2120462" cy="745705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63041" y="887689"/>
            <a:ext cx="8141547" cy="745705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90240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9" name="Shape 9"/>
          <p:cNvSpPr>
            <a:spLocks noGrp="1"/>
          </p:cNvSpPr>
          <p:nvPr>
            <p:ph type="title"/>
          </p:nvPr>
        </p:nvSpPr>
        <p:spPr>
          <a:xfrm>
            <a:off x="571500" y="1320800"/>
            <a:ext cx="11861800" cy="3175000"/>
          </a:xfrm>
          <a:prstGeom prst="rect">
            <a:avLst/>
          </a:prstGeom>
        </p:spPr>
        <p:txBody>
          <a:bodyPr/>
          <a:lstStyle/>
          <a:p>
            <a:pPr lvl="0">
              <a:defRPr sz="1800">
                <a:solidFill>
                  <a:srgbClr val="000000"/>
                </a:solidFill>
              </a:defRPr>
            </a:pPr>
            <a:r>
              <a:rPr sz="4200">
                <a:solidFill>
                  <a:srgbClr val="FFFFFF"/>
                </a:solidFill>
              </a:rPr>
              <a:t>Title Text</a:t>
            </a:r>
          </a:p>
        </p:txBody>
      </p:sp>
      <p:sp>
        <p:nvSpPr>
          <p:cNvPr id="10" name="Shape 10"/>
          <p:cNvSpPr>
            <a:spLocks noGrp="1"/>
          </p:cNvSpPr>
          <p:nvPr>
            <p:ph type="body" idx="1"/>
          </p:nvPr>
        </p:nvSpPr>
        <p:spPr>
          <a:xfrm>
            <a:off x="571500" y="5016500"/>
            <a:ext cx="11861800" cy="31750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Tree>
    <p:extLst>
      <p:ext uri="{BB962C8B-B14F-4D97-AF65-F5344CB8AC3E}">
        <p14:creationId xmlns:p14="http://schemas.microsoft.com/office/powerpoint/2010/main" val="15002412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ICTURE_WITH_CAPTION_TEXT">
    <p:spTree>
      <p:nvGrpSpPr>
        <p:cNvPr id="1" name=""/>
        <p:cNvGrpSpPr/>
        <p:nvPr/>
      </p:nvGrpSpPr>
      <p:grpSpPr>
        <a:xfrm>
          <a:off x="0" y="0"/>
          <a:ext cx="0" cy="0"/>
          <a:chOff x="0" y="0"/>
          <a:chExt cx="0" cy="0"/>
        </a:xfrm>
      </p:grpSpPr>
      <p:sp>
        <p:nvSpPr>
          <p:cNvPr id="104" name="Title Text"/>
          <p:cNvSpPr txBox="1">
            <a:spLocks noGrp="1"/>
          </p:cNvSpPr>
          <p:nvPr>
            <p:ph type="title"/>
          </p:nvPr>
        </p:nvSpPr>
        <p:spPr>
          <a:xfrm>
            <a:off x="895773" y="650240"/>
            <a:ext cx="4194388" cy="2275840"/>
          </a:xfrm>
          <a:prstGeom prst="rect">
            <a:avLst/>
          </a:prstGeom>
        </p:spPr>
        <p:txBody>
          <a:bodyPr anchor="b"/>
          <a:lstStyle>
            <a:lvl1pPr>
              <a:defRPr sz="3413"/>
            </a:lvl1pPr>
          </a:lstStyle>
          <a:p>
            <a:r>
              <a:t>Title Text</a:t>
            </a:r>
          </a:p>
        </p:txBody>
      </p:sp>
      <p:sp>
        <p:nvSpPr>
          <p:cNvPr id="105" name="Google Shape;76;p63"/>
          <p:cNvSpPr>
            <a:spLocks noGrp="1"/>
          </p:cNvSpPr>
          <p:nvPr>
            <p:ph type="pic" sz="half" idx="21"/>
          </p:nvPr>
        </p:nvSpPr>
        <p:spPr>
          <a:xfrm>
            <a:off x="5528733" y="1404338"/>
            <a:ext cx="6583681" cy="6931378"/>
          </a:xfrm>
          <a:prstGeom prst="rect">
            <a:avLst/>
          </a:prstGeom>
        </p:spPr>
        <p:txBody>
          <a:bodyPr lIns="91439" tIns="45719" rIns="91439" bIns="45719">
            <a:noAutofit/>
          </a:bodyPr>
          <a:lstStyle/>
          <a:p>
            <a:endParaRPr/>
          </a:p>
        </p:txBody>
      </p:sp>
      <p:sp>
        <p:nvSpPr>
          <p:cNvPr id="106" name="Body Level One…"/>
          <p:cNvSpPr txBox="1">
            <a:spLocks noGrp="1"/>
          </p:cNvSpPr>
          <p:nvPr>
            <p:ph type="body" sz="quarter" idx="1"/>
          </p:nvPr>
        </p:nvSpPr>
        <p:spPr>
          <a:xfrm>
            <a:off x="895773" y="2926080"/>
            <a:ext cx="4194388" cy="5420925"/>
          </a:xfrm>
          <a:prstGeom prst="rect">
            <a:avLst/>
          </a:prstGeom>
        </p:spPr>
        <p:txBody>
          <a:bodyPr/>
          <a:lstStyle>
            <a:lvl1pPr marL="243848" indent="0">
              <a:buClrTx/>
              <a:buSzTx/>
              <a:buFontTx/>
              <a:buNone/>
              <a:defRPr sz="1707"/>
            </a:lvl1pPr>
            <a:lvl2pPr marL="243848" indent="487695">
              <a:buClrTx/>
              <a:buSzTx/>
              <a:buFontTx/>
              <a:buNone/>
              <a:defRPr sz="1707"/>
            </a:lvl2pPr>
            <a:lvl3pPr marL="243848" indent="975390">
              <a:buClrTx/>
              <a:buSzTx/>
              <a:buFontTx/>
              <a:buNone/>
              <a:defRPr sz="1707"/>
            </a:lvl3pPr>
            <a:lvl4pPr marL="243848" indent="1463086">
              <a:buClrTx/>
              <a:buSzTx/>
              <a:buFontTx/>
              <a:buNone/>
              <a:defRPr sz="1707"/>
            </a:lvl4pPr>
            <a:lvl5pPr marL="243848" indent="1950781">
              <a:buClrTx/>
              <a:buSzTx/>
              <a:buFontTx/>
              <a:buNone/>
              <a:defRPr sz="1707"/>
            </a:lvl5pPr>
          </a:lstStyle>
          <a:p>
            <a:r>
              <a:t>Body Level One</a:t>
            </a:r>
          </a:p>
          <a:p>
            <a:pPr lvl="1"/>
            <a:r>
              <a:t>Body Level Two</a:t>
            </a:r>
          </a:p>
          <a:p>
            <a:pPr lvl="2"/>
            <a:r>
              <a:t>Body Level Three</a:t>
            </a:r>
          </a:p>
          <a:p>
            <a:pPr lvl="3"/>
            <a:r>
              <a:t>Body Level Four</a:t>
            </a:r>
          </a:p>
          <a:p>
            <a:pPr lvl="4"/>
            <a:r>
              <a:t>Body Level Five</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079155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8063" y="0"/>
            <a:ext cx="13046571" cy="9751060"/>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871892" y="2661166"/>
            <a:ext cx="7270047" cy="2155425"/>
          </a:xfrm>
        </p:spPr>
        <p:txBody>
          <a:bodyPr anchor="b">
            <a:noAutofit/>
          </a:bodyPr>
          <a:lstStyle>
            <a:lvl1pPr algn="ctr">
              <a:defRPr sz="5760">
                <a:effectLst/>
              </a:defRPr>
            </a:lvl1pPr>
          </a:lstStyle>
          <a:p>
            <a:r>
              <a:rPr lang="en-US"/>
              <a:t>Click to edit Master title style</a:t>
            </a:r>
            <a:endParaRPr lang="en-US" dirty="0"/>
          </a:p>
        </p:txBody>
      </p:sp>
      <p:sp>
        <p:nvSpPr>
          <p:cNvPr id="3" name="Subtitle 2"/>
          <p:cNvSpPr>
            <a:spLocks noGrp="1"/>
          </p:cNvSpPr>
          <p:nvPr>
            <p:ph type="subTitle" idx="1"/>
          </p:nvPr>
        </p:nvSpPr>
        <p:spPr>
          <a:xfrm>
            <a:off x="2871892" y="5201916"/>
            <a:ext cx="7270047" cy="1878474"/>
          </a:xfrm>
        </p:spPr>
        <p:txBody>
          <a:bodyPr anchor="t">
            <a:normAutofit/>
          </a:bodyPr>
          <a:lstStyle>
            <a:lvl1pPr marL="0" indent="0" algn="ctr">
              <a:buNone/>
              <a:defRPr sz="2240">
                <a:solidFill>
                  <a:schemeClr val="tx1"/>
                </a:solidFill>
              </a:defRPr>
            </a:lvl1pPr>
            <a:lvl2pPr marL="487673" indent="0" algn="ctr">
              <a:buNone/>
              <a:defRPr>
                <a:solidFill>
                  <a:schemeClr val="tx1">
                    <a:tint val="75000"/>
                  </a:schemeClr>
                </a:solidFill>
              </a:defRPr>
            </a:lvl2pPr>
            <a:lvl3pPr marL="975345" indent="0" algn="ctr">
              <a:buNone/>
              <a:defRPr>
                <a:solidFill>
                  <a:schemeClr val="tx1">
                    <a:tint val="75000"/>
                  </a:schemeClr>
                </a:solidFill>
              </a:defRPr>
            </a:lvl3pPr>
            <a:lvl4pPr marL="1463018" indent="0" algn="ctr">
              <a:buNone/>
              <a:defRPr>
                <a:solidFill>
                  <a:schemeClr val="tx1">
                    <a:tint val="75000"/>
                  </a:schemeClr>
                </a:solidFill>
              </a:defRPr>
            </a:lvl4pPr>
            <a:lvl5pPr marL="1950689" indent="0" algn="ctr">
              <a:buNone/>
              <a:defRPr>
                <a:solidFill>
                  <a:schemeClr val="tx1">
                    <a:tint val="75000"/>
                  </a:schemeClr>
                </a:solidFill>
              </a:defRPr>
            </a:lvl5pPr>
            <a:lvl6pPr marL="2438362" indent="0" algn="ctr">
              <a:buNone/>
              <a:defRPr>
                <a:solidFill>
                  <a:schemeClr val="tx1">
                    <a:tint val="75000"/>
                  </a:schemeClr>
                </a:solidFill>
              </a:defRPr>
            </a:lvl6pPr>
            <a:lvl7pPr marL="2926034" indent="0" algn="ctr">
              <a:buNone/>
              <a:defRPr>
                <a:solidFill>
                  <a:schemeClr val="tx1">
                    <a:tint val="75000"/>
                  </a:schemeClr>
                </a:solidFill>
              </a:defRPr>
            </a:lvl7pPr>
            <a:lvl8pPr marL="3413707" indent="0" algn="ctr">
              <a:buNone/>
              <a:defRPr>
                <a:solidFill>
                  <a:schemeClr val="tx1">
                    <a:tint val="75000"/>
                  </a:schemeClr>
                </a:solidFill>
              </a:defRPr>
            </a:lvl8pPr>
            <a:lvl9pPr marL="390137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515448" y="7164677"/>
            <a:ext cx="957299" cy="397369"/>
          </a:xfrm>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a:xfrm>
            <a:off x="2871891" y="7164677"/>
            <a:ext cx="5562277" cy="397369"/>
          </a:xfrm>
        </p:spPr>
        <p:txBody>
          <a:bodyPr/>
          <a:lstStyle/>
          <a:p>
            <a:endParaRPr lang="en-US"/>
          </a:p>
        </p:txBody>
      </p:sp>
      <p:sp>
        <p:nvSpPr>
          <p:cNvPr id="6" name="Slide Number Placeholder 5"/>
          <p:cNvSpPr>
            <a:spLocks noGrp="1"/>
          </p:cNvSpPr>
          <p:nvPr>
            <p:ph type="sldNum" sz="quarter" idx="12"/>
          </p:nvPr>
        </p:nvSpPr>
        <p:spPr>
          <a:xfrm>
            <a:off x="9554027" y="7164677"/>
            <a:ext cx="587912" cy="397369"/>
          </a:xfrm>
        </p:spPr>
        <p:txBody>
          <a:bodyPr/>
          <a:lstStyle/>
          <a:p>
            <a:fld id="{51736D56-0544-45CD-9532-04F8F41E39F5}" type="slidenum">
              <a:rPr lang="en-US" smtClean="0"/>
              <a:t>‹#›</a:t>
            </a:fld>
            <a:endParaRPr lang="en-US"/>
          </a:p>
        </p:txBody>
      </p:sp>
      <p:cxnSp>
        <p:nvCxnSpPr>
          <p:cNvPr id="15" name="Straight Connector 14"/>
          <p:cNvCxnSpPr/>
          <p:nvPr/>
        </p:nvCxnSpPr>
        <p:spPr>
          <a:xfrm>
            <a:off x="2871892" y="5009253"/>
            <a:ext cx="727004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989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252009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49406" y="2492595"/>
            <a:ext cx="8702601" cy="2592020"/>
          </a:xfrm>
        </p:spPr>
        <p:txBody>
          <a:bodyPr anchor="b">
            <a:normAutofit/>
          </a:bodyPr>
          <a:lstStyle>
            <a:lvl1pPr algn="ctr">
              <a:defRPr sz="4694" b="0" cap="none"/>
            </a:lvl1pPr>
          </a:lstStyle>
          <a:p>
            <a:r>
              <a:rPr lang="en-US"/>
              <a:t>Click to edit Master title style</a:t>
            </a:r>
            <a:endParaRPr lang="en-US" dirty="0"/>
          </a:p>
        </p:txBody>
      </p:sp>
      <p:sp>
        <p:nvSpPr>
          <p:cNvPr id="3" name="Text Placeholder 2"/>
          <p:cNvSpPr>
            <a:spLocks noGrp="1"/>
          </p:cNvSpPr>
          <p:nvPr>
            <p:ph type="body" idx="1"/>
          </p:nvPr>
        </p:nvSpPr>
        <p:spPr>
          <a:xfrm>
            <a:off x="2149405" y="5469940"/>
            <a:ext cx="8702603" cy="1357578"/>
          </a:xfrm>
        </p:spPr>
        <p:txBody>
          <a:bodyPr anchor="t">
            <a:normAutofit/>
          </a:bodyPr>
          <a:lstStyle>
            <a:lvl1pPr marL="0" indent="0" algn="ctr">
              <a:buNone/>
              <a:defRPr sz="2560">
                <a:solidFill>
                  <a:schemeClr val="tx1"/>
                </a:solidFill>
              </a:defRPr>
            </a:lvl1pPr>
            <a:lvl2pPr marL="487673" indent="0">
              <a:buNone/>
              <a:defRPr sz="1920">
                <a:solidFill>
                  <a:schemeClr val="tx1">
                    <a:tint val="75000"/>
                  </a:schemeClr>
                </a:solidFill>
              </a:defRPr>
            </a:lvl2pPr>
            <a:lvl3pPr marL="975345" indent="0">
              <a:buNone/>
              <a:defRPr sz="1707">
                <a:solidFill>
                  <a:schemeClr val="tx1">
                    <a:tint val="75000"/>
                  </a:schemeClr>
                </a:solidFill>
              </a:defRPr>
            </a:lvl3pPr>
            <a:lvl4pPr marL="1463018" indent="0">
              <a:buNone/>
              <a:defRPr sz="1493">
                <a:solidFill>
                  <a:schemeClr val="tx1">
                    <a:tint val="75000"/>
                  </a:schemeClr>
                </a:solidFill>
              </a:defRPr>
            </a:lvl4pPr>
            <a:lvl5pPr marL="1950689"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cxnSp>
        <p:nvCxnSpPr>
          <p:cNvPr id="16" name="Straight Connector 15"/>
          <p:cNvCxnSpPr/>
          <p:nvPr/>
        </p:nvCxnSpPr>
        <p:spPr>
          <a:xfrm>
            <a:off x="2146905" y="5277276"/>
            <a:ext cx="870760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75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5011" y="3641344"/>
            <a:ext cx="5032858" cy="470773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93433" y="3641344"/>
            <a:ext cx="5032858" cy="470773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3C475-B2D5-42E8-A6C8-2976BE871B6B}"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642698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81760" y="3781026"/>
            <a:ext cx="5032858" cy="819573"/>
          </a:xfrm>
        </p:spPr>
        <p:txBody>
          <a:bodyPr anchor="b">
            <a:noAutofit/>
          </a:bodyPr>
          <a:lstStyle>
            <a:lvl1pPr marL="0" indent="0">
              <a:spcBef>
                <a:spcPts val="717"/>
              </a:spcBef>
              <a:spcAft>
                <a:spcPts val="640"/>
              </a:spcAft>
              <a:buNone/>
              <a:defRPr sz="2987" b="0">
                <a:solidFill>
                  <a:schemeClr val="accent1"/>
                </a:solidFill>
              </a:defRPr>
            </a:lvl1pPr>
            <a:lvl2pPr marL="487673" indent="0">
              <a:buNone/>
              <a:defRPr sz="2133" b="1"/>
            </a:lvl2pPr>
            <a:lvl3pPr marL="975345" indent="0">
              <a:buNone/>
              <a:defRPr sz="1920" b="1"/>
            </a:lvl3pPr>
            <a:lvl4pPr marL="1463018" indent="0">
              <a:buNone/>
              <a:defRPr sz="1707" b="1"/>
            </a:lvl4pPr>
            <a:lvl5pPr marL="1950689"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1381760" y="4612641"/>
            <a:ext cx="5032858" cy="37441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92715" y="3781026"/>
            <a:ext cx="5032858" cy="819573"/>
          </a:xfrm>
        </p:spPr>
        <p:txBody>
          <a:bodyPr anchor="b">
            <a:noAutofit/>
          </a:bodyPr>
          <a:lstStyle>
            <a:lvl1pPr marL="0" indent="0">
              <a:spcBef>
                <a:spcPts val="717"/>
              </a:spcBef>
              <a:spcAft>
                <a:spcPts val="640"/>
              </a:spcAft>
              <a:buNone/>
              <a:defRPr sz="2987" b="0">
                <a:solidFill>
                  <a:schemeClr val="accent1"/>
                </a:solidFill>
              </a:defRPr>
            </a:lvl1pPr>
            <a:lvl2pPr marL="487673" indent="0">
              <a:buNone/>
              <a:defRPr sz="2133" b="1"/>
            </a:lvl2pPr>
            <a:lvl3pPr marL="975345" indent="0">
              <a:buNone/>
              <a:defRPr sz="1920" b="1"/>
            </a:lvl3pPr>
            <a:lvl4pPr marL="1463018" indent="0">
              <a:buNone/>
              <a:defRPr sz="1707" b="1"/>
            </a:lvl4pPr>
            <a:lvl5pPr marL="1950689"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592715" y="4612641"/>
            <a:ext cx="5032858" cy="37441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3C475-B2D5-42E8-A6C8-2976BE871B6B}"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36D56-0544-45CD-9532-04F8F41E39F5}" type="slidenum">
              <a:rPr lang="en-US" smtClean="0"/>
              <a:t>‹#›</a:t>
            </a:fld>
            <a:endParaRPr lang="en-US"/>
          </a:p>
        </p:txBody>
      </p:sp>
      <p:cxnSp>
        <p:nvCxnSpPr>
          <p:cNvPr id="18" name="Straight Connector 17"/>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7895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36D1F49-DFF7-4361-A49D-DE34A5D3ADBA}" type="datetimeFigureOut">
              <a:rPr lang="en-US" smtClean="0"/>
              <a:pPr>
                <a:defRPr/>
              </a:pPr>
              <a:t>3/17/2023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9C2839-D391-4687-9BFB-040047F357F1}" type="slidenum">
              <a:rPr lang="en-US" smtClean="0"/>
              <a:pPr>
                <a:defRPr/>
              </a:pPr>
              <a:t>‹#›</a:t>
            </a:fld>
            <a:endParaRPr lang="en-US"/>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296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1675028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3C475-B2D5-42E8-A6C8-2976BE871B6B}"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361371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0066" y="1974804"/>
            <a:ext cx="3966352" cy="1950720"/>
          </a:xfrm>
        </p:spPr>
        <p:txBody>
          <a:bodyPr anchor="b">
            <a:normAutofit/>
          </a:bodyPr>
          <a:lstStyle>
            <a:lvl1pPr algn="ctr">
              <a:defRPr sz="2560" b="0"/>
            </a:lvl1pPr>
          </a:lstStyle>
          <a:p>
            <a:r>
              <a:rPr lang="en-US"/>
              <a:t>Click to edit Master title style</a:t>
            </a:r>
            <a:endParaRPr lang="en-US" dirty="0"/>
          </a:p>
        </p:txBody>
      </p:sp>
      <p:sp>
        <p:nvSpPr>
          <p:cNvPr id="3" name="Content Placeholder 2"/>
          <p:cNvSpPr>
            <a:spLocks noGrp="1"/>
          </p:cNvSpPr>
          <p:nvPr>
            <p:ph idx="1"/>
          </p:nvPr>
        </p:nvSpPr>
        <p:spPr>
          <a:xfrm>
            <a:off x="5779912" y="1396810"/>
            <a:ext cx="5834097" cy="6959979"/>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0066" y="4310848"/>
            <a:ext cx="3966352" cy="3467952"/>
          </a:xfrm>
        </p:spPr>
        <p:txBody>
          <a:bodyPr anchor="t">
            <a:normAutofit/>
          </a:bodyPr>
          <a:lstStyle>
            <a:lvl1pPr marL="0" indent="0" algn="ctr">
              <a:buNone/>
              <a:defRPr sz="1707"/>
            </a:lvl1pPr>
            <a:lvl2pPr marL="487673" indent="0">
              <a:buNone/>
              <a:defRPr sz="1280"/>
            </a:lvl2pPr>
            <a:lvl3pPr marL="975345" indent="0">
              <a:buNone/>
              <a:defRPr sz="1067"/>
            </a:lvl3pPr>
            <a:lvl4pPr marL="1463018" indent="0">
              <a:buNone/>
              <a:defRPr sz="960"/>
            </a:lvl4pPr>
            <a:lvl5pPr marL="1950689"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54A3C475-B2D5-42E8-A6C8-2976BE871B6B}"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36D56-0544-45CD-9532-04F8F41E39F5}" type="slidenum">
              <a:rPr lang="en-US" smtClean="0"/>
              <a:t>‹#›</a:t>
            </a:fld>
            <a:endParaRPr lang="en-US"/>
          </a:p>
        </p:txBody>
      </p:sp>
      <p:cxnSp>
        <p:nvCxnSpPr>
          <p:cNvPr id="16" name="Straight Connector 15"/>
          <p:cNvCxnSpPr/>
          <p:nvPr/>
        </p:nvCxnSpPr>
        <p:spPr>
          <a:xfrm>
            <a:off x="1489247" y="4142269"/>
            <a:ext cx="37487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8208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59" y="2679228"/>
            <a:ext cx="6657937" cy="1950720"/>
          </a:xfrm>
        </p:spPr>
        <p:txBody>
          <a:bodyPr anchor="b">
            <a:normAutofit/>
          </a:bodyPr>
          <a:lstStyle>
            <a:lvl1pPr algn="ctr">
              <a:defRPr sz="2987"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634487" y="1481102"/>
            <a:ext cx="3267570" cy="6791396"/>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707"/>
            </a:lvl1pPr>
            <a:lvl2pPr marL="487673" indent="0">
              <a:buNone/>
              <a:defRPr sz="1707"/>
            </a:lvl2pPr>
            <a:lvl3pPr marL="975345" indent="0">
              <a:buNone/>
              <a:defRPr sz="1707"/>
            </a:lvl3pPr>
            <a:lvl4pPr marL="1463018" indent="0">
              <a:buNone/>
              <a:defRPr sz="1707"/>
            </a:lvl4pPr>
            <a:lvl5pPr marL="1950689" indent="0">
              <a:buNone/>
              <a:defRPr sz="1707"/>
            </a:lvl5pPr>
            <a:lvl6pPr marL="2438362" indent="0">
              <a:buNone/>
              <a:defRPr sz="1707"/>
            </a:lvl6pPr>
            <a:lvl7pPr marL="2926034" indent="0">
              <a:buNone/>
              <a:defRPr sz="1707"/>
            </a:lvl7pPr>
            <a:lvl8pPr marL="3413707" indent="0">
              <a:buNone/>
              <a:defRPr sz="1707"/>
            </a:lvl8pPr>
            <a:lvl9pPr marL="3901379"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1381759" y="4629948"/>
            <a:ext cx="6657937" cy="2600960"/>
          </a:xfrm>
        </p:spPr>
        <p:txBody>
          <a:bodyPr anchor="t">
            <a:normAutofit/>
          </a:bodyPr>
          <a:lstStyle>
            <a:lvl1pPr marL="0" indent="0" algn="ctr">
              <a:buNone/>
              <a:defRPr sz="1920"/>
            </a:lvl1pPr>
            <a:lvl2pPr marL="487673" indent="0">
              <a:buNone/>
              <a:defRPr sz="1280"/>
            </a:lvl2pPr>
            <a:lvl3pPr marL="975345" indent="0">
              <a:buNone/>
              <a:defRPr sz="1067"/>
            </a:lvl3pPr>
            <a:lvl4pPr marL="1463018" indent="0">
              <a:buNone/>
              <a:defRPr sz="960"/>
            </a:lvl4pPr>
            <a:lvl5pPr marL="1950689"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54A3C475-B2D5-42E8-A6C8-2976BE871B6B}"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3260618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1761" y="6848591"/>
            <a:ext cx="10250310" cy="806027"/>
          </a:xfrm>
        </p:spPr>
        <p:txBody>
          <a:bodyPr anchor="b">
            <a:normAutofit/>
          </a:bodyPr>
          <a:lstStyle>
            <a:lvl1pPr algn="ctr">
              <a:defRPr sz="256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10856" y="1481103"/>
            <a:ext cx="10779703" cy="4744347"/>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707"/>
            </a:lvl1pPr>
            <a:lvl2pPr marL="487673" indent="0">
              <a:buNone/>
              <a:defRPr sz="1707"/>
            </a:lvl2pPr>
            <a:lvl3pPr marL="975345" indent="0">
              <a:buNone/>
              <a:defRPr sz="1707"/>
            </a:lvl3pPr>
            <a:lvl4pPr marL="1463018" indent="0">
              <a:buNone/>
              <a:defRPr sz="1707"/>
            </a:lvl4pPr>
            <a:lvl5pPr marL="1950689" indent="0">
              <a:buNone/>
              <a:defRPr sz="1707"/>
            </a:lvl5pPr>
            <a:lvl6pPr marL="2438362" indent="0">
              <a:buNone/>
              <a:defRPr sz="1707"/>
            </a:lvl6pPr>
            <a:lvl7pPr marL="2926034" indent="0">
              <a:buNone/>
              <a:defRPr sz="1707"/>
            </a:lvl7pPr>
            <a:lvl8pPr marL="3413707" indent="0">
              <a:buNone/>
              <a:defRPr sz="1707"/>
            </a:lvl8pPr>
            <a:lvl9pPr marL="3901379" indent="0">
              <a:buNone/>
              <a:defRPr sz="1707"/>
            </a:lvl9pPr>
          </a:lstStyle>
          <a:p>
            <a:r>
              <a:rPr lang="en-US"/>
              <a:t>Click icon to add picture</a:t>
            </a:r>
            <a:endParaRPr lang="en-US" dirty="0"/>
          </a:p>
        </p:txBody>
      </p:sp>
      <p:sp>
        <p:nvSpPr>
          <p:cNvPr id="4" name="Text Placeholder 3"/>
          <p:cNvSpPr>
            <a:spLocks noGrp="1"/>
          </p:cNvSpPr>
          <p:nvPr>
            <p:ph type="body" sz="half" idx="2"/>
          </p:nvPr>
        </p:nvSpPr>
        <p:spPr>
          <a:xfrm>
            <a:off x="1381761" y="7654618"/>
            <a:ext cx="10250310" cy="702168"/>
          </a:xfrm>
        </p:spPr>
        <p:txBody>
          <a:bodyPr>
            <a:normAutofit/>
          </a:bodyPr>
          <a:lstStyle>
            <a:lvl1pPr marL="0" indent="0" algn="ctr">
              <a:buNone/>
              <a:defRPr sz="1493"/>
            </a:lvl1pPr>
            <a:lvl2pPr marL="487673" indent="0">
              <a:buNone/>
              <a:defRPr sz="1280"/>
            </a:lvl2pPr>
            <a:lvl3pPr marL="975345" indent="0">
              <a:buNone/>
              <a:defRPr sz="1067"/>
            </a:lvl3pPr>
            <a:lvl4pPr marL="1463018" indent="0">
              <a:buNone/>
              <a:defRPr sz="960"/>
            </a:lvl4pPr>
            <a:lvl5pPr marL="1950689"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54A3C475-B2D5-42E8-A6C8-2976BE871B6B}"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617306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90793" y="1396811"/>
            <a:ext cx="10232247" cy="4202479"/>
          </a:xfrm>
        </p:spPr>
        <p:txBody>
          <a:bodyPr anchor="ctr">
            <a:normAutofit/>
          </a:bodyPr>
          <a:lstStyle>
            <a:lvl1pPr algn="ctr">
              <a:defRPr sz="3413" b="0" cap="none"/>
            </a:lvl1pPr>
          </a:lstStyle>
          <a:p>
            <a:r>
              <a:rPr lang="en-US"/>
              <a:t>Click to edit Master title style</a:t>
            </a:r>
            <a:endParaRPr lang="en-US" dirty="0"/>
          </a:p>
        </p:txBody>
      </p:sp>
      <p:sp>
        <p:nvSpPr>
          <p:cNvPr id="3" name="Text Placeholder 2"/>
          <p:cNvSpPr>
            <a:spLocks noGrp="1"/>
          </p:cNvSpPr>
          <p:nvPr>
            <p:ph type="body" idx="1"/>
          </p:nvPr>
        </p:nvSpPr>
        <p:spPr>
          <a:xfrm>
            <a:off x="1390793" y="6177280"/>
            <a:ext cx="10232247" cy="2179509"/>
          </a:xfrm>
        </p:spPr>
        <p:txBody>
          <a:bodyPr anchor="ctr">
            <a:normAutofit/>
          </a:bodyPr>
          <a:lstStyle>
            <a:lvl1pPr marL="0" indent="0" algn="ctr">
              <a:buNone/>
              <a:defRPr sz="2133">
                <a:solidFill>
                  <a:schemeClr val="tx1"/>
                </a:solidFill>
              </a:defRPr>
            </a:lvl1pPr>
            <a:lvl2pPr marL="487673" indent="0">
              <a:buNone/>
              <a:defRPr sz="1920">
                <a:solidFill>
                  <a:schemeClr val="tx1">
                    <a:tint val="75000"/>
                  </a:schemeClr>
                </a:solidFill>
              </a:defRPr>
            </a:lvl2pPr>
            <a:lvl3pPr marL="975345" indent="0">
              <a:buNone/>
              <a:defRPr sz="1707">
                <a:solidFill>
                  <a:schemeClr val="tx1">
                    <a:tint val="75000"/>
                  </a:schemeClr>
                </a:solidFill>
              </a:defRPr>
            </a:lvl3pPr>
            <a:lvl4pPr marL="1463018" indent="0">
              <a:buNone/>
              <a:defRPr sz="1493">
                <a:solidFill>
                  <a:schemeClr val="tx1">
                    <a:tint val="75000"/>
                  </a:schemeClr>
                </a:solidFill>
              </a:defRPr>
            </a:lvl4pPr>
            <a:lvl5pPr marL="1950689"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cxnSp>
        <p:nvCxnSpPr>
          <p:cNvPr id="15" name="Straight Connector 14"/>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976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1"/>
            <a:ext cx="9916158" cy="3371617"/>
          </a:xfrm>
        </p:spPr>
        <p:txBody>
          <a:bodyPr anchor="ctr">
            <a:normAutofit/>
          </a:bodyPr>
          <a:lstStyle>
            <a:lvl1pPr algn="ctr">
              <a:defRPr sz="3413"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786466" y="4768427"/>
            <a:ext cx="9428482" cy="830862"/>
          </a:xfrm>
        </p:spPr>
        <p:txBody>
          <a:bodyPr anchor="ctr">
            <a:normAutofit/>
          </a:bodyPr>
          <a:lstStyle>
            <a:lvl1pPr marL="0" indent="0" algn="r">
              <a:buFontTx/>
              <a:buNone/>
              <a:defRPr sz="2133"/>
            </a:lvl1pPr>
            <a:lvl2pPr marL="487673" indent="0">
              <a:buFontTx/>
              <a:buNone/>
              <a:defRPr/>
            </a:lvl2pPr>
            <a:lvl3pPr marL="975345" indent="0">
              <a:buFontTx/>
              <a:buNone/>
              <a:defRPr/>
            </a:lvl3pPr>
            <a:lvl4pPr marL="1463018" indent="0">
              <a:buFontTx/>
              <a:buNone/>
              <a:defRPr/>
            </a:lvl4pPr>
            <a:lvl5pPr marL="1950689" indent="0">
              <a:buFontTx/>
              <a:buNone/>
              <a:defRPr/>
            </a:lvl5pPr>
          </a:lstStyle>
          <a:p>
            <a:pPr lvl="0"/>
            <a:r>
              <a:rPr lang="en-US"/>
              <a:t>Click to edit Master text styles</a:t>
            </a:r>
          </a:p>
        </p:txBody>
      </p:sp>
      <p:sp>
        <p:nvSpPr>
          <p:cNvPr id="3" name="Text Placeholder 2"/>
          <p:cNvSpPr>
            <a:spLocks noGrp="1"/>
          </p:cNvSpPr>
          <p:nvPr>
            <p:ph type="body" idx="1"/>
          </p:nvPr>
        </p:nvSpPr>
        <p:spPr>
          <a:xfrm>
            <a:off x="1381761" y="6177280"/>
            <a:ext cx="10250310" cy="2179509"/>
          </a:xfrm>
        </p:spPr>
        <p:txBody>
          <a:bodyPr anchor="ctr">
            <a:normAutofit/>
          </a:bodyPr>
          <a:lstStyle>
            <a:lvl1pPr marL="0" indent="0" algn="ctr">
              <a:buNone/>
              <a:defRPr sz="2133">
                <a:solidFill>
                  <a:schemeClr val="tx1"/>
                </a:solidFill>
              </a:defRPr>
            </a:lvl1pPr>
            <a:lvl2pPr marL="487673" indent="0">
              <a:buNone/>
              <a:defRPr sz="1920">
                <a:solidFill>
                  <a:schemeClr val="tx1">
                    <a:tint val="75000"/>
                  </a:schemeClr>
                </a:solidFill>
              </a:defRPr>
            </a:lvl2pPr>
            <a:lvl3pPr marL="975345" indent="0">
              <a:buNone/>
              <a:defRPr sz="1707">
                <a:solidFill>
                  <a:schemeClr val="tx1">
                    <a:tint val="75000"/>
                  </a:schemeClr>
                </a:solidFill>
              </a:defRPr>
            </a:lvl3pPr>
            <a:lvl4pPr marL="1463018" indent="0">
              <a:buNone/>
              <a:defRPr sz="1493">
                <a:solidFill>
                  <a:schemeClr val="tx1">
                    <a:tint val="75000"/>
                  </a:schemeClr>
                </a:solidFill>
              </a:defRPr>
            </a:lvl4pPr>
            <a:lvl5pPr marL="1950689"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
        <p:nvSpPr>
          <p:cNvPr id="14" name="TextBox 13"/>
          <p:cNvSpPr txBox="1"/>
          <p:nvPr/>
        </p:nvSpPr>
        <p:spPr>
          <a:xfrm>
            <a:off x="919481" y="1251501"/>
            <a:ext cx="650240" cy="831681"/>
          </a:xfrm>
          <a:prstGeom prst="rect">
            <a:avLst/>
          </a:prstGeom>
        </p:spPr>
        <p:txBody>
          <a:bodyPr vert="horz" lIns="97533" tIns="48767" rIns="97533" bIns="48767" rtlCol="0" anchor="ctr">
            <a:noAutofit/>
          </a:bodyPr>
          <a:lstStyle/>
          <a:p>
            <a:pPr lvl="0"/>
            <a:r>
              <a:rPr lang="en-US" sz="8534" dirty="0">
                <a:solidFill>
                  <a:schemeClr val="tx1"/>
                </a:solidFill>
                <a:effectLst/>
              </a:rPr>
              <a:t>“</a:t>
            </a:r>
          </a:p>
        </p:txBody>
      </p:sp>
      <p:sp>
        <p:nvSpPr>
          <p:cNvPr id="15" name="TextBox 14"/>
          <p:cNvSpPr txBox="1"/>
          <p:nvPr/>
        </p:nvSpPr>
        <p:spPr>
          <a:xfrm>
            <a:off x="11306952" y="4021861"/>
            <a:ext cx="650240" cy="831681"/>
          </a:xfrm>
          <a:prstGeom prst="rect">
            <a:avLst/>
          </a:prstGeom>
        </p:spPr>
        <p:txBody>
          <a:bodyPr vert="horz" lIns="97533" tIns="48767" rIns="97533" bIns="48767" rtlCol="0" anchor="ctr">
            <a:noAutofit/>
          </a:bodyPr>
          <a:lstStyle/>
          <a:p>
            <a:pPr lvl="0" algn="r"/>
            <a:r>
              <a:rPr lang="en-US" sz="8534" dirty="0">
                <a:solidFill>
                  <a:schemeClr val="tx1"/>
                </a:solidFill>
                <a:effectLst/>
              </a:rPr>
              <a:t>”</a:t>
            </a:r>
          </a:p>
        </p:txBody>
      </p:sp>
      <p:cxnSp>
        <p:nvCxnSpPr>
          <p:cNvPr id="19" name="Straight Connector 18"/>
          <p:cNvCxnSpPr/>
          <p:nvPr/>
        </p:nvCxnSpPr>
        <p:spPr>
          <a:xfrm>
            <a:off x="1489247" y="588828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067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381762" y="4705537"/>
            <a:ext cx="10250313" cy="2088960"/>
          </a:xfrm>
        </p:spPr>
        <p:txBody>
          <a:bodyPr anchor="b">
            <a:normAutofit/>
          </a:bodyPr>
          <a:lstStyle>
            <a:lvl1pPr algn="l">
              <a:defRPr sz="3413" b="0" cap="none"/>
            </a:lvl1pPr>
          </a:lstStyle>
          <a:p>
            <a:r>
              <a:rPr lang="en-US"/>
              <a:t>Click to edit Master title style</a:t>
            </a:r>
            <a:endParaRPr lang="en-US" dirty="0"/>
          </a:p>
        </p:txBody>
      </p:sp>
      <p:sp>
        <p:nvSpPr>
          <p:cNvPr id="3" name="Text Placeholder 2"/>
          <p:cNvSpPr>
            <a:spLocks noGrp="1"/>
          </p:cNvSpPr>
          <p:nvPr>
            <p:ph type="body" idx="1"/>
          </p:nvPr>
        </p:nvSpPr>
        <p:spPr>
          <a:xfrm>
            <a:off x="1381761" y="6794497"/>
            <a:ext cx="10250313" cy="1223680"/>
          </a:xfrm>
        </p:spPr>
        <p:txBody>
          <a:bodyPr anchor="t">
            <a:normAutofit/>
          </a:bodyPr>
          <a:lstStyle>
            <a:lvl1pPr marL="0" indent="0" algn="l">
              <a:buNone/>
              <a:defRPr sz="2133">
                <a:solidFill>
                  <a:schemeClr val="tx1"/>
                </a:solidFill>
              </a:defRPr>
            </a:lvl1pPr>
            <a:lvl2pPr marL="487673" indent="0">
              <a:buNone/>
              <a:defRPr sz="1920">
                <a:solidFill>
                  <a:schemeClr val="tx1">
                    <a:tint val="75000"/>
                  </a:schemeClr>
                </a:solidFill>
              </a:defRPr>
            </a:lvl2pPr>
            <a:lvl3pPr marL="975345" indent="0">
              <a:buNone/>
              <a:defRPr sz="1707">
                <a:solidFill>
                  <a:schemeClr val="tx1">
                    <a:tint val="75000"/>
                  </a:schemeClr>
                </a:solidFill>
              </a:defRPr>
            </a:lvl3pPr>
            <a:lvl4pPr marL="1463018" indent="0">
              <a:buNone/>
              <a:defRPr sz="1493">
                <a:solidFill>
                  <a:schemeClr val="tx1">
                    <a:tint val="75000"/>
                  </a:schemeClr>
                </a:solidFill>
              </a:defRPr>
            </a:lvl4pPr>
            <a:lvl5pPr marL="1950689"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1826622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42627" y="1396810"/>
            <a:ext cx="9916158" cy="3190994"/>
          </a:xfrm>
        </p:spPr>
        <p:txBody>
          <a:bodyPr anchor="ctr">
            <a:normAutofit/>
          </a:bodyPr>
          <a:lstStyle>
            <a:lvl1pPr algn="ctr">
              <a:defRPr sz="3413"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381761" y="5175910"/>
            <a:ext cx="10250313" cy="1261466"/>
          </a:xfrm>
        </p:spPr>
        <p:txBody>
          <a:bodyPr anchor="b">
            <a:normAutofit/>
          </a:bodyPr>
          <a:lstStyle>
            <a:lvl1pPr marL="0" indent="0" algn="l">
              <a:spcBef>
                <a:spcPts val="0"/>
              </a:spcBef>
              <a:buNone/>
              <a:defRPr sz="2560">
                <a:solidFill>
                  <a:schemeClr val="tx1"/>
                </a:solidFill>
              </a:defRPr>
            </a:lvl1pPr>
            <a:lvl2pPr marL="487673" indent="0">
              <a:buNone/>
              <a:defRPr sz="1920">
                <a:solidFill>
                  <a:schemeClr val="tx1">
                    <a:tint val="75000"/>
                  </a:schemeClr>
                </a:solidFill>
              </a:defRPr>
            </a:lvl2pPr>
            <a:lvl3pPr marL="975345" indent="0">
              <a:buNone/>
              <a:defRPr sz="1707">
                <a:solidFill>
                  <a:schemeClr val="tx1">
                    <a:tint val="75000"/>
                  </a:schemeClr>
                </a:solidFill>
              </a:defRPr>
            </a:lvl3pPr>
            <a:lvl4pPr marL="1463018" indent="0">
              <a:buNone/>
              <a:defRPr sz="1493">
                <a:solidFill>
                  <a:schemeClr val="tx1">
                    <a:tint val="75000"/>
                  </a:schemeClr>
                </a:solidFill>
              </a:defRPr>
            </a:lvl4pPr>
            <a:lvl5pPr marL="1950689"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381761" y="6442193"/>
            <a:ext cx="10250313" cy="1914596"/>
          </a:xfrm>
        </p:spPr>
        <p:txBody>
          <a:bodyPr anchor="t">
            <a:normAutofit/>
          </a:bodyPr>
          <a:lstStyle>
            <a:lvl1pPr marL="0" indent="0" algn="l">
              <a:buNone/>
              <a:defRPr sz="1920">
                <a:solidFill>
                  <a:schemeClr val="tx1"/>
                </a:solidFill>
              </a:defRPr>
            </a:lvl1pPr>
            <a:lvl2pPr marL="487673" indent="0">
              <a:buNone/>
              <a:defRPr sz="1920">
                <a:solidFill>
                  <a:schemeClr val="tx1">
                    <a:tint val="75000"/>
                  </a:schemeClr>
                </a:solidFill>
              </a:defRPr>
            </a:lvl2pPr>
            <a:lvl3pPr marL="975345" indent="0">
              <a:buNone/>
              <a:defRPr sz="1707">
                <a:solidFill>
                  <a:schemeClr val="tx1">
                    <a:tint val="75000"/>
                  </a:schemeClr>
                </a:solidFill>
              </a:defRPr>
            </a:lvl3pPr>
            <a:lvl4pPr marL="1463018" indent="0">
              <a:buNone/>
              <a:defRPr sz="1493">
                <a:solidFill>
                  <a:schemeClr val="tx1">
                    <a:tint val="75000"/>
                  </a:schemeClr>
                </a:solidFill>
              </a:defRPr>
            </a:lvl4pPr>
            <a:lvl5pPr marL="1950689"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sp>
        <p:nvSpPr>
          <p:cNvPr id="12" name="TextBox 11"/>
          <p:cNvSpPr txBox="1"/>
          <p:nvPr/>
        </p:nvSpPr>
        <p:spPr>
          <a:xfrm>
            <a:off x="919481" y="1251501"/>
            <a:ext cx="650240" cy="831681"/>
          </a:xfrm>
          <a:prstGeom prst="rect">
            <a:avLst/>
          </a:prstGeom>
        </p:spPr>
        <p:txBody>
          <a:bodyPr vert="horz" lIns="97533" tIns="48767" rIns="97533" bIns="48767" rtlCol="0" anchor="ctr">
            <a:noAutofit/>
          </a:bodyPr>
          <a:lstStyle/>
          <a:p>
            <a:pPr lvl="0"/>
            <a:r>
              <a:rPr lang="en-US" sz="8534" dirty="0">
                <a:solidFill>
                  <a:schemeClr val="tx1"/>
                </a:solidFill>
                <a:effectLst/>
              </a:rPr>
              <a:t>“</a:t>
            </a:r>
          </a:p>
        </p:txBody>
      </p:sp>
      <p:sp>
        <p:nvSpPr>
          <p:cNvPr id="13" name="TextBox 12"/>
          <p:cNvSpPr txBox="1"/>
          <p:nvPr/>
        </p:nvSpPr>
        <p:spPr>
          <a:xfrm>
            <a:off x="11306952" y="3696728"/>
            <a:ext cx="650240" cy="831681"/>
          </a:xfrm>
          <a:prstGeom prst="rect">
            <a:avLst/>
          </a:prstGeom>
        </p:spPr>
        <p:txBody>
          <a:bodyPr vert="horz" lIns="97533" tIns="48767" rIns="97533" bIns="48767" rtlCol="0" anchor="ctr">
            <a:noAutofit/>
          </a:bodyPr>
          <a:lstStyle/>
          <a:p>
            <a:pPr lvl="0" algn="r"/>
            <a:r>
              <a:rPr lang="en-US" sz="8534" dirty="0">
                <a:solidFill>
                  <a:schemeClr val="tx1"/>
                </a:solidFill>
                <a:effectLst/>
              </a:rPr>
              <a:t>”</a:t>
            </a:r>
          </a:p>
        </p:txBody>
      </p:sp>
      <p:cxnSp>
        <p:nvCxnSpPr>
          <p:cNvPr id="26" name="Straight Connector 25"/>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2654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381761" y="1396810"/>
            <a:ext cx="10250310" cy="3190994"/>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381761" y="5162905"/>
            <a:ext cx="10250313" cy="1196442"/>
          </a:xfrm>
        </p:spPr>
        <p:txBody>
          <a:bodyPr anchor="b">
            <a:normAutofit/>
          </a:bodyPr>
          <a:lstStyle>
            <a:lvl1pPr marL="0" indent="0" algn="l">
              <a:spcBef>
                <a:spcPts val="0"/>
              </a:spcBef>
              <a:buNone/>
              <a:defRPr sz="2987">
                <a:solidFill>
                  <a:schemeClr val="tx1"/>
                </a:solidFill>
              </a:defRPr>
            </a:lvl1pPr>
            <a:lvl2pPr marL="487673" indent="0">
              <a:buNone/>
              <a:defRPr sz="1920">
                <a:solidFill>
                  <a:schemeClr val="tx1">
                    <a:tint val="75000"/>
                  </a:schemeClr>
                </a:solidFill>
              </a:defRPr>
            </a:lvl2pPr>
            <a:lvl3pPr marL="975345" indent="0">
              <a:buNone/>
              <a:defRPr sz="1707">
                <a:solidFill>
                  <a:schemeClr val="tx1">
                    <a:tint val="75000"/>
                  </a:schemeClr>
                </a:solidFill>
              </a:defRPr>
            </a:lvl3pPr>
            <a:lvl4pPr marL="1463018" indent="0">
              <a:buNone/>
              <a:defRPr sz="1493">
                <a:solidFill>
                  <a:schemeClr val="tx1">
                    <a:tint val="75000"/>
                  </a:schemeClr>
                </a:solidFill>
              </a:defRPr>
            </a:lvl4pPr>
            <a:lvl5pPr marL="1950689"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381760" y="6357902"/>
            <a:ext cx="10250315" cy="1998886"/>
          </a:xfrm>
        </p:spPr>
        <p:txBody>
          <a:bodyPr anchor="t">
            <a:normAutofit/>
          </a:bodyPr>
          <a:lstStyle>
            <a:lvl1pPr marL="0" indent="0" algn="l">
              <a:buNone/>
              <a:defRPr sz="1920">
                <a:solidFill>
                  <a:schemeClr val="tx1"/>
                </a:solidFill>
              </a:defRPr>
            </a:lvl1pPr>
            <a:lvl2pPr marL="487673" indent="0">
              <a:buNone/>
              <a:defRPr sz="1920">
                <a:solidFill>
                  <a:schemeClr val="tx1">
                    <a:tint val="75000"/>
                  </a:schemeClr>
                </a:solidFill>
              </a:defRPr>
            </a:lvl2pPr>
            <a:lvl3pPr marL="975345" indent="0">
              <a:buNone/>
              <a:defRPr sz="1707">
                <a:solidFill>
                  <a:schemeClr val="tx1">
                    <a:tint val="75000"/>
                  </a:schemeClr>
                </a:solidFill>
              </a:defRPr>
            </a:lvl3pPr>
            <a:lvl4pPr marL="1463018" indent="0">
              <a:buNone/>
              <a:defRPr sz="1493">
                <a:solidFill>
                  <a:schemeClr val="tx1">
                    <a:tint val="75000"/>
                  </a:schemeClr>
                </a:solidFill>
              </a:defRPr>
            </a:lvl4pPr>
            <a:lvl5pPr marL="1950689" indent="0">
              <a:buNone/>
              <a:defRPr sz="1493">
                <a:solidFill>
                  <a:schemeClr val="tx1">
                    <a:tint val="75000"/>
                  </a:schemeClr>
                </a:solidFill>
              </a:defRPr>
            </a:lvl5pPr>
            <a:lvl6pPr marL="2438362" indent="0">
              <a:buNone/>
              <a:defRPr sz="1493">
                <a:solidFill>
                  <a:schemeClr val="tx1">
                    <a:tint val="75000"/>
                  </a:schemeClr>
                </a:solidFill>
              </a:defRPr>
            </a:lvl6pPr>
            <a:lvl7pPr marL="2926034" indent="0">
              <a:buNone/>
              <a:defRPr sz="1493">
                <a:solidFill>
                  <a:schemeClr val="tx1">
                    <a:tint val="75000"/>
                  </a:schemeClr>
                </a:solidFill>
              </a:defRPr>
            </a:lvl7pPr>
            <a:lvl8pPr marL="3413707" indent="0">
              <a:buNone/>
              <a:defRPr sz="1493">
                <a:solidFill>
                  <a:schemeClr val="tx1">
                    <a:tint val="75000"/>
                  </a:schemeClr>
                </a:solidFill>
              </a:defRPr>
            </a:lvl8pPr>
            <a:lvl9pPr marL="3901379"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cxnSp>
        <p:nvCxnSpPr>
          <p:cNvPr id="15" name="Straight Connector 14"/>
          <p:cNvCxnSpPr/>
          <p:nvPr/>
        </p:nvCxnSpPr>
        <p:spPr>
          <a:xfrm>
            <a:off x="1489247" y="4876800"/>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7145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cxnSp>
        <p:nvCxnSpPr>
          <p:cNvPr id="14" name="Straight Connector 13"/>
          <p:cNvCxnSpPr/>
          <p:nvPr/>
        </p:nvCxnSpPr>
        <p:spPr>
          <a:xfrm>
            <a:off x="1489247" y="3443863"/>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852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6027" y="1850825"/>
            <a:ext cx="10253835" cy="4057226"/>
          </a:xfrm>
        </p:spPr>
        <p:txBody>
          <a:bodyPr anchor="b">
            <a:normAutofit/>
          </a:bodyPr>
          <a:lstStyle>
            <a:lvl1pPr algn="r">
              <a:defRPr sz="8533"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16027" y="5996555"/>
            <a:ext cx="10253835" cy="1626061"/>
          </a:xfrm>
        </p:spPr>
        <p:txBody>
          <a:bodyPr/>
          <a:lstStyle>
            <a:lvl1pPr marL="0" indent="0" algn="r">
              <a:lnSpc>
                <a:spcPct val="112000"/>
              </a:lnSpc>
              <a:spcBef>
                <a:spcPts val="0"/>
              </a:spcBef>
              <a:spcAft>
                <a:spcPts val="0"/>
              </a:spcAft>
              <a:buNone/>
              <a:defRPr sz="2560">
                <a:solidFill>
                  <a:schemeClr val="tx2"/>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8169" y="9178149"/>
            <a:ext cx="1730570" cy="575451"/>
          </a:xfrm>
        </p:spPr>
        <p:txBody>
          <a:bodyPr/>
          <a:lstStyle>
            <a:lvl1pPr>
              <a:defRPr>
                <a:solidFill>
                  <a:schemeClr val="tx2"/>
                </a:solidFill>
              </a:defRPr>
            </a:lvl1p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a:xfrm>
            <a:off x="2756600" y="9178149"/>
            <a:ext cx="7491602" cy="57545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10486062" y="9178149"/>
            <a:ext cx="1702711" cy="575451"/>
          </a:xfrm>
        </p:spPr>
        <p:txBody>
          <a:bodyPr/>
          <a:lstStyle>
            <a:lvl1pPr>
              <a:defRPr>
                <a:solidFill>
                  <a:schemeClr val="tx2"/>
                </a:solidFill>
              </a:defRPr>
            </a:lvl1pPr>
          </a:lstStyle>
          <a:p>
            <a:fld id="{51736D56-0544-45CD-9532-04F8F41E39F5}" type="slidenum">
              <a:rPr lang="en-US" smtClean="0"/>
              <a:t>‹#›</a:t>
            </a:fld>
            <a:endParaRPr lang="en-US"/>
          </a:p>
        </p:txBody>
      </p:sp>
      <p:sp>
        <p:nvSpPr>
          <p:cNvPr id="7" name="Freeform 6"/>
          <p:cNvSpPr/>
          <p:nvPr/>
        </p:nvSpPr>
        <p:spPr bwMode="auto">
          <a:xfrm>
            <a:off x="8695427" y="2397372"/>
            <a:ext cx="3493348" cy="6269850"/>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695427" y="2397372"/>
            <a:ext cx="3493348" cy="6269850"/>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78921954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9314" y="1396810"/>
            <a:ext cx="2016955" cy="69599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1758" y="1396811"/>
            <a:ext cx="7928560" cy="6959977"/>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A3C475-B2D5-42E8-A6C8-2976BE871B6B}"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36D56-0544-45CD-9532-04F8F41E39F5}" type="slidenum">
              <a:rPr lang="en-US" smtClean="0"/>
              <a:t>‹#›</a:t>
            </a:fld>
            <a:endParaRPr lang="en-US"/>
          </a:p>
        </p:txBody>
      </p:sp>
      <p:cxnSp>
        <p:nvCxnSpPr>
          <p:cNvPr id="14" name="Straight Connector 13"/>
          <p:cNvCxnSpPr/>
          <p:nvPr/>
        </p:nvCxnSpPr>
        <p:spPr>
          <a:xfrm>
            <a:off x="9454816" y="1408855"/>
            <a:ext cx="0" cy="69358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0668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9" name="Shape 9"/>
          <p:cNvSpPr>
            <a:spLocks noGrp="1"/>
          </p:cNvSpPr>
          <p:nvPr>
            <p:ph type="title"/>
          </p:nvPr>
        </p:nvSpPr>
        <p:spPr>
          <a:xfrm>
            <a:off x="571500" y="1320800"/>
            <a:ext cx="11861800" cy="3175000"/>
          </a:xfrm>
          <a:prstGeom prst="rect">
            <a:avLst/>
          </a:prstGeom>
        </p:spPr>
        <p:txBody>
          <a:bodyPr>
            <a:normAutofit/>
          </a:bodyPr>
          <a:lstStyle/>
          <a:p>
            <a:pPr lvl="0">
              <a:defRPr sz="1800">
                <a:solidFill>
                  <a:srgbClr val="000000"/>
                </a:solidFill>
              </a:defRPr>
            </a:pPr>
            <a:r>
              <a:rPr sz="3150">
                <a:solidFill>
                  <a:srgbClr val="FFFFFF"/>
                </a:solidFill>
              </a:rPr>
              <a:t>Title Text</a:t>
            </a:r>
          </a:p>
        </p:txBody>
      </p:sp>
      <p:sp>
        <p:nvSpPr>
          <p:cNvPr id="10" name="Shape 10"/>
          <p:cNvSpPr>
            <a:spLocks noGrp="1"/>
          </p:cNvSpPr>
          <p:nvPr>
            <p:ph type="body" idx="1"/>
          </p:nvPr>
        </p:nvSpPr>
        <p:spPr>
          <a:xfrm>
            <a:off x="571500" y="5016500"/>
            <a:ext cx="11861800" cy="3175000"/>
          </a:xfrm>
          <a:prstGeom prst="rect">
            <a:avLst/>
          </a:prstGeom>
        </p:spPr>
        <p:txBody>
          <a:bodyPr/>
          <a:lstStyle>
            <a:lvl1pPr marL="0" indent="0">
              <a:spcBef>
                <a:spcPts val="0"/>
              </a:spcBef>
              <a:buSzTx/>
              <a:buNone/>
            </a:lvl1pPr>
            <a:lvl2pPr marL="0" indent="0">
              <a:spcBef>
                <a:spcPts val="0"/>
              </a:spcBef>
              <a:buSzTx/>
              <a:buNone/>
            </a:lvl2pPr>
            <a:lvl3pPr marL="0" indent="0">
              <a:spcBef>
                <a:spcPts val="0"/>
              </a:spcBef>
              <a:buSzTx/>
              <a:buNone/>
            </a:lvl3pPr>
            <a:lvl4pPr marL="0" indent="0">
              <a:spcBef>
                <a:spcPts val="0"/>
              </a:spcBef>
              <a:buSzTx/>
              <a:buNone/>
            </a:lvl4pPr>
            <a:lvl5pPr marL="0" indent="0">
              <a:spcBef>
                <a:spcPts val="0"/>
              </a:spcBef>
              <a:buSzTx/>
              <a:buNone/>
            </a:lvl5pPr>
          </a:lstStyle>
          <a:p>
            <a:pPr lvl="0">
              <a:defRPr sz="1800"/>
            </a:pPr>
            <a:r>
              <a:rPr sz="1950"/>
              <a:t>Body Level One</a:t>
            </a:r>
          </a:p>
          <a:p>
            <a:pPr lvl="1">
              <a:defRPr sz="1800"/>
            </a:pPr>
            <a:r>
              <a:rPr sz="1950"/>
              <a:t>Body Level Two</a:t>
            </a:r>
          </a:p>
          <a:p>
            <a:pPr lvl="2">
              <a:defRPr sz="1800"/>
            </a:pPr>
            <a:r>
              <a:rPr sz="1950"/>
              <a:t>Body Level Three</a:t>
            </a:r>
          </a:p>
          <a:p>
            <a:pPr lvl="3">
              <a:defRPr sz="1800"/>
            </a:pPr>
            <a:r>
              <a:rPr sz="1950"/>
              <a:t>Body Level Four</a:t>
            </a:r>
          </a:p>
          <a:p>
            <a:pPr lvl="4">
              <a:defRPr sz="1800"/>
            </a:pPr>
            <a:r>
              <a:rPr sz="1950"/>
              <a:t>Body Level Five</a:t>
            </a:r>
          </a:p>
        </p:txBody>
      </p:sp>
    </p:spTree>
    <p:extLst>
      <p:ext uri="{BB962C8B-B14F-4D97-AF65-F5344CB8AC3E}">
        <p14:creationId xmlns:p14="http://schemas.microsoft.com/office/powerpoint/2010/main" val="20991670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463040" y="3251201"/>
            <a:ext cx="4744306" cy="5093548"/>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60429" y="3251201"/>
            <a:ext cx="4744306" cy="509354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A3C475-B2D5-42E8-A6C8-2976BE871B6B}"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177222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40" y="975360"/>
            <a:ext cx="10241280" cy="211328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3040" y="3328327"/>
            <a:ext cx="4744306" cy="1171786"/>
          </a:xfrm>
        </p:spPr>
        <p:txBody>
          <a:bodyPr anchor="b">
            <a:noAutofit/>
          </a:bodyPr>
          <a:lstStyle>
            <a:lvl1pPr marL="0" indent="0">
              <a:lnSpc>
                <a:spcPct val="84000"/>
              </a:lnSpc>
              <a:spcBef>
                <a:spcPts val="0"/>
              </a:spcBef>
              <a:spcAft>
                <a:spcPts val="0"/>
              </a:spcAft>
              <a:buNone/>
              <a:defRPr sz="3413" b="0" baseline="0">
                <a:solidFill>
                  <a:schemeClr val="tx2"/>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4" name="Content Placeholder 3"/>
          <p:cNvSpPr>
            <a:spLocks noGrp="1"/>
          </p:cNvSpPr>
          <p:nvPr>
            <p:ph sz="half" idx="2"/>
          </p:nvPr>
        </p:nvSpPr>
        <p:spPr>
          <a:xfrm>
            <a:off x="1463041" y="4700741"/>
            <a:ext cx="4744304" cy="3644008"/>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60014" y="3341872"/>
            <a:ext cx="4744306" cy="1171786"/>
          </a:xfrm>
        </p:spPr>
        <p:txBody>
          <a:bodyPr anchor="b">
            <a:noAutofit/>
          </a:bodyPr>
          <a:lstStyle>
            <a:lvl1pPr marL="0" indent="0">
              <a:lnSpc>
                <a:spcPct val="84000"/>
              </a:lnSpc>
              <a:spcBef>
                <a:spcPts val="0"/>
              </a:spcBef>
              <a:spcAft>
                <a:spcPts val="0"/>
              </a:spcAft>
              <a:buNone/>
              <a:defRPr sz="3413" b="0" baseline="0">
                <a:solidFill>
                  <a:schemeClr val="tx2"/>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960014" y="4700741"/>
            <a:ext cx="4744306" cy="3644008"/>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A3C475-B2D5-42E8-A6C8-2976BE871B6B}"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175619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36D1F49-DFF7-4361-A49D-DE34A5D3ADBA}" type="datetimeFigureOut">
              <a:rPr lang="en-US" smtClean="0"/>
              <a:pPr>
                <a:defRPr/>
              </a:pPr>
              <a:t>3/17/2023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9C2839-D391-4687-9BFB-040047F357F1}" type="slidenum">
              <a:rPr lang="en-US" smtClean="0"/>
              <a:pPr>
                <a:defRPr/>
              </a:pPr>
              <a:t>‹#›</a:t>
            </a:fld>
            <a:endParaRPr lang="en-US"/>
          </a:p>
        </p:txBody>
      </p:sp>
    </p:spTree>
    <p:extLst>
      <p:ext uri="{BB962C8B-B14F-4D97-AF65-F5344CB8AC3E}">
        <p14:creationId xmlns:p14="http://schemas.microsoft.com/office/powerpoint/2010/main" val="62650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3C475-B2D5-42E8-A6C8-2976BE871B6B}"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36D56-0544-45CD-9532-04F8F41E39F5}" type="slidenum">
              <a:rPr lang="en-US" smtClean="0"/>
              <a:t>‹#›</a:t>
            </a:fld>
            <a:endParaRPr lang="en-US"/>
          </a:p>
        </p:txBody>
      </p:sp>
    </p:spTree>
    <p:extLst>
      <p:ext uri="{BB962C8B-B14F-4D97-AF65-F5344CB8AC3E}">
        <p14:creationId xmlns:p14="http://schemas.microsoft.com/office/powerpoint/2010/main" val="30067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535"/>
            <a:ext cx="5657088" cy="975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160" y="975360"/>
            <a:ext cx="4112768" cy="3068991"/>
          </a:xfrm>
        </p:spPr>
        <p:txBody>
          <a:bodyPr anchor="t">
            <a:noAutofit/>
          </a:bodyPr>
          <a:lstStyle>
            <a:lvl1pPr>
              <a:lnSpc>
                <a:spcPct val="84000"/>
              </a:lnSpc>
              <a:defRPr sz="6258"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673088" y="975361"/>
            <a:ext cx="5559552" cy="7360356"/>
          </a:xfrm>
        </p:spPr>
        <p:txBody>
          <a:bodyPr/>
          <a:lstStyle>
            <a:lvl1pPr>
              <a:defRPr sz="2133"/>
            </a:lvl1pPr>
            <a:lvl2pPr>
              <a:defRPr sz="2133"/>
            </a:lvl2pPr>
            <a:lvl3pPr>
              <a:defRPr sz="1920"/>
            </a:lvl3pPr>
            <a:lvl4pPr>
              <a:defRPr sz="1920"/>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2160" y="4062356"/>
            <a:ext cx="4112768" cy="4282391"/>
          </a:xfrm>
        </p:spPr>
        <p:txBody>
          <a:bodyPr>
            <a:normAutofit/>
          </a:bodyPr>
          <a:lstStyle>
            <a:lvl1pPr marL="0" indent="0">
              <a:lnSpc>
                <a:spcPct val="113000"/>
              </a:lnSpc>
              <a:spcBef>
                <a:spcPts val="0"/>
              </a:spcBef>
              <a:spcAft>
                <a:spcPts val="2133"/>
              </a:spcAft>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772161" y="9178149"/>
            <a:ext cx="1284877" cy="575451"/>
          </a:xfrm>
        </p:spPr>
        <p:txBody>
          <a:bodyPr/>
          <a:lstStyle>
            <a:lvl1pPr>
              <a:defRPr>
                <a:solidFill>
                  <a:schemeClr val="tx2"/>
                </a:solidFill>
              </a:defRPr>
            </a:lvl1pPr>
          </a:lstStyle>
          <a:p>
            <a:fld id="{54A3C475-B2D5-42E8-A6C8-2976BE871B6B}" type="datetimeFigureOut">
              <a:rPr lang="en-US" smtClean="0"/>
              <a:t>3/17/2023</a:t>
            </a:fld>
            <a:endParaRPr lang="en-US"/>
          </a:p>
        </p:txBody>
      </p:sp>
      <p:sp>
        <p:nvSpPr>
          <p:cNvPr id="6" name="Footer Placeholder 5"/>
          <p:cNvSpPr>
            <a:spLocks noGrp="1"/>
          </p:cNvSpPr>
          <p:nvPr>
            <p:ph type="ftr" sz="quarter" idx="11"/>
          </p:nvPr>
        </p:nvSpPr>
        <p:spPr>
          <a:xfrm>
            <a:off x="2353008" y="9178149"/>
            <a:ext cx="2531920" cy="57545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0542017" y="9178149"/>
            <a:ext cx="1702711" cy="575451"/>
          </a:xfrm>
        </p:spPr>
        <p:txBody>
          <a:bodyPr/>
          <a:lstStyle>
            <a:lvl1pPr>
              <a:defRPr>
                <a:solidFill>
                  <a:schemeClr val="tx2"/>
                </a:solidFill>
              </a:defRPr>
            </a:lvl1pPr>
          </a:lstStyle>
          <a:p>
            <a:fld id="{51736D56-0544-45CD-9532-04F8F41E39F5}" type="slidenum">
              <a:rPr lang="en-US" smtClean="0"/>
              <a:t>‹#›</a:t>
            </a:fld>
            <a:endParaRPr lang="en-US"/>
          </a:p>
        </p:txBody>
      </p:sp>
      <p:sp>
        <p:nvSpPr>
          <p:cNvPr id="9" name="Rectangle 8"/>
          <p:cNvSpPr/>
          <p:nvPr/>
        </p:nvSpPr>
        <p:spPr>
          <a:xfrm>
            <a:off x="565708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65708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044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535"/>
            <a:ext cx="5657088" cy="97530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72160" y="975360"/>
            <a:ext cx="4112768" cy="3068991"/>
          </a:xfrm>
        </p:spPr>
        <p:txBody>
          <a:bodyPr anchor="t">
            <a:normAutofit/>
          </a:bodyPr>
          <a:lstStyle>
            <a:lvl1pPr>
              <a:lnSpc>
                <a:spcPct val="84000"/>
              </a:lnSpc>
              <a:defRPr sz="6258"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00928" y="2"/>
            <a:ext cx="7103872" cy="9753599"/>
          </a:xfrm>
        </p:spPr>
        <p:txBody>
          <a:bodyPr anchor="t">
            <a:normAutofit/>
          </a:bodyPr>
          <a:lstStyle>
            <a:lvl1pPr marL="0" indent="0">
              <a:buNone/>
              <a:defRPr sz="2133"/>
            </a:lvl1pPr>
            <a:lvl2pPr marL="487672" indent="0">
              <a:buNone/>
              <a:defRPr sz="2133"/>
            </a:lvl2pPr>
            <a:lvl3pPr marL="975345" indent="0">
              <a:buNone/>
              <a:defRPr sz="2133"/>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772160" y="4061821"/>
            <a:ext cx="4112768" cy="4282926"/>
          </a:xfrm>
        </p:spPr>
        <p:txBody>
          <a:bodyPr>
            <a:normAutofit/>
          </a:bodyPr>
          <a:lstStyle>
            <a:lvl1pPr marL="0" indent="0">
              <a:lnSpc>
                <a:spcPct val="113000"/>
              </a:lnSpc>
              <a:spcBef>
                <a:spcPts val="0"/>
              </a:spcBef>
              <a:spcAft>
                <a:spcPts val="2133"/>
              </a:spcAft>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a:t>Click to edit Master text styles</a:t>
            </a:r>
          </a:p>
        </p:txBody>
      </p:sp>
      <p:sp>
        <p:nvSpPr>
          <p:cNvPr id="5" name="Date Placeholder 4"/>
          <p:cNvSpPr>
            <a:spLocks noGrp="1"/>
          </p:cNvSpPr>
          <p:nvPr>
            <p:ph type="dt" sz="half" idx="10"/>
          </p:nvPr>
        </p:nvSpPr>
        <p:spPr>
          <a:xfrm>
            <a:off x="772161" y="9178149"/>
            <a:ext cx="1284877" cy="575451"/>
          </a:xfrm>
        </p:spPr>
        <p:txBody>
          <a:bodyPr/>
          <a:lstStyle>
            <a:lvl1pPr>
              <a:defRPr>
                <a:solidFill>
                  <a:schemeClr val="tx2"/>
                </a:solidFill>
              </a:defRPr>
            </a:lvl1pPr>
          </a:lstStyle>
          <a:p>
            <a:fld id="{54A3C475-B2D5-42E8-A6C8-2976BE871B6B}" type="datetimeFigureOut">
              <a:rPr lang="en-US" smtClean="0"/>
              <a:t>3/17/2023</a:t>
            </a:fld>
            <a:endParaRPr lang="en-US"/>
          </a:p>
        </p:txBody>
      </p:sp>
      <p:sp>
        <p:nvSpPr>
          <p:cNvPr id="6" name="Footer Placeholder 5"/>
          <p:cNvSpPr>
            <a:spLocks noGrp="1"/>
          </p:cNvSpPr>
          <p:nvPr>
            <p:ph type="ftr" sz="quarter" idx="11"/>
          </p:nvPr>
        </p:nvSpPr>
        <p:spPr>
          <a:xfrm>
            <a:off x="2353008" y="9178149"/>
            <a:ext cx="2531920" cy="57545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10542017" y="9178149"/>
            <a:ext cx="1702711" cy="575451"/>
          </a:xfrm>
        </p:spPr>
        <p:txBody>
          <a:bodyPr/>
          <a:lstStyle>
            <a:lvl1pPr>
              <a:defRPr>
                <a:solidFill>
                  <a:schemeClr val="tx2"/>
                </a:solidFill>
              </a:defRPr>
            </a:lvl1pPr>
          </a:lstStyle>
          <a:p>
            <a:fld id="{51736D56-0544-45CD-9532-04F8F41E39F5}" type="slidenum">
              <a:rPr lang="en-US" smtClean="0"/>
              <a:t>‹#›</a:t>
            </a:fld>
            <a:endParaRPr lang="en-US"/>
          </a:p>
        </p:txBody>
      </p:sp>
      <p:sp>
        <p:nvSpPr>
          <p:cNvPr id="9" name="Rectangle 8"/>
          <p:cNvSpPr/>
          <p:nvPr/>
        </p:nvSpPr>
        <p:spPr>
          <a:xfrm>
            <a:off x="565708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65708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96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4.pn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3040" y="975360"/>
            <a:ext cx="10241280" cy="2113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3251200"/>
            <a:ext cx="10241280" cy="50935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83360" y="9178149"/>
            <a:ext cx="1284877" cy="575451"/>
          </a:xfrm>
          <a:prstGeom prst="rect">
            <a:avLst/>
          </a:prstGeom>
        </p:spPr>
        <p:txBody>
          <a:bodyPr vert="horz" lIns="91440" tIns="45720" rIns="91440" bIns="45720" rtlCol="0" anchor="ctr"/>
          <a:lstStyle>
            <a:lvl1pPr algn="l">
              <a:defRPr sz="1422" baseline="0">
                <a:solidFill>
                  <a:schemeClr val="tx2"/>
                </a:solidFill>
              </a:defRPr>
            </a:lvl1pPr>
          </a:lstStyle>
          <a:p>
            <a:fld id="{54A3C475-B2D5-42E8-A6C8-2976BE871B6B}" type="datetimeFigureOut">
              <a:rPr lang="en-US" smtClean="0"/>
              <a:t>3/17/2023</a:t>
            </a:fld>
            <a:endParaRPr lang="en-US"/>
          </a:p>
        </p:txBody>
      </p:sp>
      <p:sp>
        <p:nvSpPr>
          <p:cNvPr id="5" name="Footer Placeholder 4"/>
          <p:cNvSpPr>
            <a:spLocks noGrp="1"/>
          </p:cNvSpPr>
          <p:nvPr>
            <p:ph type="ftr" sz="quarter" idx="3"/>
          </p:nvPr>
        </p:nvSpPr>
        <p:spPr>
          <a:xfrm>
            <a:off x="3086469" y="9178149"/>
            <a:ext cx="6699553" cy="575451"/>
          </a:xfrm>
          <a:prstGeom prst="rect">
            <a:avLst/>
          </a:prstGeom>
        </p:spPr>
        <p:txBody>
          <a:bodyPr vert="horz" lIns="91440" tIns="45720" rIns="91440" bIns="45720" rtlCol="0" anchor="ctr"/>
          <a:lstStyle>
            <a:lvl1pPr algn="l">
              <a:defRPr sz="1422" baseline="0">
                <a:solidFill>
                  <a:schemeClr val="tx2"/>
                </a:solidFill>
              </a:defRPr>
            </a:lvl1pPr>
          </a:lstStyle>
          <a:p>
            <a:endParaRPr lang="en-US"/>
          </a:p>
        </p:txBody>
      </p:sp>
      <p:sp>
        <p:nvSpPr>
          <p:cNvPr id="6" name="Slide Number Placeholder 5"/>
          <p:cNvSpPr>
            <a:spLocks noGrp="1"/>
          </p:cNvSpPr>
          <p:nvPr>
            <p:ph type="sldNum" sz="quarter" idx="4"/>
          </p:nvPr>
        </p:nvSpPr>
        <p:spPr>
          <a:xfrm>
            <a:off x="10104253" y="9178149"/>
            <a:ext cx="1702711" cy="575451"/>
          </a:xfrm>
          <a:prstGeom prst="rect">
            <a:avLst/>
          </a:prstGeom>
        </p:spPr>
        <p:txBody>
          <a:bodyPr vert="horz" lIns="91440" tIns="45720" rIns="91440" bIns="45720" rtlCol="0" anchor="ctr"/>
          <a:lstStyle>
            <a:lvl1pPr algn="r">
              <a:defRPr sz="1422" baseline="0">
                <a:solidFill>
                  <a:schemeClr val="tx2"/>
                </a:solidFill>
              </a:defRPr>
            </a:lvl1pPr>
          </a:lstStyle>
          <a:p>
            <a:fld id="{51736D56-0544-45CD-9532-04F8F41E39F5}" type="slidenum">
              <a:rPr lang="en-US" smtClean="0"/>
              <a:t>‹#›</a:t>
            </a:fld>
            <a:endParaRPr lang="en-US"/>
          </a:p>
        </p:txBody>
      </p:sp>
      <p:sp>
        <p:nvSpPr>
          <p:cNvPr id="9" name="Rectangle 8"/>
          <p:cNvSpPr/>
          <p:nvPr/>
        </p:nvSpPr>
        <p:spPr>
          <a:xfrm>
            <a:off x="50996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509968" y="535"/>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878558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9" r:id="rId13"/>
  </p:sldLayoutIdLst>
  <p:txStyles>
    <p:titleStyle>
      <a:lvl1pPr algn="l" defTabSz="975345" rtl="0" eaLnBrk="1" latinLnBrk="0" hangingPunct="1">
        <a:lnSpc>
          <a:spcPct val="89000"/>
        </a:lnSpc>
        <a:spcBef>
          <a:spcPct val="0"/>
        </a:spcBef>
        <a:buNone/>
        <a:defRPr sz="6258" kern="1200" baseline="0">
          <a:solidFill>
            <a:schemeClr val="tx2"/>
          </a:solidFill>
          <a:latin typeface="+mj-lt"/>
          <a:ea typeface="+mj-ea"/>
          <a:cs typeface="+mj-cs"/>
        </a:defRPr>
      </a:lvl1pPr>
    </p:titleStyle>
    <p:body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6785" y="0"/>
            <a:ext cx="13045293" cy="9751060"/>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381763" y="1396811"/>
            <a:ext cx="10241275" cy="185438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1762" y="3636525"/>
            <a:ext cx="10241275" cy="4720265"/>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256001" y="8489245"/>
            <a:ext cx="1706880" cy="397369"/>
          </a:xfrm>
          <a:prstGeom prst="rect">
            <a:avLst/>
          </a:prstGeom>
        </p:spPr>
        <p:txBody>
          <a:bodyPr vert="horz" lIns="91440" tIns="45720" rIns="91440" bIns="45720" rtlCol="0" anchor="ctr"/>
          <a:lstStyle>
            <a:lvl1pPr algn="r">
              <a:defRPr sz="1067" b="0" i="0">
                <a:solidFill>
                  <a:schemeClr val="tx1"/>
                </a:solidFill>
                <a:effectLst/>
                <a:latin typeface="+mn-lt"/>
              </a:defRPr>
            </a:lvl1pPr>
          </a:lstStyle>
          <a:p>
            <a:fld id="{54A3C475-B2D5-42E8-A6C8-2976BE871B6B}" type="datetimeFigureOut">
              <a:rPr lang="en-US" smtClean="0"/>
              <a:t>3/17/2023</a:t>
            </a:fld>
            <a:endParaRPr lang="en-US"/>
          </a:p>
        </p:txBody>
      </p:sp>
      <p:sp>
        <p:nvSpPr>
          <p:cNvPr id="5" name="Footer Placeholder 4"/>
          <p:cNvSpPr>
            <a:spLocks noGrp="1"/>
          </p:cNvSpPr>
          <p:nvPr>
            <p:ph type="ftr" sz="quarter" idx="3"/>
          </p:nvPr>
        </p:nvSpPr>
        <p:spPr>
          <a:xfrm>
            <a:off x="1381761" y="8489245"/>
            <a:ext cx="7792960" cy="397369"/>
          </a:xfrm>
          <a:prstGeom prst="rect">
            <a:avLst/>
          </a:prstGeom>
        </p:spPr>
        <p:txBody>
          <a:bodyPr vert="horz" lIns="91440" tIns="45720" rIns="91440" bIns="45720" rtlCol="0" anchor="ctr"/>
          <a:lstStyle>
            <a:lvl1pPr algn="l">
              <a:defRPr sz="1067"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1044162" y="8489245"/>
            <a:ext cx="578877" cy="397369"/>
          </a:xfrm>
          <a:prstGeom prst="rect">
            <a:avLst/>
          </a:prstGeom>
        </p:spPr>
        <p:txBody>
          <a:bodyPr vert="horz" lIns="91440" tIns="45720" rIns="91440" bIns="45720" rtlCol="0" anchor="ctr"/>
          <a:lstStyle>
            <a:lvl1pPr algn="r">
              <a:defRPr sz="1067" b="0" i="0">
                <a:solidFill>
                  <a:schemeClr val="tx1"/>
                </a:solidFill>
                <a:effectLst/>
                <a:latin typeface="+mn-lt"/>
              </a:defRPr>
            </a:lvl1pPr>
          </a:lstStyle>
          <a:p>
            <a:fld id="{51736D56-0544-45CD-9532-04F8F41E39F5}" type="slidenum">
              <a:rPr lang="en-US" smtClean="0"/>
              <a:t>‹#›</a:t>
            </a:fld>
            <a:endParaRPr lang="en-US"/>
          </a:p>
        </p:txBody>
      </p:sp>
    </p:spTree>
    <p:extLst>
      <p:ext uri="{BB962C8B-B14F-4D97-AF65-F5344CB8AC3E}">
        <p14:creationId xmlns:p14="http://schemas.microsoft.com/office/powerpoint/2010/main" val="3252985407"/>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 id="2147483950" r:id="rId16"/>
    <p:sldLayoutId id="2147483951" r:id="rId17"/>
    <p:sldLayoutId id="2147483952" r:id="rId18"/>
  </p:sldLayoutIdLst>
  <p:txStyles>
    <p:titleStyle>
      <a:lvl1pPr algn="ctr" defTabSz="650230" rtl="0" eaLnBrk="1" latinLnBrk="0" hangingPunct="1">
        <a:spcBef>
          <a:spcPct val="0"/>
        </a:spcBef>
        <a:buNone/>
        <a:defRPr sz="6258"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6394" indent="-406394" algn="l" defTabSz="650230" rtl="0" eaLnBrk="1" latinLnBrk="0" hangingPunct="1">
        <a:spcBef>
          <a:spcPct val="20000"/>
        </a:spcBef>
        <a:spcAft>
          <a:spcPts val="853"/>
        </a:spcAft>
        <a:buClr>
          <a:schemeClr val="accent1"/>
        </a:buClr>
        <a:buSzPct val="115000"/>
        <a:buFont typeface="Arial"/>
        <a:buChar char="•"/>
        <a:defRPr sz="3413" kern="1200" cap="none">
          <a:solidFill>
            <a:schemeClr val="tx1">
              <a:lumMod val="85000"/>
              <a:lumOff val="15000"/>
            </a:schemeClr>
          </a:solidFill>
          <a:effectLst/>
          <a:latin typeface="+mn-lt"/>
          <a:ea typeface="+mn-ea"/>
          <a:cs typeface="+mn-cs"/>
        </a:defRPr>
      </a:lvl1pPr>
      <a:lvl2pPr marL="1056623" indent="-406394" algn="l" defTabSz="650230" rtl="0" eaLnBrk="1" latinLnBrk="0" hangingPunct="1">
        <a:spcBef>
          <a:spcPct val="20000"/>
        </a:spcBef>
        <a:spcAft>
          <a:spcPts val="853"/>
        </a:spcAft>
        <a:buClr>
          <a:schemeClr val="accent1"/>
        </a:buClr>
        <a:buSzPct val="115000"/>
        <a:buFont typeface="Arial"/>
        <a:buChar char="•"/>
        <a:defRPr sz="2844" kern="1200" cap="none">
          <a:solidFill>
            <a:schemeClr val="tx1">
              <a:lumMod val="85000"/>
              <a:lumOff val="15000"/>
            </a:schemeClr>
          </a:solidFill>
          <a:effectLst/>
          <a:latin typeface="+mn-lt"/>
          <a:ea typeface="+mn-ea"/>
          <a:cs typeface="+mn-cs"/>
        </a:defRPr>
      </a:lvl2pPr>
      <a:lvl3pPr marL="1706853" indent="-406394" algn="l" defTabSz="650230" rtl="0" eaLnBrk="1" latinLnBrk="0" hangingPunct="1">
        <a:spcBef>
          <a:spcPct val="20000"/>
        </a:spcBef>
        <a:spcAft>
          <a:spcPts val="853"/>
        </a:spcAft>
        <a:buClr>
          <a:schemeClr val="accent1"/>
        </a:buClr>
        <a:buSzPct val="115000"/>
        <a:buFont typeface="Arial"/>
        <a:buChar char="•"/>
        <a:defRPr sz="2560" kern="1200" cap="none">
          <a:solidFill>
            <a:schemeClr val="tx1">
              <a:lumMod val="85000"/>
              <a:lumOff val="15000"/>
            </a:schemeClr>
          </a:solidFill>
          <a:effectLst/>
          <a:latin typeface="+mn-lt"/>
          <a:ea typeface="+mn-ea"/>
          <a:cs typeface="+mn-cs"/>
        </a:defRPr>
      </a:lvl3pPr>
      <a:lvl4pPr marL="2194526" indent="-243836" algn="l" defTabSz="650230" rtl="0" eaLnBrk="1" latinLnBrk="0" hangingPunct="1">
        <a:spcBef>
          <a:spcPct val="20000"/>
        </a:spcBef>
        <a:spcAft>
          <a:spcPts val="853"/>
        </a:spcAft>
        <a:buClr>
          <a:schemeClr val="accent1"/>
        </a:buClr>
        <a:buSzPct val="115000"/>
        <a:buFont typeface="Arial"/>
        <a:buChar char="•"/>
        <a:defRPr sz="2276" kern="1200" cap="none">
          <a:solidFill>
            <a:schemeClr val="tx1">
              <a:lumMod val="85000"/>
              <a:lumOff val="15000"/>
            </a:schemeClr>
          </a:solidFill>
          <a:effectLst/>
          <a:latin typeface="+mn-lt"/>
          <a:ea typeface="+mn-ea"/>
          <a:cs typeface="+mn-cs"/>
        </a:defRPr>
      </a:lvl4pPr>
      <a:lvl5pPr marL="2844756" indent="-243836"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5pPr>
      <a:lvl6pPr marL="357626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6pPr>
      <a:lvl7pPr marL="422649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7pPr>
      <a:lvl8pPr marL="487672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8pPr>
      <a:lvl9pPr marL="5526954" indent="-325115" algn="l" defTabSz="650230" rtl="0" eaLnBrk="1" latinLnBrk="0" hangingPunct="1">
        <a:spcBef>
          <a:spcPct val="20000"/>
        </a:spcBef>
        <a:spcAft>
          <a:spcPts val="853"/>
        </a:spcAft>
        <a:buClr>
          <a:schemeClr val="accent1"/>
        </a:buClr>
        <a:buSzPct val="115000"/>
        <a:buFont typeface="Arial"/>
        <a:buChar char="•"/>
        <a:defRPr sz="1991" kern="1200" cap="none">
          <a:solidFill>
            <a:schemeClr val="tx1">
              <a:lumMod val="85000"/>
              <a:lumOff val="15000"/>
            </a:schemeClr>
          </a:solidFill>
          <a:effectLst/>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F26B43"/>
          </p15:clr>
        </p15:guide>
        <p15:guide id="2" pos="6912" userDrawn="1">
          <p15:clr>
            <a:srgbClr val="F26B43"/>
          </p15:clr>
        </p15:guide>
        <p15:guide id="3" pos="936" userDrawn="1">
          <p15:clr>
            <a:srgbClr val="F26B43"/>
          </p15:clr>
        </p15:guide>
        <p15:guide id="4" pos="864" userDrawn="1">
          <p15:clr>
            <a:srgbClr val="F26B43"/>
          </p15:clr>
        </p15:guide>
        <p15:guide id="5" orient="horz" pos="1440" userDrawn="1">
          <p15:clr>
            <a:srgbClr val="F26B43"/>
          </p15:clr>
        </p15:guide>
        <p15:guide id="6" orient="horz" pos="3696" userDrawn="1">
          <p15:clr>
            <a:srgbClr val="F26B43"/>
          </p15:clr>
        </p15:guide>
        <p15:guide id="7" orient="horz" pos="432" userDrawn="1">
          <p15:clr>
            <a:srgbClr val="F26B43"/>
          </p15:clr>
        </p15:guide>
        <p15:guide id="8" orient="horz" pos="1512" userDrawn="1">
          <p15:clr>
            <a:srgbClr val="F26B43"/>
          </p15:clr>
        </p15:guide>
        <p15:guide id="9" pos="5184" userDrawn="1">
          <p15:clr>
            <a:srgbClr val="F26B43"/>
          </p15:clr>
        </p15:guide>
        <p15:guide id="10" pos="702" userDrawn="1">
          <p15:clr>
            <a:srgbClr val="F26B43"/>
          </p15:clr>
        </p15:guide>
        <p15:guide id="11" pos="6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www.hhs.gov/surgeongeneral/priorities/opioids-and-addiction/naloxone-advisory/index.html"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image" Target="../media/image2.jpeg"/><Relationship Id="rId1" Type="http://schemas.openxmlformats.org/officeDocument/2006/relationships/slideLayout" Target="../slideLayouts/slideLayout31.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preventoverdoseri.org/" TargetMode="External"/><Relationship Id="rId7" Type="http://schemas.openxmlformats.org/officeDocument/2006/relationships/hyperlink" Target="http://health.ri.gov/publications/factsheets/KnowingTheRisksOfOpioidPrescriptionPainMedications.pd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www.bhlink.org/" TargetMode="External"/><Relationship Id="rId5" Type="http://schemas.openxmlformats.org/officeDocument/2006/relationships/hyperlink" Target="https://poniri.org/" TargetMode="External"/><Relationship Id="rId4" Type="http://schemas.openxmlformats.org/officeDocument/2006/relationships/hyperlink" Target="http://pvdsafestations.co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42860" y="1596295"/>
            <a:ext cx="6134972" cy="6561010"/>
          </a:xfrm>
        </p:spPr>
        <p:txBody>
          <a:bodyPr vert="horz" lIns="91440" tIns="45720" rIns="91440" bIns="45720" rtlCol="0" anchor="ctr">
            <a:noAutofit/>
          </a:bodyPr>
          <a:lstStyle/>
          <a:p>
            <a:pPr algn="r" defTabSz="914400"/>
            <a:r>
              <a:rPr lang="en-US" sz="7600" cap="all" dirty="0"/>
              <a:t>Overdose education and naloxone distribution</a:t>
            </a:r>
            <a:endParaRPr lang="en-US" sz="76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958970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914400" y="155051"/>
            <a:ext cx="11861800" cy="1391056"/>
          </a:xfrm>
          <a:prstGeom prst="rect">
            <a:avLst/>
          </a:prstGeom>
        </p:spPr>
        <p:txBody>
          <a:bodyPr>
            <a:normAutofit/>
          </a:bodyPr>
          <a:lstStyle/>
          <a:p>
            <a:pPr lvl="0">
              <a:defRPr sz="1800">
                <a:solidFill>
                  <a:srgbClr val="000000"/>
                </a:solidFill>
              </a:defRPr>
            </a:pPr>
            <a:r>
              <a:rPr lang="en-US" sz="6200" dirty="0">
                <a:solidFill>
                  <a:schemeClr val="tx1"/>
                </a:solidFill>
              </a:rPr>
              <a:t>OPIOIDS</a:t>
            </a:r>
            <a:endParaRPr sz="6200" dirty="0">
              <a:solidFill>
                <a:schemeClr val="tx1"/>
              </a:solidFill>
            </a:endParaRPr>
          </a:p>
        </p:txBody>
      </p:sp>
      <p:sp>
        <p:nvSpPr>
          <p:cNvPr id="166" name="Shape 166"/>
          <p:cNvSpPr>
            <a:spLocks noGrp="1"/>
          </p:cNvSpPr>
          <p:nvPr>
            <p:ph type="body" idx="1"/>
          </p:nvPr>
        </p:nvSpPr>
        <p:spPr>
          <a:xfrm>
            <a:off x="821410" y="1864360"/>
            <a:ext cx="6290128" cy="7190740"/>
          </a:xfrm>
          <a:prstGeom prst="rect">
            <a:avLst/>
          </a:prstGeom>
        </p:spPr>
        <p:txBody>
          <a:bodyPr>
            <a:normAutofit/>
          </a:bodyPr>
          <a:lstStyle/>
          <a:p>
            <a:pPr marL="0" lvl="0" indent="0">
              <a:buSzTx/>
              <a:buNone/>
              <a:defRPr sz="1800"/>
            </a:pPr>
            <a:r>
              <a:rPr sz="2600" b="1" dirty="0"/>
              <a:t>STRONG OPIOID AGONISTS</a:t>
            </a:r>
          </a:p>
          <a:p>
            <a:pPr marL="914400" lvl="2" indent="-457200">
              <a:spcBef>
                <a:spcPts val="600"/>
              </a:spcBef>
              <a:buFont typeface="Arial" panose="020B0604020202020204" pitchFamily="34" charset="0"/>
              <a:buChar char="•"/>
              <a:defRPr sz="1800"/>
            </a:pPr>
            <a:r>
              <a:rPr sz="2316" dirty="0"/>
              <a:t>morphine</a:t>
            </a:r>
          </a:p>
          <a:p>
            <a:pPr marL="914400" lvl="2" indent="-457200">
              <a:spcBef>
                <a:spcPts val="600"/>
              </a:spcBef>
              <a:buFont typeface="Arial" panose="020B0604020202020204" pitchFamily="34" charset="0"/>
              <a:buChar char="•"/>
              <a:defRPr sz="1800"/>
            </a:pPr>
            <a:r>
              <a:rPr sz="2316" b="1" dirty="0"/>
              <a:t>fentanyl</a:t>
            </a:r>
          </a:p>
          <a:p>
            <a:pPr marL="914400" lvl="1" indent="-457200">
              <a:spcBef>
                <a:spcPts val="600"/>
              </a:spcBef>
              <a:buFont typeface="Arial" panose="020B0604020202020204" pitchFamily="34" charset="0"/>
              <a:buChar char="•"/>
              <a:defRPr sz="1800"/>
            </a:pPr>
            <a:r>
              <a:rPr sz="2600" i="0" dirty="0"/>
              <a:t>methadone</a:t>
            </a:r>
          </a:p>
          <a:p>
            <a:pPr marL="914400" lvl="1" indent="-457200">
              <a:spcBef>
                <a:spcPts val="600"/>
              </a:spcBef>
              <a:buFont typeface="Arial" panose="020B0604020202020204" pitchFamily="34" charset="0"/>
              <a:buChar char="•"/>
              <a:defRPr sz="1800"/>
            </a:pPr>
            <a:r>
              <a:rPr sz="2600" i="0" dirty="0"/>
              <a:t>heroin</a:t>
            </a:r>
          </a:p>
          <a:p>
            <a:pPr marL="914400" lvl="1" indent="-457200">
              <a:spcBef>
                <a:spcPts val="600"/>
              </a:spcBef>
              <a:buFont typeface="Arial" panose="020B0604020202020204" pitchFamily="34" charset="0"/>
              <a:buChar char="•"/>
              <a:defRPr sz="1800"/>
            </a:pPr>
            <a:r>
              <a:rPr sz="2600" i="0" dirty="0" err="1"/>
              <a:t>hydromorphone</a:t>
            </a:r>
            <a:r>
              <a:rPr sz="2600" i="0" dirty="0"/>
              <a:t> (</a:t>
            </a:r>
            <a:r>
              <a:rPr sz="2600" i="0" dirty="0" err="1"/>
              <a:t>Dilaudid</a:t>
            </a:r>
            <a:r>
              <a:rPr sz="2600" i="0" dirty="0"/>
              <a:t>)</a:t>
            </a:r>
          </a:p>
          <a:p>
            <a:pPr marL="914400" lvl="1" indent="-457200">
              <a:spcBef>
                <a:spcPts val="600"/>
              </a:spcBef>
              <a:buFont typeface="Arial" panose="020B0604020202020204" pitchFamily="34" charset="0"/>
              <a:buChar char="•"/>
              <a:defRPr sz="1800"/>
            </a:pPr>
            <a:r>
              <a:rPr sz="2600" i="0" dirty="0"/>
              <a:t>oxycodone (</a:t>
            </a:r>
            <a:r>
              <a:rPr sz="2600" i="0" dirty="0" err="1"/>
              <a:t>Oxycontin</a:t>
            </a:r>
            <a:r>
              <a:rPr sz="2600" i="0" dirty="0"/>
              <a:t>, Percocet*)</a:t>
            </a:r>
          </a:p>
          <a:p>
            <a:pPr marL="914400" lvl="1" indent="-457200">
              <a:spcBef>
                <a:spcPts val="600"/>
              </a:spcBef>
              <a:buFont typeface="Arial" panose="020B0604020202020204" pitchFamily="34" charset="0"/>
              <a:buChar char="•"/>
              <a:defRPr sz="1800"/>
            </a:pPr>
            <a:r>
              <a:rPr sz="2600" i="0" dirty="0" err="1"/>
              <a:t>meperidine</a:t>
            </a:r>
            <a:r>
              <a:rPr sz="2600" i="0" dirty="0"/>
              <a:t> (Demerol)</a:t>
            </a:r>
          </a:p>
          <a:p>
            <a:pPr marL="0" lvl="0" indent="0">
              <a:buSzTx/>
              <a:buNone/>
              <a:defRPr sz="1800"/>
            </a:pPr>
            <a:endParaRPr lang="en-US" sz="3000" b="1" dirty="0"/>
          </a:p>
          <a:p>
            <a:pPr marL="0" lvl="0" indent="0">
              <a:buSzTx/>
              <a:buNone/>
              <a:defRPr sz="1800"/>
            </a:pPr>
            <a:endParaRPr lang="en-US" sz="2600" b="1" dirty="0"/>
          </a:p>
          <a:p>
            <a:pPr marL="0" lvl="0" indent="0">
              <a:buSzTx/>
              <a:buNone/>
              <a:defRPr sz="1800"/>
            </a:pPr>
            <a:r>
              <a:rPr sz="2600" b="1" dirty="0"/>
              <a:t>MODERATE OPIOID AGONISTS</a:t>
            </a:r>
          </a:p>
          <a:p>
            <a:pPr marL="914400" lvl="1" indent="-457200">
              <a:spcBef>
                <a:spcPts val="600"/>
              </a:spcBef>
              <a:buFont typeface="Arial" panose="020B0604020202020204" pitchFamily="34" charset="0"/>
              <a:buChar char="•"/>
              <a:defRPr sz="1800"/>
            </a:pPr>
            <a:r>
              <a:rPr sz="2600" i="0" dirty="0"/>
              <a:t>codeine</a:t>
            </a:r>
          </a:p>
          <a:p>
            <a:pPr marL="914400" lvl="1" indent="-457200">
              <a:spcBef>
                <a:spcPts val="600"/>
              </a:spcBef>
              <a:buFont typeface="Arial" panose="020B0604020202020204" pitchFamily="34" charset="0"/>
              <a:buChar char="•"/>
              <a:defRPr sz="1800"/>
            </a:pPr>
            <a:r>
              <a:rPr sz="2600" i="0" dirty="0"/>
              <a:t>hydrocodone (Vicodin*)</a:t>
            </a:r>
          </a:p>
          <a:p>
            <a:pPr marL="0" lvl="0" indent="0">
              <a:buSzTx/>
              <a:buNone/>
              <a:defRPr sz="1800"/>
            </a:pPr>
            <a:endParaRPr lang="en-US" sz="2600" b="1" dirty="0"/>
          </a:p>
          <a:p>
            <a:pPr marL="0" lvl="0" indent="0">
              <a:buSzTx/>
              <a:buNone/>
              <a:defRPr sz="1800"/>
            </a:pPr>
            <a:endParaRPr sz="2600" i="0" dirty="0"/>
          </a:p>
        </p:txBody>
      </p:sp>
      <p:sp>
        <p:nvSpPr>
          <p:cNvPr id="167" name="Shape 167"/>
          <p:cNvSpPr/>
          <p:nvPr/>
        </p:nvSpPr>
        <p:spPr>
          <a:xfrm>
            <a:off x="1102226" y="8649764"/>
            <a:ext cx="6172200" cy="41036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spcBef>
                <a:spcPts val="2400"/>
              </a:spcBef>
              <a:defRPr sz="2600"/>
            </a:lvl1pPr>
          </a:lstStyle>
          <a:p>
            <a:pPr lvl="0">
              <a:defRPr sz="1800"/>
            </a:pPr>
            <a:r>
              <a:rPr sz="2000" dirty="0"/>
              <a:t>*contains acetaminophen (Tylenol)</a:t>
            </a:r>
          </a:p>
        </p:txBody>
      </p:sp>
      <p:sp>
        <p:nvSpPr>
          <p:cNvPr id="168" name="Shape 168"/>
          <p:cNvSpPr/>
          <p:nvPr/>
        </p:nvSpPr>
        <p:spPr>
          <a:xfrm>
            <a:off x="6646718" y="1891898"/>
            <a:ext cx="6172200" cy="72161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a:defRPr sz="1800"/>
            </a:pPr>
            <a:r>
              <a:rPr lang="en-US" sz="2600" b="1" dirty="0"/>
              <a:t>OTHER OPIOID AGONISTS</a:t>
            </a:r>
          </a:p>
          <a:p>
            <a:pPr marL="969963" lvl="1" indent="-514350">
              <a:spcBef>
                <a:spcPts val="600"/>
              </a:spcBef>
              <a:buFont typeface="Arial" panose="020B0604020202020204" pitchFamily="34" charset="0"/>
              <a:buChar char="•"/>
              <a:defRPr sz="1800"/>
            </a:pPr>
            <a:r>
              <a:rPr lang="en-US" sz="2600" dirty="0"/>
              <a:t>tramadol (Ultram)</a:t>
            </a:r>
          </a:p>
          <a:p>
            <a:pPr marL="969963" lvl="1" indent="-514350">
              <a:spcBef>
                <a:spcPts val="600"/>
              </a:spcBef>
              <a:buFont typeface="Arial" panose="020B0604020202020204" pitchFamily="34" charset="0"/>
              <a:buChar char="•"/>
              <a:defRPr sz="1800"/>
            </a:pPr>
            <a:r>
              <a:rPr lang="en-US" sz="2600" dirty="0" err="1"/>
              <a:t>dextromethophan</a:t>
            </a:r>
            <a:r>
              <a:rPr lang="en-US" sz="2600" dirty="0"/>
              <a:t> </a:t>
            </a:r>
          </a:p>
          <a:p>
            <a:pPr marL="514350" lvl="1" indent="-514350">
              <a:spcBef>
                <a:spcPts val="600"/>
              </a:spcBef>
              <a:buFont typeface="Arial" panose="020B0604020202020204" pitchFamily="34" charset="0"/>
              <a:buChar char="•"/>
              <a:defRPr sz="1800"/>
            </a:pPr>
            <a:endParaRPr lang="en-US" sz="2600" b="1" dirty="0"/>
          </a:p>
          <a:p>
            <a:pPr marL="0" lvl="1">
              <a:spcBef>
                <a:spcPts val="600"/>
              </a:spcBef>
              <a:defRPr sz="1800"/>
            </a:pPr>
            <a:endParaRPr lang="en-US" sz="2600" b="1" dirty="0"/>
          </a:p>
          <a:p>
            <a:pPr marL="0" lvl="1">
              <a:spcBef>
                <a:spcPts val="600"/>
              </a:spcBef>
              <a:defRPr sz="1800"/>
            </a:pPr>
            <a:r>
              <a:rPr lang="en-US" sz="2600" b="1" dirty="0"/>
              <a:t>PARTIAL OPIOID </a:t>
            </a:r>
            <a:r>
              <a:rPr sz="2600" b="1" dirty="0"/>
              <a:t>AGONIST</a:t>
            </a:r>
          </a:p>
          <a:p>
            <a:pPr marL="901700" lvl="1" indent="-457200" algn="l">
              <a:spcBef>
                <a:spcPts val="600"/>
              </a:spcBef>
              <a:buSzPct val="50000"/>
              <a:buFont typeface="Arial" panose="020B0604020202020204" pitchFamily="34" charset="0"/>
              <a:buChar char="•"/>
              <a:defRPr sz="1800"/>
            </a:pPr>
            <a:r>
              <a:rPr sz="2600" dirty="0"/>
              <a:t>buprenorphine</a:t>
            </a:r>
          </a:p>
          <a:p>
            <a:pPr marL="901700" lvl="1" indent="-457200" algn="l">
              <a:spcBef>
                <a:spcPts val="600"/>
              </a:spcBef>
              <a:buSzPct val="50000"/>
              <a:buFont typeface="Arial" panose="020B0604020202020204" pitchFamily="34" charset="0"/>
              <a:buChar char="•"/>
              <a:defRPr sz="1800"/>
            </a:pPr>
            <a:r>
              <a:rPr sz="2600" dirty="0" err="1"/>
              <a:t>buprenorphine+naloxone</a:t>
            </a:r>
            <a:r>
              <a:rPr sz="2600" dirty="0"/>
              <a:t> (</a:t>
            </a:r>
            <a:r>
              <a:rPr sz="2600" dirty="0" err="1"/>
              <a:t>Suboxone</a:t>
            </a:r>
            <a:r>
              <a:rPr sz="2600" dirty="0"/>
              <a:t>)</a:t>
            </a:r>
          </a:p>
          <a:p>
            <a:pPr lvl="0" algn="l">
              <a:spcBef>
                <a:spcPts val="2400"/>
              </a:spcBef>
              <a:defRPr sz="1800"/>
            </a:pPr>
            <a:endParaRPr lang="en-US" sz="2600" b="1" dirty="0"/>
          </a:p>
          <a:p>
            <a:pPr lvl="0" algn="l">
              <a:spcBef>
                <a:spcPts val="2400"/>
              </a:spcBef>
              <a:defRPr sz="1800"/>
            </a:pPr>
            <a:r>
              <a:rPr sz="2600" b="1" dirty="0"/>
              <a:t>OPIOID ANTAGONISTS</a:t>
            </a:r>
          </a:p>
          <a:p>
            <a:pPr marL="711200" lvl="1" indent="-266700" algn="l">
              <a:spcBef>
                <a:spcPts val="600"/>
              </a:spcBef>
              <a:buSzPct val="50000"/>
              <a:buChar char="•"/>
              <a:defRPr sz="1800"/>
            </a:pPr>
            <a:r>
              <a:rPr sz="2600" dirty="0"/>
              <a:t>naloxone (</a:t>
            </a:r>
            <a:r>
              <a:rPr sz="2600" dirty="0" err="1"/>
              <a:t>Narcan</a:t>
            </a:r>
            <a:r>
              <a:rPr sz="2600" dirty="0"/>
              <a:t>)</a:t>
            </a:r>
          </a:p>
          <a:p>
            <a:pPr marL="711200" lvl="1" indent="-266700" algn="l">
              <a:spcBef>
                <a:spcPts val="600"/>
              </a:spcBef>
              <a:buSzPct val="50000"/>
              <a:buChar char="•"/>
              <a:defRPr sz="1800"/>
            </a:pPr>
            <a:r>
              <a:rPr sz="2600" dirty="0"/>
              <a:t>naltrexone</a:t>
            </a:r>
            <a:br>
              <a:rPr sz="2600" dirty="0"/>
            </a:br>
            <a:endParaRPr sz="2600" dirty="0"/>
          </a:p>
        </p:txBody>
      </p:sp>
      <p:cxnSp>
        <p:nvCxnSpPr>
          <p:cNvPr id="3" name="Straight Connector 2">
            <a:extLst>
              <a:ext uri="{FF2B5EF4-FFF2-40B4-BE49-F238E27FC236}">
                <a16:creationId xmlns:a16="http://schemas.microsoft.com/office/drawing/2014/main" id="{EFB90941-5A85-4A3F-8921-C0644CC8A022}"/>
              </a:ext>
            </a:extLst>
          </p:cNvPr>
          <p:cNvCxnSpPr>
            <a:cxnSpLocks/>
          </p:cNvCxnSpPr>
          <p:nvPr/>
        </p:nvCxnSpPr>
        <p:spPr>
          <a:xfrm>
            <a:off x="474518" y="0"/>
            <a:ext cx="0" cy="963451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393177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8" y="2106211"/>
            <a:ext cx="6609531" cy="5473452"/>
          </a:xfrm>
        </p:spPr>
        <p:txBody>
          <a:bodyPr vert="horz" lIns="91440" tIns="45720" rIns="91440" bIns="45720" rtlCol="0" anchor="ctr">
            <a:normAutofit/>
          </a:bodyPr>
          <a:lstStyle/>
          <a:p>
            <a:pPr algn="r" defTabSz="914400"/>
            <a:r>
              <a:rPr lang="en-US" sz="8200" cap="all" dirty="0"/>
              <a:t>Overdose Risk Factors Naloxone</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2424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p:nvPr>
        </p:nvSpPr>
        <p:spPr>
          <a:xfrm>
            <a:off x="817927" y="219672"/>
            <a:ext cx="11861800" cy="891854"/>
          </a:xfrm>
          <a:prstGeom prst="rect">
            <a:avLst/>
          </a:prstGeom>
        </p:spPr>
        <p:txBody>
          <a:bodyPr>
            <a:noAutofit/>
          </a:bodyPr>
          <a:lstStyle/>
          <a:p>
            <a:pPr lvl="0">
              <a:defRPr sz="1800">
                <a:solidFill>
                  <a:srgbClr val="000000"/>
                </a:solidFill>
              </a:defRPr>
            </a:pPr>
            <a:r>
              <a:rPr sz="6000" dirty="0">
                <a:solidFill>
                  <a:schemeClr val="tx1"/>
                </a:solidFill>
              </a:rPr>
              <a:t>Overdose Risk Factors</a:t>
            </a:r>
          </a:p>
        </p:txBody>
      </p:sp>
      <p:sp>
        <p:nvSpPr>
          <p:cNvPr id="189" name="Shape 189"/>
          <p:cNvSpPr/>
          <p:nvPr/>
        </p:nvSpPr>
        <p:spPr>
          <a:xfrm>
            <a:off x="1191156" y="2957507"/>
            <a:ext cx="5064818" cy="492597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304800" lvl="0" indent="-304800" algn="l">
              <a:spcBef>
                <a:spcPts val="2400"/>
              </a:spcBef>
              <a:buSzPct val="75000"/>
              <a:buFont typeface="Helvetica Neue"/>
              <a:buChar char="•"/>
              <a:defRPr sz="1800"/>
            </a:pPr>
            <a:r>
              <a:rPr lang="en-US" sz="3000" b="1" dirty="0"/>
              <a:t>Presence of fentanyl in non- opioid drugs</a:t>
            </a:r>
          </a:p>
          <a:p>
            <a:pPr lvl="0" algn="l">
              <a:spcBef>
                <a:spcPts val="2400"/>
              </a:spcBef>
              <a:buSzPct val="75000"/>
              <a:defRPr sz="1800"/>
            </a:pPr>
            <a:endParaRPr lang="en-US" sz="3000" b="1" dirty="0"/>
          </a:p>
          <a:p>
            <a:pPr marL="304800" lvl="0" indent="-304800" algn="l">
              <a:spcBef>
                <a:spcPts val="2400"/>
              </a:spcBef>
              <a:buSzPct val="75000"/>
              <a:buFont typeface="Helvetica Neue"/>
              <a:buChar char="•"/>
              <a:defRPr sz="1800"/>
            </a:pPr>
            <a:r>
              <a:rPr sz="3000" b="1" dirty="0"/>
              <a:t>Decreased tolerance due abstinence</a:t>
            </a:r>
          </a:p>
          <a:p>
            <a:pPr marL="1371600" lvl="2" indent="-457200" algn="l">
              <a:spcBef>
                <a:spcPts val="1200"/>
              </a:spcBef>
              <a:buSzPct val="75000"/>
              <a:buFont typeface="Arial" panose="020B0604020202020204" pitchFamily="34" charset="0"/>
              <a:buChar char="•"/>
              <a:defRPr sz="1800"/>
            </a:pPr>
            <a:r>
              <a:rPr lang="en-US" sz="3000" dirty="0"/>
              <a:t>incarceration</a:t>
            </a:r>
          </a:p>
          <a:p>
            <a:pPr marL="1371600" lvl="2" indent="-457200" algn="l">
              <a:spcBef>
                <a:spcPts val="1200"/>
              </a:spcBef>
              <a:buSzPct val="75000"/>
              <a:buFont typeface="Arial" panose="020B0604020202020204" pitchFamily="34" charset="0"/>
              <a:buChar char="•"/>
              <a:defRPr sz="1800"/>
            </a:pPr>
            <a:r>
              <a:rPr lang="en-US" sz="3000" dirty="0"/>
              <a:t>detox</a:t>
            </a:r>
            <a:endParaRPr sz="3000" dirty="0"/>
          </a:p>
          <a:p>
            <a:pPr marL="304800" lvl="0" indent="-304800" algn="l">
              <a:spcBef>
                <a:spcPts val="2400"/>
              </a:spcBef>
              <a:buSzPct val="75000"/>
              <a:buFont typeface="Helvetica Neue"/>
              <a:buChar char="•"/>
              <a:defRPr sz="1800"/>
            </a:pPr>
            <a:r>
              <a:rPr lang="en-US" sz="3000" b="1" dirty="0"/>
              <a:t>Prior nonfatal overdose </a:t>
            </a:r>
          </a:p>
          <a:p>
            <a:pPr marL="304800" lvl="0" indent="-304800" algn="l">
              <a:spcBef>
                <a:spcPts val="2400"/>
              </a:spcBef>
              <a:buSzPct val="75000"/>
              <a:buFont typeface="Helvetica Neue"/>
              <a:buChar char="•"/>
              <a:defRPr sz="1800"/>
            </a:pPr>
            <a:r>
              <a:rPr lang="en-US" sz="3000" b="1" dirty="0"/>
              <a:t>High dose prescription </a:t>
            </a:r>
          </a:p>
          <a:p>
            <a:pPr marL="304800" lvl="0" indent="-304800" algn="l">
              <a:spcBef>
                <a:spcPts val="2400"/>
              </a:spcBef>
              <a:buSzPct val="75000"/>
              <a:buFont typeface="Helvetica Neue"/>
              <a:buChar char="•"/>
              <a:defRPr sz="1800"/>
            </a:pPr>
            <a:r>
              <a:rPr lang="en-US" sz="3000" b="1" dirty="0"/>
              <a:t>Using illicit opioids alone</a:t>
            </a:r>
          </a:p>
          <a:p>
            <a:pPr marL="304800" lvl="0" indent="-304800" algn="l">
              <a:spcBef>
                <a:spcPts val="2400"/>
              </a:spcBef>
              <a:buSzPct val="75000"/>
              <a:buFont typeface="Helvetica Neue"/>
              <a:buChar char="•"/>
              <a:defRPr sz="1800"/>
            </a:pPr>
            <a:endParaRPr sz="3000" b="1" dirty="0">
              <a:latin typeface="Calibri" panose="020F0502020204030204" pitchFamily="34" charset="0"/>
            </a:endParaRPr>
          </a:p>
        </p:txBody>
      </p:sp>
      <p:sp>
        <p:nvSpPr>
          <p:cNvPr id="190" name="Shape 190"/>
          <p:cNvSpPr/>
          <p:nvPr/>
        </p:nvSpPr>
        <p:spPr>
          <a:xfrm>
            <a:off x="6255973" y="2957507"/>
            <a:ext cx="6549860" cy="655755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marL="304800" lvl="0" indent="-304800" algn="l">
              <a:spcBef>
                <a:spcPts val="4200"/>
              </a:spcBef>
              <a:buSzPct val="75000"/>
              <a:buFont typeface="Helvetica Neue"/>
              <a:buChar char="•"/>
              <a:defRPr sz="1800"/>
            </a:pPr>
            <a:r>
              <a:rPr sz="3000" b="1" dirty="0"/>
              <a:t>Mixing of </a:t>
            </a:r>
            <a:r>
              <a:rPr lang="en-US" sz="3000" b="1" dirty="0"/>
              <a:t>prescription/illicit </a:t>
            </a:r>
            <a:r>
              <a:rPr sz="3000" b="1" dirty="0"/>
              <a:t>opioids</a:t>
            </a:r>
          </a:p>
          <a:p>
            <a:pPr marL="1219200" lvl="2" indent="-304800" algn="l">
              <a:buSzPct val="75000"/>
              <a:buFont typeface="Helvetica Neue"/>
              <a:buChar char="•"/>
              <a:defRPr sz="1800"/>
            </a:pPr>
            <a:r>
              <a:rPr lang="en-US" sz="3000" dirty="0"/>
              <a:t>with benzodiazepines (i.e. Xanax)</a:t>
            </a:r>
            <a:endParaRPr sz="3000" dirty="0"/>
          </a:p>
          <a:p>
            <a:pPr marL="1219200" lvl="2" indent="-304800" algn="l">
              <a:buSzPct val="75000"/>
              <a:buFont typeface="Helvetica Neue"/>
              <a:buChar char="•"/>
              <a:defRPr sz="1800"/>
            </a:pPr>
            <a:r>
              <a:rPr sz="3000" dirty="0"/>
              <a:t>with alcohol</a:t>
            </a:r>
          </a:p>
          <a:p>
            <a:pPr marL="1219200" lvl="2" indent="-304800" algn="l">
              <a:buSzPct val="75000"/>
              <a:buFont typeface="Helvetica Neue"/>
              <a:buChar char="•"/>
              <a:defRPr sz="1800"/>
            </a:pPr>
            <a:r>
              <a:rPr sz="3000" dirty="0"/>
              <a:t>with </a:t>
            </a:r>
            <a:r>
              <a:rPr lang="en-US" sz="3000" dirty="0"/>
              <a:t>cocaine (or other uppers)</a:t>
            </a:r>
            <a:endParaRPr sz="3000" dirty="0"/>
          </a:p>
          <a:p>
            <a:pPr marL="1219200" lvl="2" indent="-304800" algn="l">
              <a:buSzPct val="75000"/>
              <a:buFont typeface="Helvetica Neue"/>
              <a:buChar char="•"/>
              <a:defRPr sz="1800"/>
            </a:pPr>
            <a:r>
              <a:rPr sz="3000" dirty="0"/>
              <a:t>with </a:t>
            </a:r>
            <a:r>
              <a:rPr lang="en-US" sz="3000" dirty="0"/>
              <a:t>other </a:t>
            </a:r>
            <a:r>
              <a:rPr sz="3000" dirty="0"/>
              <a:t>substances</a:t>
            </a:r>
            <a:r>
              <a:rPr lang="en-US" sz="3000" dirty="0"/>
              <a:t> (i.e.</a:t>
            </a:r>
            <a:r>
              <a:rPr sz="3000" dirty="0"/>
              <a:t> fentanyl</a:t>
            </a:r>
            <a:r>
              <a:rPr lang="en-US" sz="3000" dirty="0"/>
              <a:t>)</a:t>
            </a:r>
            <a:endParaRPr sz="3000" dirty="0"/>
          </a:p>
          <a:p>
            <a:pPr marL="304800" lvl="0" indent="-304800" algn="l">
              <a:spcBef>
                <a:spcPts val="2400"/>
              </a:spcBef>
              <a:buSzPct val="75000"/>
              <a:buFont typeface="Helvetica Neue"/>
              <a:buChar char="•"/>
              <a:defRPr sz="1800"/>
            </a:pPr>
            <a:r>
              <a:rPr lang="en-US" sz="3000" b="1" dirty="0"/>
              <a:t>Compromised health conditions</a:t>
            </a:r>
            <a:endParaRPr sz="3000" b="1" dirty="0"/>
          </a:p>
          <a:p>
            <a:pPr marL="1219200" lvl="2" indent="-304800" algn="l">
              <a:buSzPct val="75000"/>
              <a:buFont typeface="Helvetica Neue"/>
              <a:buChar char="•"/>
              <a:defRPr sz="1800"/>
            </a:pPr>
            <a:r>
              <a:rPr sz="3000" dirty="0"/>
              <a:t>Hepatitis C</a:t>
            </a:r>
          </a:p>
          <a:p>
            <a:pPr marL="1219200" lvl="2" indent="-304800" algn="l">
              <a:buSzPct val="75000"/>
              <a:buFont typeface="Helvetica Neue"/>
              <a:buChar char="•"/>
              <a:defRPr sz="1800"/>
            </a:pPr>
            <a:r>
              <a:rPr sz="3000" dirty="0"/>
              <a:t>HIV/AIDS</a:t>
            </a:r>
          </a:p>
          <a:p>
            <a:pPr marL="1219200" lvl="2" indent="-304800" algn="l">
              <a:buSzPct val="75000"/>
              <a:buFont typeface="Helvetica Neue"/>
              <a:buChar char="•"/>
              <a:defRPr sz="1800"/>
            </a:pPr>
            <a:r>
              <a:rPr lang="en-US" sz="3000" dirty="0"/>
              <a:t>P</a:t>
            </a:r>
            <a:r>
              <a:rPr sz="3000" dirty="0"/>
              <a:t>neumonia</a:t>
            </a:r>
            <a:r>
              <a:rPr lang="en-US" sz="3000" dirty="0"/>
              <a:t>, flu or other acute illness</a:t>
            </a:r>
            <a:endParaRPr sz="3000" dirty="0"/>
          </a:p>
          <a:p>
            <a:pPr marL="1219200" lvl="2" indent="-304800" algn="l">
              <a:buSzPct val="75000"/>
              <a:buFont typeface="Helvetica Neue"/>
              <a:buChar char="•"/>
              <a:defRPr sz="1800"/>
            </a:pPr>
            <a:r>
              <a:rPr sz="3000" dirty="0"/>
              <a:t>sleep apnea</a:t>
            </a:r>
          </a:p>
          <a:p>
            <a:pPr marL="1219200" lvl="2" indent="-304800" algn="l">
              <a:buSzPct val="75000"/>
              <a:buFont typeface="Helvetica Neue"/>
              <a:buChar char="•"/>
              <a:defRPr sz="1800"/>
            </a:pPr>
            <a:r>
              <a:rPr sz="3000" dirty="0"/>
              <a:t>other liver or respiratory conditions </a:t>
            </a:r>
            <a:endParaRPr lang="en-US" sz="3000" dirty="0"/>
          </a:p>
        </p:txBody>
      </p:sp>
      <p:sp>
        <p:nvSpPr>
          <p:cNvPr id="2" name="TextBox 1">
            <a:extLst>
              <a:ext uri="{FF2B5EF4-FFF2-40B4-BE49-F238E27FC236}">
                <a16:creationId xmlns:a16="http://schemas.microsoft.com/office/drawing/2014/main" id="{DE5BC1AA-C38A-4CCB-A1D5-AAD8C750B9CF}"/>
              </a:ext>
            </a:extLst>
          </p:cNvPr>
          <p:cNvSpPr txBox="1"/>
          <p:nvPr/>
        </p:nvSpPr>
        <p:spPr>
          <a:xfrm>
            <a:off x="817927" y="1357408"/>
            <a:ext cx="12186873" cy="1354217"/>
          </a:xfrm>
          <a:prstGeom prst="rect">
            <a:avLst/>
          </a:prstGeom>
          <a:noFill/>
        </p:spPr>
        <p:txBody>
          <a:bodyPr wrap="square" rtlCol="0">
            <a:spAutoFit/>
          </a:bodyPr>
          <a:lstStyle/>
          <a:p>
            <a:pPr algn="ctr"/>
            <a:r>
              <a:rPr lang="en-US" sz="3200" dirty="0"/>
              <a:t>There is an increased likelihood of overdose when any of the following factors are present:</a:t>
            </a:r>
          </a:p>
          <a:p>
            <a:pPr algn="ctr"/>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1463040" y="975360"/>
            <a:ext cx="10241280" cy="2113280"/>
          </a:xfrm>
          <a:prstGeom prst="rect">
            <a:avLst/>
          </a:prstGeom>
        </p:spPr>
        <p:txBody>
          <a:bodyPr vert="horz" lIns="91440" tIns="45720" rIns="91440" bIns="45720" rtlCol="0" anchor="t">
            <a:normAutofit/>
          </a:bodyPr>
          <a:lstStyle/>
          <a:p>
            <a:pPr lvl="0" defTabSz="914400">
              <a:defRPr sz="1800">
                <a:solidFill>
                  <a:srgbClr val="000000"/>
                </a:solidFill>
              </a:defRPr>
            </a:pPr>
            <a:r>
              <a:rPr lang="en-US" sz="6200" kern="1200" baseline="0" dirty="0">
                <a:solidFill>
                  <a:schemeClr val="tx2"/>
                </a:solidFill>
                <a:latin typeface="+mj-lt"/>
                <a:ea typeface="+mj-ea"/>
                <a:cs typeface="+mj-cs"/>
              </a:rPr>
              <a:t>Naloxone (Narcan</a:t>
            </a:r>
            <a:r>
              <a:rPr lang="en-US" sz="6200" dirty="0"/>
              <a:t>)</a:t>
            </a:r>
            <a:endParaRPr lang="en-US" sz="6200" kern="1200" baseline="0" dirty="0">
              <a:solidFill>
                <a:schemeClr val="tx2"/>
              </a:solidFill>
              <a:latin typeface="+mj-lt"/>
              <a:ea typeface="+mj-ea"/>
              <a:cs typeface="+mj-cs"/>
            </a:endParaRPr>
          </a:p>
        </p:txBody>
      </p:sp>
      <p:graphicFrame>
        <p:nvGraphicFramePr>
          <p:cNvPr id="208" name="Shape 200">
            <a:extLst>
              <a:ext uri="{FF2B5EF4-FFF2-40B4-BE49-F238E27FC236}">
                <a16:creationId xmlns:a16="http://schemas.microsoft.com/office/drawing/2014/main" id="{3CF4F66C-2C44-44C9-A7BF-61C7EB76243C}"/>
              </a:ext>
            </a:extLst>
          </p:cNvPr>
          <p:cNvGraphicFramePr/>
          <p:nvPr>
            <p:extLst>
              <p:ext uri="{D42A27DB-BD31-4B8C-83A1-F6EECF244321}">
                <p14:modId xmlns:p14="http://schemas.microsoft.com/office/powerpoint/2010/main" val="3960006931"/>
              </p:ext>
            </p:extLst>
          </p:nvPr>
        </p:nvGraphicFramePr>
        <p:xfrm>
          <a:off x="1463040" y="2259106"/>
          <a:ext cx="10241280" cy="6519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BCBCDEDA-CCBE-45FA-91B5-D23C376539AE}"/>
              </a:ext>
            </a:extLst>
          </p:cNvPr>
          <p:cNvSpPr/>
          <p:nvPr/>
        </p:nvSpPr>
        <p:spPr>
          <a:xfrm>
            <a:off x="1957137" y="2454442"/>
            <a:ext cx="465221" cy="288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EB79234C-980F-469F-9EFF-ED92C006867D}"/>
              </a:ext>
            </a:extLst>
          </p:cNvPr>
          <p:cNvSpPr/>
          <p:nvPr/>
        </p:nvSpPr>
        <p:spPr>
          <a:xfrm>
            <a:off x="1957137" y="3348144"/>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747B39C-9146-43FD-83AE-9A3DDDB6B015}"/>
              </a:ext>
            </a:extLst>
          </p:cNvPr>
          <p:cNvSpPr/>
          <p:nvPr/>
        </p:nvSpPr>
        <p:spPr>
          <a:xfrm>
            <a:off x="1957137" y="4026946"/>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5AF5077A-A9E0-43AA-9727-559A4E7F9422}"/>
              </a:ext>
            </a:extLst>
          </p:cNvPr>
          <p:cNvSpPr/>
          <p:nvPr/>
        </p:nvSpPr>
        <p:spPr>
          <a:xfrm>
            <a:off x="1957137" y="4902278"/>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F0578CE-3045-444E-8D32-0AD59B2B7DE6}"/>
              </a:ext>
            </a:extLst>
          </p:cNvPr>
          <p:cNvSpPr/>
          <p:nvPr/>
        </p:nvSpPr>
        <p:spPr>
          <a:xfrm>
            <a:off x="1957136" y="5976721"/>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1071F2D1-1EE2-4535-8173-EA0F4E09E75E}"/>
              </a:ext>
            </a:extLst>
          </p:cNvPr>
          <p:cNvSpPr/>
          <p:nvPr/>
        </p:nvSpPr>
        <p:spPr>
          <a:xfrm>
            <a:off x="1957136" y="7071875"/>
            <a:ext cx="465221" cy="2165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xfrm>
            <a:off x="1072324" y="592056"/>
            <a:ext cx="11861800" cy="757382"/>
          </a:xfrm>
          <a:prstGeom prst="rect">
            <a:avLst/>
          </a:prstGeom>
        </p:spPr>
        <p:txBody>
          <a:bodyPr>
            <a:noAutofit/>
          </a:bodyPr>
          <a:lstStyle/>
          <a:p>
            <a:pPr lvl="0">
              <a:defRPr sz="1800">
                <a:solidFill>
                  <a:srgbClr val="000000"/>
                </a:solidFill>
              </a:defRPr>
            </a:pPr>
            <a:r>
              <a:rPr sz="6200" dirty="0">
                <a:solidFill>
                  <a:schemeClr val="accent3">
                    <a:lumMod val="50000"/>
                  </a:schemeClr>
                </a:solidFill>
              </a:rPr>
              <a:t>Naloxone</a:t>
            </a:r>
          </a:p>
        </p:txBody>
      </p:sp>
      <p:sp>
        <p:nvSpPr>
          <p:cNvPr id="208" name="Shape 208"/>
          <p:cNvSpPr>
            <a:spLocks noGrp="1"/>
          </p:cNvSpPr>
          <p:nvPr>
            <p:ph type="body" idx="1"/>
          </p:nvPr>
        </p:nvSpPr>
        <p:spPr>
          <a:xfrm>
            <a:off x="914400" y="1990165"/>
            <a:ext cx="6257364" cy="7476179"/>
          </a:xfrm>
          <a:prstGeom prst="rect">
            <a:avLst/>
          </a:prstGeom>
        </p:spPr>
        <p:txBody>
          <a:bodyPr>
            <a:noAutofit/>
          </a:bodyPr>
          <a:lstStyle/>
          <a:p>
            <a:pPr marL="330200" lvl="0" indent="-330200">
              <a:spcBef>
                <a:spcPts val="2400"/>
              </a:spcBef>
              <a:buSzPct val="75000"/>
              <a:defRPr sz="1800"/>
            </a:pPr>
            <a:r>
              <a:rPr sz="2800" dirty="0"/>
              <a:t>Naloxone works by “pushing” opioids off their receptors.</a:t>
            </a:r>
          </a:p>
          <a:p>
            <a:pPr marL="330200" lvl="0" indent="-330200">
              <a:spcBef>
                <a:spcPts val="2400"/>
              </a:spcBef>
              <a:buSzPct val="75000"/>
              <a:defRPr sz="1800"/>
            </a:pPr>
            <a:r>
              <a:rPr sz="2800" dirty="0"/>
              <a:t>It then binds to the opioid receptors and blocks opioids from binding.</a:t>
            </a:r>
          </a:p>
          <a:p>
            <a:pPr marL="330200" lvl="0" indent="-330200">
              <a:spcBef>
                <a:spcPts val="2400"/>
              </a:spcBef>
              <a:buSzPct val="75000"/>
              <a:defRPr sz="1800"/>
            </a:pPr>
            <a:r>
              <a:rPr sz="2800" dirty="0"/>
              <a:t>This rapid removal of opioids from receptors can </a:t>
            </a:r>
            <a:r>
              <a:rPr sz="2800" b="1" dirty="0"/>
              <a:t>cause symptoms of withdrawal</a:t>
            </a:r>
            <a:r>
              <a:rPr sz="2800" dirty="0"/>
              <a:t>, although the severity varies from person to person.</a:t>
            </a:r>
          </a:p>
          <a:p>
            <a:pPr marL="330200" lvl="0" indent="-330200">
              <a:spcBef>
                <a:spcPts val="2400"/>
              </a:spcBef>
              <a:buSzPct val="75000"/>
              <a:defRPr sz="1800"/>
            </a:pPr>
            <a:r>
              <a:rPr sz="2800" dirty="0"/>
              <a:t>The opioids have </a:t>
            </a:r>
            <a:r>
              <a:rPr sz="2800" b="1" dirty="0"/>
              <a:t>NOT</a:t>
            </a:r>
            <a:r>
              <a:rPr sz="2800" dirty="0"/>
              <a:t> been removed from the body </a:t>
            </a:r>
            <a:r>
              <a:rPr lang="en-US" sz="2800" dirty="0"/>
              <a:t>and </a:t>
            </a:r>
            <a:r>
              <a:rPr sz="2800" dirty="0"/>
              <a:t>re-attach as </a:t>
            </a:r>
            <a:r>
              <a:rPr lang="en-US" sz="2800" dirty="0"/>
              <a:t>the naloxone </a:t>
            </a:r>
            <a:r>
              <a:rPr sz="2800" dirty="0"/>
              <a:t>wears off in 30-90 minutes.</a:t>
            </a:r>
          </a:p>
        </p:txBody>
      </p:sp>
      <p:pic>
        <p:nvPicPr>
          <p:cNvPr id="210" name="illustrations.002.png"/>
          <p:cNvPicPr/>
          <p:nvPr/>
        </p:nvPicPr>
        <p:blipFill>
          <a:blip r:embed="rId3"/>
          <a:stretch>
            <a:fillRect/>
          </a:stretch>
        </p:blipFill>
        <p:spPr>
          <a:xfrm>
            <a:off x="7171764" y="2442633"/>
            <a:ext cx="5762360" cy="4513979"/>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8" y="2106211"/>
            <a:ext cx="6609531" cy="5473452"/>
          </a:xfrm>
        </p:spPr>
        <p:txBody>
          <a:bodyPr vert="horz" lIns="91440" tIns="45720" rIns="91440" bIns="45720" rtlCol="0" anchor="ctr">
            <a:normAutofit/>
          </a:bodyPr>
          <a:lstStyle/>
          <a:p>
            <a:pPr algn="r" defTabSz="914400"/>
            <a:r>
              <a:rPr lang="en-US" sz="8200" cap="all" dirty="0"/>
              <a:t>Overdose Assessment and Response</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4045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F80D-1922-403D-8022-A88757DE485A}"/>
              </a:ext>
            </a:extLst>
          </p:cNvPr>
          <p:cNvSpPr>
            <a:spLocks noGrp="1"/>
          </p:cNvSpPr>
          <p:nvPr>
            <p:ph type="title"/>
          </p:nvPr>
        </p:nvSpPr>
        <p:spPr>
          <a:xfrm>
            <a:off x="686364" y="975360"/>
            <a:ext cx="11632071" cy="2113280"/>
          </a:xfrm>
          <a:noFill/>
        </p:spPr>
        <p:txBody>
          <a:bodyPr>
            <a:normAutofit/>
          </a:bodyPr>
          <a:lstStyle/>
          <a:p>
            <a:pPr algn="ctr"/>
            <a:r>
              <a:rPr lang="en-US" sz="6258"/>
              <a:t>Fatal Overdose is Preventable</a:t>
            </a:r>
          </a:p>
        </p:txBody>
      </p:sp>
      <p:graphicFrame>
        <p:nvGraphicFramePr>
          <p:cNvPr id="5" name="Content Placeholder 2">
            <a:extLst>
              <a:ext uri="{FF2B5EF4-FFF2-40B4-BE49-F238E27FC236}">
                <a16:creationId xmlns:a16="http://schemas.microsoft.com/office/drawing/2014/main" id="{00F17449-3103-49EA-B2C5-E73A975161D1}"/>
              </a:ext>
            </a:extLst>
          </p:cNvPr>
          <p:cNvGraphicFramePr>
            <a:graphicFrameLocks noGrp="1"/>
          </p:cNvGraphicFramePr>
          <p:nvPr>
            <p:ph idx="1"/>
            <p:extLst>
              <p:ext uri="{D42A27DB-BD31-4B8C-83A1-F6EECF244321}">
                <p14:modId xmlns:p14="http://schemas.microsoft.com/office/powerpoint/2010/main" val="3484461889"/>
              </p:ext>
            </p:extLst>
          </p:nvPr>
        </p:nvGraphicFramePr>
        <p:xfrm>
          <a:off x="1197836" y="3251200"/>
          <a:ext cx="10609127" cy="5093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9D5EE496-CF2C-4FA3-ACB3-0039A6C9BF9C}"/>
              </a:ext>
            </a:extLst>
          </p:cNvPr>
          <p:cNvSpPr/>
          <p:nvPr/>
        </p:nvSpPr>
        <p:spPr>
          <a:xfrm>
            <a:off x="5201920" y="8771068"/>
            <a:ext cx="6502400" cy="646331"/>
          </a:xfrm>
          <a:prstGeom prst="rect">
            <a:avLst/>
          </a:prstGeom>
        </p:spPr>
        <p:txBody>
          <a:bodyPr>
            <a:spAutoFit/>
          </a:bodyPr>
          <a:lstStyle/>
          <a:p>
            <a:pPr>
              <a:spcAft>
                <a:spcPts val="600"/>
              </a:spcAft>
            </a:pPr>
            <a:r>
              <a:rPr lang="en-US" sz="1800">
                <a:hlinkClick r:id="rId8">
                  <a:extLst>
                    <a:ext uri="{A12FA001-AC4F-418D-AE19-62706E023703}">
                      <ahyp:hlinkClr xmlns:ahyp="http://schemas.microsoft.com/office/drawing/2018/hyperlinkcolor" val="tx"/>
                    </a:ext>
                  </a:extLst>
                </a:hlinkClick>
              </a:rPr>
              <a:t>https://www.hhs.gov/surgeongeneral/priorities/opioids-and-addiction/naloxone-advisory/index.html</a:t>
            </a:r>
            <a:endParaRPr lang="en-US" sz="1800"/>
          </a:p>
        </p:txBody>
      </p:sp>
    </p:spTree>
    <p:extLst>
      <p:ext uri="{BB962C8B-B14F-4D97-AF65-F5344CB8AC3E}">
        <p14:creationId xmlns:p14="http://schemas.microsoft.com/office/powerpoint/2010/main" val="1451074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32B02-F6B3-9C35-BC6A-F6052CC3299C}"/>
              </a:ext>
            </a:extLst>
          </p:cNvPr>
          <p:cNvSpPr>
            <a:spLocks noGrp="1"/>
          </p:cNvSpPr>
          <p:nvPr>
            <p:ph type="title"/>
          </p:nvPr>
        </p:nvSpPr>
        <p:spPr/>
        <p:txBody>
          <a:bodyPr/>
          <a:lstStyle/>
          <a:p>
            <a:r>
              <a:rPr lang="en-US" altLang="en-US" sz="6600" dirty="0"/>
              <a:t> </a:t>
            </a:r>
            <a:r>
              <a:rPr lang="en-US" altLang="en-US" sz="8000" dirty="0"/>
              <a:t>Naloxone Video</a:t>
            </a:r>
            <a:br>
              <a:rPr lang="en-US" altLang="en-US" sz="6600" dirty="0"/>
            </a:br>
            <a:endParaRPr lang="en-US" dirty="0"/>
          </a:p>
        </p:txBody>
      </p:sp>
      <p:sp>
        <p:nvSpPr>
          <p:cNvPr id="3" name="Text Placeholder 2">
            <a:extLst>
              <a:ext uri="{FF2B5EF4-FFF2-40B4-BE49-F238E27FC236}">
                <a16:creationId xmlns:a16="http://schemas.microsoft.com/office/drawing/2014/main" id="{C55CF5BD-2F25-B7BC-33F3-0592259D1133}"/>
              </a:ext>
            </a:extLst>
          </p:cNvPr>
          <p:cNvSpPr>
            <a:spLocks noGrp="1"/>
          </p:cNvSpPr>
          <p:nvPr>
            <p:ph type="body" idx="1"/>
          </p:nvPr>
        </p:nvSpPr>
        <p:spPr/>
        <p:txBody>
          <a:bodyPr/>
          <a:lstStyle/>
          <a:p>
            <a:r>
              <a:rPr lang="en-US" dirty="0"/>
              <a:t>  https://youtu.be/bPBnBtp9Y3c</a:t>
            </a:r>
          </a:p>
        </p:txBody>
      </p:sp>
    </p:spTree>
    <p:extLst>
      <p:ext uri="{BB962C8B-B14F-4D97-AF65-F5344CB8AC3E}">
        <p14:creationId xmlns:p14="http://schemas.microsoft.com/office/powerpoint/2010/main" val="428139667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C8FF8-E7DF-4FB0-8E06-A379B5995A0E}"/>
              </a:ext>
            </a:extLst>
          </p:cNvPr>
          <p:cNvSpPr>
            <a:spLocks noGrp="1"/>
          </p:cNvSpPr>
          <p:nvPr>
            <p:ph type="title"/>
          </p:nvPr>
        </p:nvSpPr>
        <p:spPr/>
        <p:txBody>
          <a:bodyPr>
            <a:normAutofit/>
          </a:bodyPr>
          <a:lstStyle/>
          <a:p>
            <a:r>
              <a:rPr lang="en-US" sz="6258"/>
              <a:t>Overdose Response</a:t>
            </a:r>
          </a:p>
        </p:txBody>
      </p:sp>
      <p:graphicFrame>
        <p:nvGraphicFramePr>
          <p:cNvPr id="5" name="Content Placeholder 2">
            <a:extLst>
              <a:ext uri="{FF2B5EF4-FFF2-40B4-BE49-F238E27FC236}">
                <a16:creationId xmlns:a16="http://schemas.microsoft.com/office/drawing/2014/main" id="{E9A7F474-65EE-4559-9DCA-2B32A37848D2}"/>
              </a:ext>
            </a:extLst>
          </p:cNvPr>
          <p:cNvGraphicFramePr>
            <a:graphicFrameLocks noGrp="1"/>
          </p:cNvGraphicFramePr>
          <p:nvPr>
            <p:ph idx="1"/>
            <p:extLst>
              <p:ext uri="{D42A27DB-BD31-4B8C-83A1-F6EECF244321}">
                <p14:modId xmlns:p14="http://schemas.microsoft.com/office/powerpoint/2010/main" val="385212790"/>
              </p:ext>
            </p:extLst>
          </p:nvPr>
        </p:nvGraphicFramePr>
        <p:xfrm>
          <a:off x="1463040" y="2492188"/>
          <a:ext cx="10241280" cy="6777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413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22784-28C5-4D8E-8082-62DFAF6D206E}"/>
              </a:ext>
            </a:extLst>
          </p:cNvPr>
          <p:cNvSpPr>
            <a:spLocks noGrp="1"/>
          </p:cNvSpPr>
          <p:nvPr>
            <p:ph type="title"/>
          </p:nvPr>
        </p:nvSpPr>
        <p:spPr/>
        <p:txBody>
          <a:bodyPr>
            <a:normAutofit/>
          </a:bodyPr>
          <a:lstStyle/>
          <a:p>
            <a:r>
              <a:rPr lang="en-US" sz="6200" dirty="0"/>
              <a:t>Evaluate for an Overdose</a:t>
            </a:r>
          </a:p>
        </p:txBody>
      </p:sp>
      <p:pic>
        <p:nvPicPr>
          <p:cNvPr id="6" name="Content Placeholder 5">
            <a:extLst>
              <a:ext uri="{FF2B5EF4-FFF2-40B4-BE49-F238E27FC236}">
                <a16:creationId xmlns:a16="http://schemas.microsoft.com/office/drawing/2014/main" id="{460E00E2-1934-4AAA-8E3D-13C938A3ABB9}"/>
              </a:ext>
            </a:extLst>
          </p:cNvPr>
          <p:cNvPicPr>
            <a:picLocks noGrp="1" noChangeAspect="1"/>
          </p:cNvPicPr>
          <p:nvPr>
            <p:ph idx="1"/>
          </p:nvPr>
        </p:nvPicPr>
        <p:blipFill>
          <a:blip r:embed="rId3"/>
          <a:stretch>
            <a:fillRect/>
          </a:stretch>
        </p:blipFill>
        <p:spPr>
          <a:xfrm>
            <a:off x="1177272" y="2177774"/>
            <a:ext cx="10299111" cy="7575826"/>
          </a:xfrm>
          <a:prstGeom prst="rect">
            <a:avLst/>
          </a:prstGeom>
        </p:spPr>
      </p:pic>
      <p:graphicFrame>
        <p:nvGraphicFramePr>
          <p:cNvPr id="7" name="Table 6">
            <a:extLst>
              <a:ext uri="{FF2B5EF4-FFF2-40B4-BE49-F238E27FC236}">
                <a16:creationId xmlns:a16="http://schemas.microsoft.com/office/drawing/2014/main" id="{ABB04F43-0E80-472F-B60B-87402D2F85CE}"/>
              </a:ext>
            </a:extLst>
          </p:cNvPr>
          <p:cNvGraphicFramePr>
            <a:graphicFrameLocks noGrp="1"/>
          </p:cNvGraphicFramePr>
          <p:nvPr>
            <p:extLst>
              <p:ext uri="{D42A27DB-BD31-4B8C-83A1-F6EECF244321}">
                <p14:modId xmlns:p14="http://schemas.microsoft.com/office/powerpoint/2010/main" val="3883462565"/>
              </p:ext>
            </p:extLst>
          </p:nvPr>
        </p:nvGraphicFramePr>
        <p:xfrm>
          <a:off x="1033670" y="4859572"/>
          <a:ext cx="11187044" cy="4191180"/>
        </p:xfrm>
        <a:graphic>
          <a:graphicData uri="http://schemas.openxmlformats.org/drawingml/2006/table">
            <a:tbl>
              <a:tblPr firstRow="1" bandRow="1">
                <a:tableStyleId>{5940675A-B579-460E-94D1-54222C63F5DA}</a:tableStyleId>
              </a:tblPr>
              <a:tblGrid>
                <a:gridCol w="5593522">
                  <a:extLst>
                    <a:ext uri="{9D8B030D-6E8A-4147-A177-3AD203B41FA5}">
                      <a16:colId xmlns:a16="http://schemas.microsoft.com/office/drawing/2014/main" val="20000"/>
                    </a:ext>
                  </a:extLst>
                </a:gridCol>
                <a:gridCol w="5593522">
                  <a:extLst>
                    <a:ext uri="{9D8B030D-6E8A-4147-A177-3AD203B41FA5}">
                      <a16:colId xmlns:a16="http://schemas.microsoft.com/office/drawing/2014/main" val="20001"/>
                    </a:ext>
                  </a:extLst>
                </a:gridCol>
              </a:tblGrid>
              <a:tr h="1956864">
                <a:tc>
                  <a:txBody>
                    <a:bodyPr/>
                    <a:lstStyle/>
                    <a:p>
                      <a:pPr marL="0" marR="0" lvl="2" indent="0" algn="ctr" defTabSz="584200" eaLnBrk="1" fontAlgn="auto" latinLnBrk="0" hangingPunct="1">
                        <a:lnSpc>
                          <a:spcPct val="100000"/>
                        </a:lnSpc>
                        <a:spcBef>
                          <a:spcPts val="0"/>
                        </a:spcBef>
                        <a:spcAft>
                          <a:spcPts val="0"/>
                        </a:spcAft>
                        <a:buClrTx/>
                        <a:buSzTx/>
                        <a:buFontTx/>
                        <a:buNone/>
                        <a:tabLst/>
                        <a:defRPr/>
                      </a:pPr>
                      <a:r>
                        <a:rPr lang="en-US" sz="4000" dirty="0">
                          <a:latin typeface="+mn-lt"/>
                        </a:rPr>
                        <a:t>Can't be woken up </a:t>
                      </a:r>
                    </a:p>
                    <a:p>
                      <a:pPr marL="0" marR="0" lvl="2" indent="0" algn="ctr" defTabSz="584200" eaLnBrk="1" fontAlgn="auto" latinLnBrk="0" hangingPunct="1">
                        <a:lnSpc>
                          <a:spcPct val="100000"/>
                        </a:lnSpc>
                        <a:spcBef>
                          <a:spcPts val="0"/>
                        </a:spcBef>
                        <a:spcAft>
                          <a:spcPts val="0"/>
                        </a:spcAft>
                        <a:buClrTx/>
                        <a:buSzTx/>
                        <a:buFontTx/>
                        <a:buNone/>
                        <a:tabLst/>
                        <a:defRPr/>
                      </a:pPr>
                      <a:r>
                        <a:rPr lang="en-US" sz="3600" dirty="0">
                          <a:latin typeface="+mn-lt"/>
                        </a:rPr>
                        <a:t>(unresponsive)</a:t>
                      </a:r>
                    </a:p>
                  </a:txBody>
                  <a:tcPr/>
                </a:tc>
                <a:tc>
                  <a:txBody>
                    <a:bodyPr/>
                    <a:lstStyle/>
                    <a:p>
                      <a:pPr marL="0" marR="0" lvl="2" indent="0" algn="ctr" defTabSz="584200" eaLnBrk="1" fontAlgn="auto" latinLnBrk="0" hangingPunct="1">
                        <a:lnSpc>
                          <a:spcPct val="100000"/>
                        </a:lnSpc>
                        <a:spcBef>
                          <a:spcPts val="0"/>
                        </a:spcBef>
                        <a:spcAft>
                          <a:spcPts val="0"/>
                        </a:spcAft>
                        <a:buClrTx/>
                        <a:buSzTx/>
                        <a:buFontTx/>
                        <a:buNone/>
                        <a:tabLst/>
                        <a:defRPr/>
                      </a:pPr>
                      <a:r>
                        <a:rPr lang="en-US" sz="4000" dirty="0">
                          <a:latin typeface="+mn-lt"/>
                        </a:rPr>
                        <a:t>Pale/Ashen skin</a:t>
                      </a:r>
                    </a:p>
                    <a:p>
                      <a:pPr algn="ctr"/>
                      <a:endParaRPr lang="en-US" sz="4000" dirty="0">
                        <a:latin typeface="+mn-lt"/>
                      </a:endParaRPr>
                    </a:p>
                  </a:txBody>
                  <a:tcPr/>
                </a:tc>
                <a:extLst>
                  <a:ext uri="{0D108BD9-81ED-4DB2-BD59-A6C34878D82A}">
                    <a16:rowId xmlns:a16="http://schemas.microsoft.com/office/drawing/2014/main" val="10000"/>
                  </a:ext>
                </a:extLst>
              </a:tr>
              <a:tr h="2234316">
                <a:tc>
                  <a:txBody>
                    <a:bodyPr/>
                    <a:lstStyle/>
                    <a:p>
                      <a:pPr marL="0" marR="0" lvl="2" indent="0" algn="ctr" defTabSz="584200" eaLnBrk="1" fontAlgn="auto" latinLnBrk="0" hangingPunct="1">
                        <a:lnSpc>
                          <a:spcPct val="100000"/>
                        </a:lnSpc>
                        <a:spcBef>
                          <a:spcPts val="0"/>
                        </a:spcBef>
                        <a:spcAft>
                          <a:spcPts val="0"/>
                        </a:spcAft>
                        <a:buClrTx/>
                        <a:buSzTx/>
                        <a:buFontTx/>
                        <a:buNone/>
                        <a:tabLst/>
                        <a:defRPr/>
                      </a:pPr>
                      <a:r>
                        <a:rPr lang="en-US" sz="4000" dirty="0">
                          <a:latin typeface="+mn-lt"/>
                          <a:cs typeface="Calibri" panose="020F0502020204030204" pitchFamily="34" charset="0"/>
                        </a:rPr>
                        <a:t>Slow or no breathing </a:t>
                      </a:r>
                    </a:p>
                    <a:p>
                      <a:pPr marL="0" marR="0" lvl="2" indent="0" algn="ctr" defTabSz="584200" eaLnBrk="1" fontAlgn="auto" latinLnBrk="0" hangingPunct="1">
                        <a:lnSpc>
                          <a:spcPct val="100000"/>
                        </a:lnSpc>
                        <a:spcBef>
                          <a:spcPts val="0"/>
                        </a:spcBef>
                        <a:spcAft>
                          <a:spcPts val="0"/>
                        </a:spcAft>
                        <a:buClrTx/>
                        <a:buSzTx/>
                        <a:buFontTx/>
                        <a:buNone/>
                        <a:tabLst/>
                        <a:defRPr/>
                      </a:pPr>
                      <a:r>
                        <a:rPr lang="en-US" sz="3600" dirty="0">
                          <a:latin typeface="+mn-lt"/>
                          <a:cs typeface="Calibri" panose="020F0502020204030204" pitchFamily="34" charset="0"/>
                        </a:rPr>
                        <a:t>(may sound like snoring)</a:t>
                      </a:r>
                    </a:p>
                  </a:txBody>
                  <a:tcPr/>
                </a:tc>
                <a:tc>
                  <a:txBody>
                    <a:bodyPr/>
                    <a:lstStyle/>
                    <a:p>
                      <a:pPr marL="0" marR="0" lvl="2" indent="0" algn="ctr" defTabSz="584200" eaLnBrk="1" fontAlgn="auto" latinLnBrk="0" hangingPunct="1">
                        <a:lnSpc>
                          <a:spcPct val="100000"/>
                        </a:lnSpc>
                        <a:spcBef>
                          <a:spcPts val="0"/>
                        </a:spcBef>
                        <a:spcAft>
                          <a:spcPts val="0"/>
                        </a:spcAft>
                        <a:buClrTx/>
                        <a:buSzTx/>
                        <a:buFontTx/>
                        <a:buNone/>
                        <a:tabLst/>
                        <a:defRPr/>
                      </a:pPr>
                      <a:r>
                        <a:rPr lang="en-US" sz="4000" dirty="0">
                          <a:latin typeface="+mn-lt"/>
                        </a:rPr>
                        <a:t>Fingernails or lips turning blue or grey/ashen</a:t>
                      </a:r>
                    </a:p>
                    <a:p>
                      <a:pPr marL="0" marR="0" lvl="2" indent="0" algn="ctr" defTabSz="584200" eaLnBrk="1" fontAlgn="auto" latinLnBrk="0" hangingPunct="1">
                        <a:lnSpc>
                          <a:spcPct val="100000"/>
                        </a:lnSpc>
                        <a:spcBef>
                          <a:spcPts val="0"/>
                        </a:spcBef>
                        <a:spcAft>
                          <a:spcPts val="0"/>
                        </a:spcAft>
                        <a:buClrTx/>
                        <a:buSzTx/>
                        <a:buFontTx/>
                        <a:buNone/>
                        <a:tabLst/>
                        <a:defRPr/>
                      </a:pPr>
                      <a:r>
                        <a:rPr lang="en-US" sz="2500" dirty="0">
                          <a:latin typeface="+mn-lt"/>
                        </a:rPr>
                        <a:t>(lighter color skin will turn purple/blue; darker color skin will turn grey/ashen)</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9349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752" y="909801"/>
            <a:ext cx="3519550" cy="7932928"/>
          </a:xfrm>
        </p:spPr>
        <p:txBody>
          <a:bodyPr vert="horz" lIns="91440" tIns="45720" rIns="91440" bIns="45720" rtlCol="0" anchor="ctr">
            <a:normAutofit/>
          </a:bodyPr>
          <a:lstStyle/>
          <a:p>
            <a:pPr algn="ctr" defTabSz="914400"/>
            <a:r>
              <a:rPr lang="en-US" sz="6000" dirty="0"/>
              <a:t>Objectives </a:t>
            </a:r>
          </a:p>
        </p:txBody>
      </p:sp>
      <p:graphicFrame>
        <p:nvGraphicFramePr>
          <p:cNvPr id="5" name="Text Placeholder 2">
            <a:extLst>
              <a:ext uri="{FF2B5EF4-FFF2-40B4-BE49-F238E27FC236}">
                <a16:creationId xmlns:a16="http://schemas.microsoft.com/office/drawing/2014/main" id="{471A0636-0ED6-46E5-BE85-C91B4A41BB60}"/>
              </a:ext>
            </a:extLst>
          </p:cNvPr>
          <p:cNvGraphicFramePr/>
          <p:nvPr>
            <p:extLst>
              <p:ext uri="{D42A27DB-BD31-4B8C-83A1-F6EECF244321}">
                <p14:modId xmlns:p14="http://schemas.microsoft.com/office/powerpoint/2010/main" val="1034787994"/>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0372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998D-AAED-439F-B85A-4A16AA9FEA94}"/>
              </a:ext>
            </a:extLst>
          </p:cNvPr>
          <p:cNvSpPr>
            <a:spLocks noGrp="1"/>
          </p:cNvSpPr>
          <p:nvPr>
            <p:ph type="title"/>
          </p:nvPr>
        </p:nvSpPr>
        <p:spPr>
          <a:xfrm>
            <a:off x="836506" y="1518338"/>
            <a:ext cx="4202302" cy="6006354"/>
          </a:xfrm>
        </p:spPr>
        <p:txBody>
          <a:bodyPr anchor="ctr">
            <a:normAutofit/>
          </a:bodyPr>
          <a:lstStyle/>
          <a:p>
            <a:pPr algn="ctr"/>
            <a:r>
              <a:rPr lang="en-US" sz="6200" dirty="0"/>
              <a:t>CALL 911*</a:t>
            </a:r>
          </a:p>
        </p:txBody>
      </p:sp>
      <p:graphicFrame>
        <p:nvGraphicFramePr>
          <p:cNvPr id="5" name="Content Placeholder 2">
            <a:extLst>
              <a:ext uri="{FF2B5EF4-FFF2-40B4-BE49-F238E27FC236}">
                <a16:creationId xmlns:a16="http://schemas.microsoft.com/office/drawing/2014/main" id="{A2E685E4-A4D3-4402-A6F4-129E645B4889}"/>
              </a:ext>
            </a:extLst>
          </p:cNvPr>
          <p:cNvGraphicFramePr>
            <a:graphicFrameLocks noGrp="1"/>
          </p:cNvGraphicFramePr>
          <p:nvPr>
            <p:ph idx="1"/>
            <p:extLst>
              <p:ext uri="{D42A27DB-BD31-4B8C-83A1-F6EECF244321}">
                <p14:modId xmlns:p14="http://schemas.microsoft.com/office/powerpoint/2010/main" val="81663865"/>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685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998D-AAED-439F-B85A-4A16AA9FEA94}"/>
              </a:ext>
            </a:extLst>
          </p:cNvPr>
          <p:cNvSpPr>
            <a:spLocks noGrp="1"/>
          </p:cNvSpPr>
          <p:nvPr>
            <p:ph type="title"/>
          </p:nvPr>
        </p:nvSpPr>
        <p:spPr>
          <a:xfrm>
            <a:off x="682751" y="909801"/>
            <a:ext cx="4081753" cy="7932928"/>
          </a:xfrm>
        </p:spPr>
        <p:txBody>
          <a:bodyPr anchor="ctr">
            <a:normAutofit/>
          </a:bodyPr>
          <a:lstStyle/>
          <a:p>
            <a:pPr algn="ctr"/>
            <a:r>
              <a:rPr lang="en-US" sz="6200" dirty="0"/>
              <a:t>Administer naloxone*</a:t>
            </a:r>
          </a:p>
        </p:txBody>
      </p:sp>
      <p:graphicFrame>
        <p:nvGraphicFramePr>
          <p:cNvPr id="5" name="Content Placeholder 2">
            <a:extLst>
              <a:ext uri="{FF2B5EF4-FFF2-40B4-BE49-F238E27FC236}">
                <a16:creationId xmlns:a16="http://schemas.microsoft.com/office/drawing/2014/main" id="{86F97412-7BDE-492B-87B9-03EE658F0385}"/>
              </a:ext>
            </a:extLst>
          </p:cNvPr>
          <p:cNvGraphicFramePr>
            <a:graphicFrameLocks noGrp="1"/>
          </p:cNvGraphicFramePr>
          <p:nvPr>
            <p:ph idx="1"/>
            <p:extLst>
              <p:ext uri="{D42A27DB-BD31-4B8C-83A1-F6EECF244321}">
                <p14:modId xmlns:p14="http://schemas.microsoft.com/office/powerpoint/2010/main" val="2780821057"/>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066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200" dirty="0">
                <a:ea typeface="Arial" charset="0"/>
                <a:cs typeface="Arial" charset="0"/>
              </a:rPr>
              <a:t>NARCAN Nasal Spray</a:t>
            </a:r>
          </a:p>
        </p:txBody>
      </p:sp>
      <p:sp>
        <p:nvSpPr>
          <p:cNvPr id="3" name="Content Placeholder 2"/>
          <p:cNvSpPr>
            <a:spLocks noGrp="1"/>
          </p:cNvSpPr>
          <p:nvPr>
            <p:ph idx="1"/>
          </p:nvPr>
        </p:nvSpPr>
        <p:spPr>
          <a:xfrm>
            <a:off x="894080" y="2687832"/>
            <a:ext cx="11216640" cy="4641427"/>
          </a:xfrm>
        </p:spPr>
        <p:txBody>
          <a:bodyPr/>
          <a:lstStyle/>
          <a:p>
            <a:pPr marL="1025525" indent="-546100"/>
            <a:r>
              <a:rPr lang="en-US" sz="3000" dirty="0">
                <a:ea typeface="Arial" charset="0"/>
                <a:cs typeface="Arial" charset="0"/>
              </a:rPr>
              <a:t>Remove the device from the package.  Hold with thumb on the bottom of the plunger with your first and middle fingers on either side of the nozzle. </a:t>
            </a:r>
          </a:p>
          <a:p>
            <a:pPr marL="1025525" indent="-546100"/>
            <a:r>
              <a:rPr lang="en-US" sz="3000" dirty="0">
                <a:ea typeface="Arial" charset="0"/>
                <a:cs typeface="Arial" charset="0"/>
              </a:rPr>
              <a:t>Tilt the person’s head back and provide support to the neck then insert the tip of the nozzle into nostril until your fingers are against the person’s nose. </a:t>
            </a:r>
          </a:p>
          <a:p>
            <a:pPr marL="1025525" indent="-546100"/>
            <a:r>
              <a:rPr lang="en-US" sz="3000" dirty="0">
                <a:ea typeface="Arial" charset="0"/>
                <a:cs typeface="Arial" charset="0"/>
              </a:rPr>
              <a:t>Press the plunger firmly to give the dose. </a:t>
            </a:r>
          </a:p>
          <a:p>
            <a:endParaRPr lang="en-US" dirty="0"/>
          </a:p>
        </p:txBody>
      </p:sp>
      <p:pic>
        <p:nvPicPr>
          <p:cNvPr id="4" name="Picture 3" descr="img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586" y="6939860"/>
            <a:ext cx="4297628" cy="2406671"/>
          </a:xfrm>
          <a:prstGeom prst="rect">
            <a:avLst/>
          </a:prstGeom>
        </p:spPr>
      </p:pic>
    </p:spTree>
    <p:extLst>
      <p:ext uri="{BB962C8B-B14F-4D97-AF65-F5344CB8AC3E}">
        <p14:creationId xmlns:p14="http://schemas.microsoft.com/office/powerpoint/2010/main" val="124185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200" dirty="0">
                <a:ea typeface="Arial" charset="0"/>
                <a:cs typeface="Arial" charset="0"/>
              </a:rPr>
              <a:t>IM Naloxone</a:t>
            </a:r>
          </a:p>
        </p:txBody>
      </p:sp>
      <p:sp>
        <p:nvSpPr>
          <p:cNvPr id="3" name="Content Placeholder 2"/>
          <p:cNvSpPr>
            <a:spLocks noGrp="1"/>
          </p:cNvSpPr>
          <p:nvPr>
            <p:ph idx="1"/>
          </p:nvPr>
        </p:nvSpPr>
        <p:spPr>
          <a:xfrm>
            <a:off x="1463040" y="2447436"/>
            <a:ext cx="10241280" cy="5495530"/>
          </a:xfrm>
        </p:spPr>
        <p:txBody>
          <a:bodyPr/>
          <a:lstStyle/>
          <a:p>
            <a:pPr marL="555431" lvl="2">
              <a:defRPr sz="1800"/>
            </a:pPr>
            <a:r>
              <a:rPr lang="en-US" sz="3000" dirty="0">
                <a:ea typeface="Arial" charset="0"/>
                <a:cs typeface="Arial" charset="0"/>
              </a:rPr>
              <a:t>Remove cap from naloxone vial and syringe</a:t>
            </a:r>
          </a:p>
          <a:p>
            <a:pPr marL="555431" lvl="2">
              <a:spcBef>
                <a:spcPts val="1800"/>
              </a:spcBef>
              <a:defRPr sz="1800"/>
            </a:pPr>
            <a:r>
              <a:rPr lang="en-US" sz="3000" dirty="0">
                <a:ea typeface="Arial" charset="0"/>
                <a:cs typeface="Arial" charset="0"/>
              </a:rPr>
              <a:t>Insert needle through rubber plug</a:t>
            </a:r>
          </a:p>
          <a:p>
            <a:pPr marL="555431" lvl="2">
              <a:spcBef>
                <a:spcPts val="1800"/>
              </a:spcBef>
              <a:defRPr sz="1800"/>
            </a:pPr>
            <a:r>
              <a:rPr lang="en-US" sz="3000" dirty="0">
                <a:ea typeface="Arial" charset="0"/>
                <a:cs typeface="Arial" charset="0"/>
              </a:rPr>
              <a:t>Pull back on plunger until there is 1cc in the syringe </a:t>
            </a:r>
          </a:p>
          <a:p>
            <a:pPr marL="555431" lvl="2">
              <a:spcBef>
                <a:spcPts val="1800"/>
              </a:spcBef>
              <a:defRPr sz="1800"/>
            </a:pPr>
            <a:r>
              <a:rPr lang="en-US" sz="3000" dirty="0">
                <a:ea typeface="Arial" charset="0"/>
                <a:cs typeface="Arial" charset="0"/>
              </a:rPr>
              <a:t>Inject into a large muscle (thigh or upper arm)</a:t>
            </a:r>
          </a:p>
          <a:p>
            <a:endParaRPr lang="en-US" dirty="0"/>
          </a:p>
        </p:txBody>
      </p:sp>
      <p:pic>
        <p:nvPicPr>
          <p:cNvPr id="4" name="IM4 H.png"/>
          <p:cNvPicPr/>
          <p:nvPr/>
        </p:nvPicPr>
        <p:blipFill>
          <a:blip r:embed="rId2"/>
          <a:stretch>
            <a:fillRect/>
          </a:stretch>
        </p:blipFill>
        <p:spPr>
          <a:xfrm>
            <a:off x="1602960" y="5640164"/>
            <a:ext cx="9681155" cy="3282856"/>
          </a:xfrm>
          <a:prstGeom prst="rect">
            <a:avLst/>
          </a:prstGeom>
          <a:ln w="12700">
            <a:miter lim="400000"/>
          </a:ln>
        </p:spPr>
      </p:pic>
    </p:spTree>
    <p:extLst>
      <p:ext uri="{BB962C8B-B14F-4D97-AF65-F5344CB8AC3E}">
        <p14:creationId xmlns:p14="http://schemas.microsoft.com/office/powerpoint/2010/main" val="155454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68" y="534"/>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0144" cy="520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4656" y="-6638"/>
            <a:ext cx="390144" cy="5201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36373"/>
            <a:ext cx="390144" cy="520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4656" y="9236373"/>
            <a:ext cx="390144" cy="520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591" y="225823"/>
            <a:ext cx="12661616" cy="9298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C6E508C-C919-4C2E-AE89-A922063BC992}"/>
              </a:ext>
            </a:extLst>
          </p:cNvPr>
          <p:cNvPicPr>
            <a:picLocks noChangeAspect="1"/>
          </p:cNvPicPr>
          <p:nvPr/>
        </p:nvPicPr>
        <p:blipFill rotWithShape="1">
          <a:blip r:embed="rId2"/>
          <a:srcRect l="6823" t="3733" r="25479" b="5464"/>
          <a:stretch/>
        </p:blipFill>
        <p:spPr>
          <a:xfrm>
            <a:off x="948785" y="683399"/>
            <a:ext cx="11107227" cy="8380162"/>
          </a:xfrm>
          <a:prstGeom prst="rect">
            <a:avLst/>
          </a:prstGeom>
          <a:noFill/>
        </p:spPr>
      </p:pic>
    </p:spTree>
    <p:extLst>
      <p:ext uri="{BB962C8B-B14F-4D97-AF65-F5344CB8AC3E}">
        <p14:creationId xmlns:p14="http://schemas.microsoft.com/office/powerpoint/2010/main" val="363692610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68" y="534"/>
            <a:ext cx="243840" cy="975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975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0144" cy="520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4656" y="-6638"/>
            <a:ext cx="390144" cy="5201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236373"/>
            <a:ext cx="390144" cy="520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4656" y="9236373"/>
            <a:ext cx="390144" cy="5201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591" y="225823"/>
            <a:ext cx="12661616" cy="92982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E962E49-26C7-4865-99FB-9585BC00A9FE}"/>
              </a:ext>
            </a:extLst>
          </p:cNvPr>
          <p:cNvPicPr>
            <a:picLocks noChangeAspect="1"/>
          </p:cNvPicPr>
          <p:nvPr/>
        </p:nvPicPr>
        <p:blipFill rotWithShape="1">
          <a:blip r:embed="rId2"/>
          <a:srcRect r="23607"/>
          <a:stretch/>
        </p:blipFill>
        <p:spPr>
          <a:xfrm>
            <a:off x="811860" y="683399"/>
            <a:ext cx="11381077" cy="8380162"/>
          </a:xfrm>
          <a:prstGeom prst="rect">
            <a:avLst/>
          </a:prstGeom>
        </p:spPr>
      </p:pic>
    </p:spTree>
    <p:extLst>
      <p:ext uri="{BB962C8B-B14F-4D97-AF65-F5344CB8AC3E}">
        <p14:creationId xmlns:p14="http://schemas.microsoft.com/office/powerpoint/2010/main" val="158935660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67A3-D806-4379-99F5-5E2E8AF38656}"/>
              </a:ext>
            </a:extLst>
          </p:cNvPr>
          <p:cNvSpPr>
            <a:spLocks noGrp="1"/>
          </p:cNvSpPr>
          <p:nvPr>
            <p:ph type="title"/>
          </p:nvPr>
        </p:nvSpPr>
        <p:spPr>
          <a:xfrm>
            <a:off x="682751" y="909801"/>
            <a:ext cx="4065711" cy="7932928"/>
          </a:xfrm>
        </p:spPr>
        <p:txBody>
          <a:bodyPr anchor="ctr">
            <a:normAutofit/>
          </a:bodyPr>
          <a:lstStyle/>
          <a:p>
            <a:pPr algn="ctr"/>
            <a:r>
              <a:rPr lang="en-US" sz="6258" dirty="0"/>
              <a:t>Support Ventilation</a:t>
            </a:r>
          </a:p>
        </p:txBody>
      </p:sp>
      <p:graphicFrame>
        <p:nvGraphicFramePr>
          <p:cNvPr id="5" name="Content Placeholder 2">
            <a:extLst>
              <a:ext uri="{FF2B5EF4-FFF2-40B4-BE49-F238E27FC236}">
                <a16:creationId xmlns:a16="http://schemas.microsoft.com/office/drawing/2014/main" id="{24647AF8-67A7-4EBC-AB37-54C7B9A5F6E1}"/>
              </a:ext>
            </a:extLst>
          </p:cNvPr>
          <p:cNvGraphicFramePr>
            <a:graphicFrameLocks noGrp="1"/>
          </p:cNvGraphicFramePr>
          <p:nvPr>
            <p:ph idx="1"/>
            <p:extLst>
              <p:ext uri="{D42A27DB-BD31-4B8C-83A1-F6EECF244321}">
                <p14:modId xmlns:p14="http://schemas.microsoft.com/office/powerpoint/2010/main" val="3567687742"/>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08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67E480-CEEE-48C2-B6EC-95E7CCFFC5CE}"/>
              </a:ext>
            </a:extLst>
          </p:cNvPr>
          <p:cNvSpPr>
            <a:spLocks noGrp="1"/>
          </p:cNvSpPr>
          <p:nvPr>
            <p:ph type="title"/>
          </p:nvPr>
        </p:nvSpPr>
        <p:spPr/>
        <p:txBody>
          <a:bodyPr/>
          <a:lstStyle/>
          <a:p>
            <a:r>
              <a:rPr lang="en-US" dirty="0"/>
              <a:t>How to Provide Ventilation Support</a:t>
            </a:r>
          </a:p>
        </p:txBody>
      </p:sp>
      <p:sp>
        <p:nvSpPr>
          <p:cNvPr id="4" name="Content Placeholder 3">
            <a:extLst>
              <a:ext uri="{FF2B5EF4-FFF2-40B4-BE49-F238E27FC236}">
                <a16:creationId xmlns:a16="http://schemas.microsoft.com/office/drawing/2014/main" id="{A69DF634-692F-499C-A670-C9467C37B7D4}"/>
              </a:ext>
            </a:extLst>
          </p:cNvPr>
          <p:cNvSpPr>
            <a:spLocks noGrp="1"/>
          </p:cNvSpPr>
          <p:nvPr>
            <p:ph idx="1"/>
          </p:nvPr>
        </p:nvSpPr>
        <p:spPr>
          <a:xfrm>
            <a:off x="1463040" y="3331154"/>
            <a:ext cx="10241280" cy="1677886"/>
          </a:xfrm>
        </p:spPr>
        <p:txBody>
          <a:bodyPr>
            <a:normAutofit/>
          </a:bodyPr>
          <a:lstStyle/>
          <a:p>
            <a:pPr marL="0" indent="0" algn="ctr">
              <a:buNone/>
            </a:pPr>
            <a:r>
              <a:rPr lang="en-US" sz="3600" dirty="0"/>
              <a:t>BASED ON YOUR LEVEL OF TRAINING or COMFORT:</a:t>
            </a:r>
            <a:endParaRPr lang="en-US" sz="3600" i="0" dirty="0"/>
          </a:p>
        </p:txBody>
      </p:sp>
      <p:sp>
        <p:nvSpPr>
          <p:cNvPr id="5" name="Content Placeholder 3">
            <a:extLst>
              <a:ext uri="{FF2B5EF4-FFF2-40B4-BE49-F238E27FC236}">
                <a16:creationId xmlns:a16="http://schemas.microsoft.com/office/drawing/2014/main" id="{EAD9019E-B393-4BAA-ADCE-157A057B0A46}"/>
              </a:ext>
            </a:extLst>
          </p:cNvPr>
          <p:cNvSpPr txBox="1">
            <a:spLocks/>
          </p:cNvSpPr>
          <p:nvPr/>
        </p:nvSpPr>
        <p:spPr>
          <a:xfrm>
            <a:off x="1974663" y="4669704"/>
            <a:ext cx="10533994" cy="1834985"/>
          </a:xfrm>
          <a:prstGeom prst="rect">
            <a:avLst/>
          </a:prstGeom>
        </p:spPr>
        <p:txBody>
          <a:bodyPr vert="horz" lIns="91440" tIns="45720" rIns="91440" bIns="45720" rtlCol="0">
            <a:noAutofit/>
          </a:bodyPr>
          <a:lst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a:lstStyle>
          <a:p>
            <a:r>
              <a:rPr lang="en-US" sz="3200" dirty="0">
                <a:ea typeface="Arial" charset="0"/>
                <a:cs typeface="Arial" charset="0"/>
              </a:rPr>
              <a:t>Rescue Breaths</a:t>
            </a:r>
          </a:p>
          <a:p>
            <a:r>
              <a:rPr lang="en-US" sz="3200" dirty="0">
                <a:ea typeface="Arial" charset="0"/>
                <a:cs typeface="Arial" charset="0"/>
              </a:rPr>
              <a:t>CPR  </a:t>
            </a:r>
          </a:p>
          <a:p>
            <a:pPr lvl="1"/>
            <a:r>
              <a:rPr lang="en-US" sz="3200" dirty="0">
                <a:ea typeface="Arial" charset="0"/>
                <a:cs typeface="Arial" charset="0"/>
              </a:rPr>
              <a:t>Full Chest Compression + Rescue Breaths (30 to 2)</a:t>
            </a:r>
          </a:p>
          <a:p>
            <a:pPr lvl="1"/>
            <a:r>
              <a:rPr lang="en-US" sz="3200" dirty="0">
                <a:ea typeface="Arial" charset="0"/>
                <a:cs typeface="Arial" charset="0"/>
              </a:rPr>
              <a:t>Chest Compression Only (100 per minute)</a:t>
            </a:r>
          </a:p>
          <a:p>
            <a:pPr marL="754267" lvl="1" indent="0">
              <a:buNone/>
            </a:pPr>
            <a:endParaRPr lang="en-US" sz="2800" dirty="0">
              <a:ea typeface="Arial" charset="0"/>
              <a:cs typeface="Arial" charset="0"/>
            </a:endParaRPr>
          </a:p>
          <a:p>
            <a:pPr marL="0" indent="0">
              <a:buNone/>
            </a:pPr>
            <a:endParaRPr lang="en-US" sz="2800" dirty="0">
              <a:ea typeface="Arial" charset="0"/>
              <a:cs typeface="Arial" charset="0"/>
            </a:endParaRPr>
          </a:p>
          <a:p>
            <a:pPr marL="0" indent="0">
              <a:buFont typeface="Franklin Gothic Book" panose="020B0503020102020204" pitchFamily="34" charset="0"/>
              <a:buNone/>
            </a:pPr>
            <a:endParaRPr lang="en-US" sz="2800" dirty="0"/>
          </a:p>
        </p:txBody>
      </p:sp>
      <p:sp>
        <p:nvSpPr>
          <p:cNvPr id="6" name="Content Placeholder 3">
            <a:extLst>
              <a:ext uri="{FF2B5EF4-FFF2-40B4-BE49-F238E27FC236}">
                <a16:creationId xmlns:a16="http://schemas.microsoft.com/office/drawing/2014/main" id="{12A38C43-02EA-4DDB-84A3-B3642A5BFA3F}"/>
              </a:ext>
            </a:extLst>
          </p:cNvPr>
          <p:cNvSpPr txBox="1">
            <a:spLocks/>
          </p:cNvSpPr>
          <p:nvPr/>
        </p:nvSpPr>
        <p:spPr>
          <a:xfrm>
            <a:off x="1463040" y="7503903"/>
            <a:ext cx="10901238" cy="895626"/>
          </a:xfrm>
          <a:prstGeom prst="rect">
            <a:avLst/>
          </a:prstGeom>
        </p:spPr>
        <p:txBody>
          <a:bodyPr vert="horz" lIns="91440" tIns="45720" rIns="91440" bIns="45720" rtlCol="0">
            <a:noAutofit/>
          </a:bodyPr>
          <a:lst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a:lstStyle>
          <a:p>
            <a:pPr marL="0" indent="0" algn="ctr">
              <a:buNone/>
            </a:pPr>
            <a:r>
              <a:rPr lang="en-US" sz="2800" dirty="0">
                <a:solidFill>
                  <a:srgbClr val="FFC000"/>
                </a:solidFill>
                <a:cs typeface="Arial" charset="0"/>
              </a:rPr>
              <a:t>To be fully prepared in the case of an emergency, enroll in a local CPR training</a:t>
            </a:r>
            <a:r>
              <a:rPr lang="en-US" sz="2800" dirty="0">
                <a:solidFill>
                  <a:srgbClr val="00B0F0"/>
                </a:solidFill>
                <a:cs typeface="Arial" charset="0"/>
              </a:rPr>
              <a:t>. </a:t>
            </a:r>
            <a:endParaRPr lang="en-US" sz="2800" dirty="0">
              <a:solidFill>
                <a:srgbClr val="00B0F0"/>
              </a:solidFill>
            </a:endParaRPr>
          </a:p>
        </p:txBody>
      </p:sp>
    </p:spTree>
    <p:extLst>
      <p:ext uri="{BB962C8B-B14F-4D97-AF65-F5344CB8AC3E}">
        <p14:creationId xmlns:p14="http://schemas.microsoft.com/office/powerpoint/2010/main" val="288909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4DFA7-D640-4375-B30C-C793535B9C7D}"/>
              </a:ext>
            </a:extLst>
          </p:cNvPr>
          <p:cNvSpPr>
            <a:spLocks noGrp="1"/>
          </p:cNvSpPr>
          <p:nvPr>
            <p:ph type="title"/>
          </p:nvPr>
        </p:nvSpPr>
        <p:spPr>
          <a:xfrm>
            <a:off x="5440878" y="590349"/>
            <a:ext cx="6588562" cy="2113280"/>
          </a:xfrm>
        </p:spPr>
        <p:txBody>
          <a:bodyPr>
            <a:normAutofit/>
          </a:bodyPr>
          <a:lstStyle/>
          <a:p>
            <a:r>
              <a:rPr lang="en-US" sz="6200" dirty="0"/>
              <a:t>Rescue Breathing </a:t>
            </a:r>
          </a:p>
        </p:txBody>
      </p:sp>
      <p:sp>
        <p:nvSpPr>
          <p:cNvPr id="3" name="Content Placeholder 2">
            <a:extLst>
              <a:ext uri="{FF2B5EF4-FFF2-40B4-BE49-F238E27FC236}">
                <a16:creationId xmlns:a16="http://schemas.microsoft.com/office/drawing/2014/main" id="{C22AA2F5-AB14-468F-8125-DE8D58C1C18A}"/>
              </a:ext>
            </a:extLst>
          </p:cNvPr>
          <p:cNvSpPr>
            <a:spLocks noGrp="1"/>
          </p:cNvSpPr>
          <p:nvPr>
            <p:ph idx="1"/>
          </p:nvPr>
        </p:nvSpPr>
        <p:spPr>
          <a:xfrm>
            <a:off x="5440878" y="2047111"/>
            <a:ext cx="6588562" cy="6456148"/>
          </a:xfrm>
        </p:spPr>
        <p:txBody>
          <a:bodyPr>
            <a:noAutofit/>
          </a:bodyPr>
          <a:lstStyle/>
          <a:p>
            <a:r>
              <a:rPr lang="en-US" sz="3000" dirty="0"/>
              <a:t>Place one hand on the person’s chin, tilt the head back, and pinch the nose closed.</a:t>
            </a:r>
          </a:p>
          <a:p>
            <a:pPr>
              <a:spcBef>
                <a:spcPts val="1800"/>
              </a:spcBef>
            </a:pPr>
            <a:r>
              <a:rPr lang="en-US" sz="3000" dirty="0"/>
              <a:t>Place your mouth over the person’s mouth to make a seal and give two slow breaths.</a:t>
            </a:r>
          </a:p>
          <a:p>
            <a:pPr>
              <a:spcBef>
                <a:spcPts val="1800"/>
              </a:spcBef>
            </a:pPr>
            <a:r>
              <a:rPr lang="en-US" sz="3000" dirty="0"/>
              <a:t>Watch for the person’s chest (but not the stomach) to rise.</a:t>
            </a:r>
          </a:p>
          <a:p>
            <a:pPr>
              <a:spcBef>
                <a:spcPts val="1800"/>
              </a:spcBef>
            </a:pPr>
            <a:r>
              <a:rPr lang="en-US" sz="3000" dirty="0"/>
              <a:t>Follow up with one breath every 5 seconds.</a:t>
            </a:r>
          </a:p>
          <a:p>
            <a:pPr>
              <a:spcBef>
                <a:spcPts val="1800"/>
              </a:spcBef>
            </a:pPr>
            <a:r>
              <a:rPr lang="en-US" sz="3000" dirty="0">
                <a:latin typeface="Calibri" panose="020F0502020204030204" pitchFamily="34" charset="0"/>
              </a:rPr>
              <a:t>Continue until help arrives or the person starts breathing on their own.</a:t>
            </a:r>
          </a:p>
          <a:p>
            <a:pPr>
              <a:spcBef>
                <a:spcPts val="1800"/>
              </a:spcBef>
            </a:pPr>
            <a:endParaRPr lang="en-US" sz="1000" dirty="0">
              <a:latin typeface="Calibri" panose="020F0502020204030204" pitchFamily="34" charset="0"/>
            </a:endParaRPr>
          </a:p>
          <a:p>
            <a:pPr marL="0" indent="0" algn="ctr">
              <a:spcBef>
                <a:spcPts val="1800"/>
              </a:spcBef>
              <a:buNone/>
            </a:pPr>
            <a:r>
              <a:rPr lang="en-US" sz="3000" dirty="0"/>
              <a:t>Use a barrier device, if you have one. </a:t>
            </a:r>
          </a:p>
          <a:p>
            <a:endParaRPr lang="en-US" sz="2800" dirty="0"/>
          </a:p>
        </p:txBody>
      </p:sp>
      <p:pic>
        <p:nvPicPr>
          <p:cNvPr id="4" name="Picture 3">
            <a:extLst>
              <a:ext uri="{FF2B5EF4-FFF2-40B4-BE49-F238E27FC236}">
                <a16:creationId xmlns:a16="http://schemas.microsoft.com/office/drawing/2014/main" id="{918D42B2-87F9-4FC9-9DA0-54E34B1762B3}"/>
              </a:ext>
            </a:extLst>
          </p:cNvPr>
          <p:cNvPicPr>
            <a:picLocks noChangeAspect="1"/>
          </p:cNvPicPr>
          <p:nvPr/>
        </p:nvPicPr>
        <p:blipFill>
          <a:blip r:embed="rId2"/>
          <a:stretch>
            <a:fillRect/>
          </a:stretch>
        </p:blipFill>
        <p:spPr>
          <a:xfrm>
            <a:off x="1127135" y="413616"/>
            <a:ext cx="3299613" cy="4161183"/>
          </a:xfrm>
          <a:prstGeom prst="rect">
            <a:avLst/>
          </a:prstGeom>
        </p:spPr>
      </p:pic>
      <p:pic>
        <p:nvPicPr>
          <p:cNvPr id="6" name="Picture 5">
            <a:extLst>
              <a:ext uri="{FF2B5EF4-FFF2-40B4-BE49-F238E27FC236}">
                <a16:creationId xmlns:a16="http://schemas.microsoft.com/office/drawing/2014/main" id="{6017DDC1-2A3E-4BF0-868B-9F3DFCC4104E}"/>
              </a:ext>
            </a:extLst>
          </p:cNvPr>
          <p:cNvPicPr>
            <a:picLocks noChangeAspect="1"/>
          </p:cNvPicPr>
          <p:nvPr/>
        </p:nvPicPr>
        <p:blipFill>
          <a:blip r:embed="rId3"/>
          <a:stretch>
            <a:fillRect/>
          </a:stretch>
        </p:blipFill>
        <p:spPr>
          <a:xfrm>
            <a:off x="1127135" y="4982818"/>
            <a:ext cx="3299613" cy="4532244"/>
          </a:xfrm>
          <a:prstGeom prst="rect">
            <a:avLst/>
          </a:prstGeom>
        </p:spPr>
      </p:pic>
    </p:spTree>
    <p:extLst>
      <p:ext uri="{BB962C8B-B14F-4D97-AF65-F5344CB8AC3E}">
        <p14:creationId xmlns:p14="http://schemas.microsoft.com/office/powerpoint/2010/main" val="1619859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9121-8DBD-44C0-926A-A8734590FE89}"/>
              </a:ext>
            </a:extLst>
          </p:cNvPr>
          <p:cNvSpPr>
            <a:spLocks noGrp="1"/>
          </p:cNvSpPr>
          <p:nvPr>
            <p:ph type="title"/>
          </p:nvPr>
        </p:nvSpPr>
        <p:spPr>
          <a:xfrm>
            <a:off x="5919308" y="829374"/>
            <a:ext cx="5468983" cy="2113280"/>
          </a:xfrm>
        </p:spPr>
        <p:txBody>
          <a:bodyPr>
            <a:normAutofit/>
          </a:bodyPr>
          <a:lstStyle/>
          <a:p>
            <a:r>
              <a:rPr lang="en-US" sz="6200" dirty="0"/>
              <a:t>Chest Compressions </a:t>
            </a:r>
          </a:p>
        </p:txBody>
      </p:sp>
      <p:sp>
        <p:nvSpPr>
          <p:cNvPr id="4" name="Content Placeholder 3">
            <a:extLst>
              <a:ext uri="{FF2B5EF4-FFF2-40B4-BE49-F238E27FC236}">
                <a16:creationId xmlns:a16="http://schemas.microsoft.com/office/drawing/2014/main" id="{82320DBC-8769-4FA9-A5A4-E5B2427FA59D}"/>
              </a:ext>
            </a:extLst>
          </p:cNvPr>
          <p:cNvSpPr txBox="1">
            <a:spLocks noGrp="1"/>
          </p:cNvSpPr>
          <p:nvPr>
            <p:ph idx="1"/>
          </p:nvPr>
        </p:nvSpPr>
        <p:spPr>
          <a:xfrm>
            <a:off x="5809130" y="3251200"/>
            <a:ext cx="6475762" cy="5093546"/>
          </a:xfrm>
          <a:prstGeom prst="rect">
            <a:avLst/>
          </a:prstGeom>
        </p:spPr>
        <p:txBody>
          <a:bodyPr vert="horz" lIns="91440" tIns="45720" rIns="91440" bIns="45720" rtlCol="0">
            <a:normAutofit/>
          </a:bodyPr>
          <a:lstStyle>
            <a:lvl1pPr marL="546193" indent="-546193" algn="l" defTabSz="975345" rtl="0" eaLnBrk="1" latinLnBrk="0" hangingPunct="1">
              <a:lnSpc>
                <a:spcPct val="94000"/>
              </a:lnSpc>
              <a:spcBef>
                <a:spcPts val="1422"/>
              </a:spcBef>
              <a:spcAft>
                <a:spcPts val="284"/>
              </a:spcAft>
              <a:buFont typeface="Franklin Gothic Book" panose="020B0503020102020204" pitchFamily="34" charset="0"/>
              <a:buChar char="■"/>
              <a:defRPr sz="2844" kern="1200" baseline="0">
                <a:solidFill>
                  <a:schemeClr val="tx2"/>
                </a:solidFill>
                <a:latin typeface="+mn-lt"/>
                <a:ea typeface="+mn-ea"/>
                <a:cs typeface="+mn-cs"/>
              </a:defRPr>
            </a:lvl1pPr>
            <a:lvl2pPr marL="130046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844" i="1" kern="1200" baseline="0">
                <a:solidFill>
                  <a:schemeClr val="tx2"/>
                </a:solidFill>
                <a:latin typeface="+mn-lt"/>
                <a:ea typeface="+mn-ea"/>
                <a:cs typeface="+mn-cs"/>
              </a:defRPr>
            </a:lvl2pPr>
            <a:lvl3pPr marL="1950690"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kern="1200" baseline="0">
                <a:solidFill>
                  <a:schemeClr val="tx2"/>
                </a:solidFill>
                <a:latin typeface="+mn-lt"/>
                <a:ea typeface="+mn-ea"/>
                <a:cs typeface="+mn-cs"/>
              </a:defRPr>
            </a:lvl3pPr>
            <a:lvl4pPr marL="260091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560" i="1" kern="1200" baseline="0">
                <a:solidFill>
                  <a:schemeClr val="tx2"/>
                </a:solidFill>
                <a:latin typeface="+mn-lt"/>
                <a:ea typeface="+mn-ea"/>
                <a:cs typeface="+mn-cs"/>
              </a:defRPr>
            </a:lvl4pPr>
            <a:lvl5pPr marL="325114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kern="1200" baseline="0">
                <a:solidFill>
                  <a:schemeClr val="tx2"/>
                </a:solidFill>
                <a:latin typeface="+mn-lt"/>
                <a:ea typeface="+mn-ea"/>
                <a:cs typeface="+mn-cs"/>
              </a:defRPr>
            </a:lvl5pPr>
            <a:lvl6pPr marL="3901379" indent="-546193" algn="l" defTabSz="975345" rtl="0" eaLnBrk="1" latinLnBrk="0" hangingPunct="1">
              <a:lnSpc>
                <a:spcPct val="94000"/>
              </a:lnSpc>
              <a:spcBef>
                <a:spcPts val="711"/>
              </a:spcBef>
              <a:spcAft>
                <a:spcPts val="284"/>
              </a:spcAft>
              <a:buFont typeface="Franklin Gothic Book" panose="020B0503020102020204" pitchFamily="34" charset="0"/>
              <a:buChar char="–"/>
              <a:defRPr sz="2276" i="1" kern="1200" baseline="0">
                <a:solidFill>
                  <a:schemeClr val="tx2"/>
                </a:solidFill>
                <a:latin typeface="+mn-lt"/>
                <a:ea typeface="+mn-ea"/>
                <a:cs typeface="+mn-cs"/>
              </a:defRPr>
            </a:lvl6pPr>
            <a:lvl7pPr marL="455160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7pPr>
            <a:lvl8pPr marL="520183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i="1" kern="1200" baseline="0">
                <a:solidFill>
                  <a:schemeClr val="tx2"/>
                </a:solidFill>
                <a:latin typeface="+mn-lt"/>
                <a:ea typeface="+mn-ea"/>
                <a:cs typeface="+mn-cs"/>
              </a:defRPr>
            </a:lvl8pPr>
            <a:lvl9pPr marL="5852069" indent="-546193" algn="l" defTabSz="975345" rtl="0" eaLnBrk="1" latinLnBrk="0" hangingPunct="1">
              <a:lnSpc>
                <a:spcPct val="94000"/>
              </a:lnSpc>
              <a:spcBef>
                <a:spcPts val="711"/>
              </a:spcBef>
              <a:spcAft>
                <a:spcPts val="284"/>
              </a:spcAft>
              <a:buFont typeface="Franklin Gothic Book" panose="020B0503020102020204" pitchFamily="34" charset="0"/>
              <a:buChar char="■"/>
              <a:defRPr sz="1991" kern="1200" baseline="0">
                <a:solidFill>
                  <a:schemeClr val="tx2"/>
                </a:solidFill>
                <a:latin typeface="+mn-lt"/>
                <a:ea typeface="+mn-ea"/>
                <a:cs typeface="+mn-cs"/>
              </a:defRPr>
            </a:lvl9pPr>
          </a:lstStyle>
          <a:p>
            <a:pPr marL="0" indent="0">
              <a:buNone/>
            </a:pPr>
            <a:r>
              <a:rPr lang="en-US" sz="3000" dirty="0"/>
              <a:t>Chest compressions for adults involve the following steps:</a:t>
            </a:r>
          </a:p>
          <a:p>
            <a:pPr>
              <a:spcBef>
                <a:spcPts val="1800"/>
              </a:spcBef>
            </a:pPr>
            <a:r>
              <a:rPr lang="en-US" sz="3000" dirty="0"/>
              <a:t>Place the person on his or her back.</a:t>
            </a:r>
          </a:p>
          <a:p>
            <a:pPr>
              <a:spcBef>
                <a:spcPts val="1800"/>
              </a:spcBef>
            </a:pPr>
            <a:r>
              <a:rPr lang="en-US" sz="3000" dirty="0"/>
              <a:t>Press hard and fast on the center of the chest.</a:t>
            </a:r>
          </a:p>
          <a:p>
            <a:pPr>
              <a:spcBef>
                <a:spcPts val="1800"/>
              </a:spcBef>
            </a:pPr>
            <a:r>
              <a:rPr lang="en-US" sz="3000" dirty="0"/>
              <a:t>Interlock fingers.</a:t>
            </a:r>
          </a:p>
          <a:p>
            <a:pPr>
              <a:spcBef>
                <a:spcPts val="1800"/>
              </a:spcBef>
            </a:pPr>
            <a:r>
              <a:rPr lang="en-US" sz="3000" dirty="0"/>
              <a:t>Keep your arms extended.</a:t>
            </a:r>
          </a:p>
          <a:p>
            <a:pPr marL="0" indent="0">
              <a:buFont typeface="Franklin Gothic Book" panose="020B0503020102020204" pitchFamily="34" charset="0"/>
              <a:buNone/>
            </a:pPr>
            <a:endParaRPr lang="en-US" dirty="0"/>
          </a:p>
        </p:txBody>
      </p:sp>
      <p:pic>
        <p:nvPicPr>
          <p:cNvPr id="14" name="Graphic 7" descr="Skeleton">
            <a:extLst>
              <a:ext uri="{FF2B5EF4-FFF2-40B4-BE49-F238E27FC236}">
                <a16:creationId xmlns:a16="http://schemas.microsoft.com/office/drawing/2014/main" id="{CD0F98DA-229C-4E06-8D2C-1132EEDE05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968" y="2410710"/>
            <a:ext cx="5409340" cy="5409340"/>
          </a:xfrm>
          <a:prstGeom prst="rect">
            <a:avLst/>
          </a:prstGeom>
        </p:spPr>
      </p:pic>
    </p:spTree>
    <p:extLst>
      <p:ext uri="{BB962C8B-B14F-4D97-AF65-F5344CB8AC3E}">
        <p14:creationId xmlns:p14="http://schemas.microsoft.com/office/powerpoint/2010/main" val="21535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cap="all" dirty="0"/>
              <a:t>Opioids and Overdose Nationwide</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3013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1139686" y="1397060"/>
            <a:ext cx="11648059" cy="5663089"/>
          </a:xfrm>
          <a:prstGeom prst="rect">
            <a:avLst/>
          </a:prstGeom>
          <a:noFill/>
          <a:ln>
            <a:noFill/>
          </a:ln>
          <a:effectLst>
            <a:outerShdw blurRad="63500" dist="50800" dir="5400000" algn="ctr" rotWithShape="0">
              <a:srgbClr val="000000">
                <a:alpha val="0"/>
              </a:srgbClr>
            </a:outerShdw>
          </a:effectLst>
        </p:spPr>
      </p:pic>
      <p:sp>
        <p:nvSpPr>
          <p:cNvPr id="3" name="Title 2"/>
          <p:cNvSpPr>
            <a:spLocks noGrp="1"/>
          </p:cNvSpPr>
          <p:nvPr>
            <p:ph type="title"/>
          </p:nvPr>
        </p:nvSpPr>
        <p:spPr>
          <a:xfrm>
            <a:off x="1139686" y="339255"/>
            <a:ext cx="10241280" cy="2113280"/>
          </a:xfrm>
        </p:spPr>
        <p:txBody>
          <a:bodyPr>
            <a:normAutofit/>
          </a:bodyPr>
          <a:lstStyle/>
          <a:p>
            <a:r>
              <a:rPr lang="en-US" sz="6200" dirty="0"/>
              <a:t>Recovery Position</a:t>
            </a:r>
          </a:p>
        </p:txBody>
      </p:sp>
      <p:sp>
        <p:nvSpPr>
          <p:cNvPr id="6" name="TextBox 5"/>
          <p:cNvSpPr txBox="1"/>
          <p:nvPr/>
        </p:nvSpPr>
        <p:spPr>
          <a:xfrm>
            <a:off x="2994991" y="9066848"/>
            <a:ext cx="9687339" cy="37959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584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Helvetica Neue Light"/>
              </a:rPr>
              <a:t>First</a:t>
            </a:r>
            <a:r>
              <a:rPr kumimoji="0" lang="en-US" sz="1800" b="0" i="0" u="none" strike="noStrike" cap="none" spc="0" normalizeH="0" dirty="0">
                <a:ln>
                  <a:noFill/>
                </a:ln>
                <a:solidFill>
                  <a:srgbClr val="000000"/>
                </a:solidFill>
                <a:effectLst/>
                <a:uFillTx/>
                <a:latin typeface="+mn-lt"/>
                <a:ea typeface="+mn-ea"/>
                <a:cs typeface="+mn-cs"/>
                <a:sym typeface="Helvetica Neue Light"/>
              </a:rPr>
              <a:t> Responder Training / MADPH</a:t>
            </a:r>
            <a:endParaRPr kumimoji="0" lang="en-US" sz="1800" b="0" i="0" u="none" strike="noStrike" cap="none" spc="0" normalizeH="0" baseline="0" dirty="0">
              <a:ln>
                <a:noFill/>
              </a:ln>
              <a:solidFill>
                <a:srgbClr val="000000"/>
              </a:solidFill>
              <a:effectLst/>
              <a:uFillTx/>
              <a:latin typeface="+mn-lt"/>
              <a:ea typeface="+mn-ea"/>
              <a:cs typeface="+mn-cs"/>
              <a:sym typeface="Helvetica Neue Light"/>
            </a:endParaRPr>
          </a:p>
        </p:txBody>
      </p:sp>
      <p:sp>
        <p:nvSpPr>
          <p:cNvPr id="7" name="TextBox 6">
            <a:extLst>
              <a:ext uri="{FF2B5EF4-FFF2-40B4-BE49-F238E27FC236}">
                <a16:creationId xmlns:a16="http://schemas.microsoft.com/office/drawing/2014/main" id="{C9EBD763-1A8D-4AE1-9308-850D3A9DACD5}"/>
              </a:ext>
            </a:extLst>
          </p:cNvPr>
          <p:cNvSpPr txBox="1"/>
          <p:nvPr/>
        </p:nvSpPr>
        <p:spPr>
          <a:xfrm>
            <a:off x="1094711" y="7060149"/>
            <a:ext cx="10770403" cy="2431435"/>
          </a:xfrm>
          <a:prstGeom prst="rect">
            <a:avLst/>
          </a:prstGeom>
          <a:noFill/>
        </p:spPr>
        <p:txBody>
          <a:bodyPr wrap="square" rtlCol="0">
            <a:spAutoFit/>
          </a:bodyPr>
          <a:lstStyle/>
          <a:p>
            <a:r>
              <a:rPr lang="en-US" sz="3000" dirty="0"/>
              <a:t>When To Use The Recovery Position:</a:t>
            </a:r>
          </a:p>
          <a:p>
            <a:pPr marL="457200" indent="-457200">
              <a:buFont typeface="Franklin Gothic Book" panose="020B0503020102020204" pitchFamily="34" charset="0"/>
              <a:buChar char="■"/>
            </a:pPr>
            <a:endParaRPr lang="en-US" sz="1500" dirty="0"/>
          </a:p>
          <a:p>
            <a:pPr marL="457200" indent="-457200">
              <a:buFont typeface="Franklin Gothic Book" panose="020B0503020102020204" pitchFamily="34" charset="0"/>
              <a:buChar char="■"/>
            </a:pPr>
            <a:r>
              <a:rPr lang="en-US" sz="3000" dirty="0"/>
              <a:t>If You have to leave for any reason</a:t>
            </a:r>
          </a:p>
          <a:p>
            <a:pPr marL="457200" indent="-457200">
              <a:spcBef>
                <a:spcPts val="1800"/>
              </a:spcBef>
              <a:buFont typeface="Franklin Gothic Book" panose="020B0503020102020204" pitchFamily="34" charset="0"/>
              <a:buChar char="■"/>
            </a:pPr>
            <a:r>
              <a:rPr lang="en-US" sz="3000" dirty="0"/>
              <a:t>If the individual begins breathing but remains groggy. </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3634905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40629" y="405367"/>
            <a:ext cx="10240962" cy="2114550"/>
          </a:xfrm>
        </p:spPr>
        <p:txBody>
          <a:bodyPr vert="horz" lIns="91440" tIns="45720" rIns="91440" bIns="45720" rtlCol="0" anchor="t">
            <a:normAutofit/>
          </a:bodyPr>
          <a:lstStyle/>
          <a:p>
            <a:pPr defTabSz="914400"/>
            <a:r>
              <a:rPr lang="en-US" sz="4800" kern="1200" baseline="0" dirty="0">
                <a:solidFill>
                  <a:schemeClr val="tx1"/>
                </a:solidFill>
                <a:latin typeface="+mj-lt"/>
                <a:ea typeface="+mj-ea"/>
                <a:cs typeface="+mj-cs"/>
              </a:rPr>
              <a:t>Possible</a:t>
            </a:r>
            <a:br>
              <a:rPr lang="en-US" sz="4800" kern="1200" baseline="0" dirty="0">
                <a:solidFill>
                  <a:schemeClr val="tx1"/>
                </a:solidFill>
                <a:latin typeface="+mj-lt"/>
                <a:ea typeface="+mj-ea"/>
                <a:cs typeface="+mj-cs"/>
              </a:rPr>
            </a:br>
            <a:r>
              <a:rPr lang="en-US" sz="4800" kern="1200" baseline="0" dirty="0">
                <a:solidFill>
                  <a:schemeClr val="tx1"/>
                </a:solidFill>
                <a:latin typeface="+mj-lt"/>
                <a:ea typeface="+mj-ea"/>
                <a:cs typeface="+mj-cs"/>
              </a:rPr>
              <a:t>Naloxone Responses </a:t>
            </a:r>
          </a:p>
        </p:txBody>
      </p:sp>
      <p:graphicFrame>
        <p:nvGraphicFramePr>
          <p:cNvPr id="31" name="Text Placeholder 2">
            <a:extLst>
              <a:ext uri="{FF2B5EF4-FFF2-40B4-BE49-F238E27FC236}">
                <a16:creationId xmlns:a16="http://schemas.microsoft.com/office/drawing/2014/main" id="{E0BF3B26-4BE6-46EC-A404-E7CA55C623E5}"/>
              </a:ext>
            </a:extLst>
          </p:cNvPr>
          <p:cNvGraphicFramePr/>
          <p:nvPr>
            <p:extLst>
              <p:ext uri="{D42A27DB-BD31-4B8C-83A1-F6EECF244321}">
                <p14:modId xmlns:p14="http://schemas.microsoft.com/office/powerpoint/2010/main" val="704887702"/>
              </p:ext>
            </p:extLst>
          </p:nvPr>
        </p:nvGraphicFramePr>
        <p:xfrm>
          <a:off x="1140311" y="2519917"/>
          <a:ext cx="10764818" cy="577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924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7"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784" y="1219312"/>
            <a:ext cx="13045292" cy="7313071"/>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58"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9247" y="3802129"/>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59" name="Rectangle 15">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19312"/>
            <a:ext cx="13004800" cy="73149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Rectangle 17">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307" y="1720523"/>
            <a:ext cx="3941336" cy="6312554"/>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Rectangle 19">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313" y="1897166"/>
            <a:ext cx="3589325" cy="5959268"/>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BF2593-D4F7-4CD4-95DE-B8FFB7FAF945}"/>
              </a:ext>
            </a:extLst>
          </p:cNvPr>
          <p:cNvSpPr>
            <a:spLocks noGrp="1"/>
          </p:cNvSpPr>
          <p:nvPr>
            <p:ph type="title"/>
          </p:nvPr>
        </p:nvSpPr>
        <p:spPr>
          <a:xfrm>
            <a:off x="1015582" y="2237687"/>
            <a:ext cx="2912442" cy="5275575"/>
          </a:xfrm>
        </p:spPr>
        <p:txBody>
          <a:bodyPr vert="horz" lIns="68578" tIns="34289" rIns="68578" bIns="34289" rtlCol="0" anchor="ctr">
            <a:normAutofit/>
          </a:bodyPr>
          <a:lstStyle/>
          <a:p>
            <a:pPr defTabSz="342900"/>
            <a:r>
              <a:rPr lang="en-US" sz="3300" dirty="0">
                <a:solidFill>
                  <a:srgbClr val="FFFFFF"/>
                </a:solidFill>
                <a:latin typeface="Calibri" panose="020F0502020204030204" pitchFamily="34" charset="0"/>
                <a:cs typeface="Calibri" panose="020F0502020204030204" pitchFamily="34" charset="0"/>
              </a:rPr>
              <a:t>Xylazine </a:t>
            </a:r>
            <a:br>
              <a:rPr lang="en-US" sz="3300" dirty="0">
                <a:solidFill>
                  <a:srgbClr val="FFFFFF"/>
                </a:solidFill>
                <a:latin typeface="Calibri" panose="020F0502020204030204" pitchFamily="34" charset="0"/>
                <a:cs typeface="Calibri" panose="020F0502020204030204" pitchFamily="34" charset="0"/>
              </a:rPr>
            </a:br>
            <a:endParaRPr lang="en-US" sz="3300" dirty="0">
              <a:solidFill>
                <a:srgbClr val="FFFFFF"/>
              </a:solidFill>
              <a:latin typeface="Calibri" panose="020F0502020204030204" pitchFamily="34" charset="0"/>
              <a:cs typeface="Calibri" panose="020F0502020204030204" pitchFamily="34" charset="0"/>
            </a:endParaRPr>
          </a:p>
        </p:txBody>
      </p:sp>
      <p:sp>
        <p:nvSpPr>
          <p:cNvPr id="62" name="Rectangle 21">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583" y="1219312"/>
            <a:ext cx="8040217" cy="7314977"/>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F30B579A-0F49-45D7-9052-B88531617ACC}"/>
              </a:ext>
            </a:extLst>
          </p:cNvPr>
          <p:cNvSpPr>
            <a:spLocks noGrp="1"/>
          </p:cNvSpPr>
          <p:nvPr>
            <p:ph type="body" idx="1"/>
          </p:nvPr>
        </p:nvSpPr>
        <p:spPr>
          <a:xfrm>
            <a:off x="5493717" y="1720522"/>
            <a:ext cx="6350539" cy="6592316"/>
          </a:xfrm>
        </p:spPr>
        <p:txBody>
          <a:bodyPr vert="horz" lIns="68578" tIns="34289" rIns="68578" bIns="34289" rtlCol="0" anchor="ctr">
            <a:normAutofit/>
          </a:bodyPr>
          <a:lstStyle/>
          <a:p>
            <a:pPr defTabSz="342900">
              <a:lnSpc>
                <a:spcPct val="90000"/>
              </a:lnSpc>
              <a:spcBef>
                <a:spcPct val="20000"/>
              </a:spcBef>
              <a:spcAft>
                <a:spcPts val="450"/>
              </a:spcAft>
              <a:buSzPct val="115000"/>
            </a:pPr>
            <a:r>
              <a:rPr lang="en-US" sz="1875" b="1" dirty="0">
                <a:solidFill>
                  <a:schemeClr val="bg1"/>
                </a:solidFill>
                <a:latin typeface="Calibri" panose="020F0502020204030204" pitchFamily="34" charset="0"/>
                <a:cs typeface="Calibri" panose="020F0502020204030204" pitchFamily="34" charset="0"/>
              </a:rPr>
              <a:t>What it is :</a:t>
            </a:r>
          </a:p>
          <a:p>
            <a:pPr marL="257175" indent="-257175" defTabSz="342900">
              <a:lnSpc>
                <a:spcPct val="90000"/>
              </a:lnSpc>
              <a:spcBef>
                <a:spcPct val="20000"/>
              </a:spcBef>
              <a:spcAft>
                <a:spcPts val="450"/>
              </a:spcAft>
              <a:buSzPct val="115000"/>
              <a:buFont typeface="Arial"/>
              <a:buChar char="•"/>
            </a:pPr>
            <a:r>
              <a:rPr lang="en-US" sz="1875" dirty="0">
                <a:solidFill>
                  <a:schemeClr val="bg1"/>
                </a:solidFill>
                <a:latin typeface="Calibri" panose="020F0502020204030204" pitchFamily="34" charset="0"/>
                <a:cs typeface="Calibri" panose="020F0502020204030204" pitchFamily="34" charset="0"/>
              </a:rPr>
              <a:t>Xylazine is a long-acting medication used as a veterinary tranquilizer (not an opioid and not approved for human use).</a:t>
            </a:r>
          </a:p>
          <a:p>
            <a:pPr marL="257175" indent="-257175" defTabSz="342900">
              <a:lnSpc>
                <a:spcPct val="90000"/>
              </a:lnSpc>
              <a:spcBef>
                <a:spcPct val="20000"/>
              </a:spcBef>
              <a:spcAft>
                <a:spcPts val="450"/>
              </a:spcAft>
              <a:buSzPct val="115000"/>
              <a:buFont typeface="Arial"/>
              <a:buChar char="•"/>
            </a:pPr>
            <a:endParaRPr lang="en-US" sz="1875" dirty="0">
              <a:solidFill>
                <a:schemeClr val="bg1"/>
              </a:solidFill>
              <a:latin typeface="Calibri" panose="020F0502020204030204" pitchFamily="34" charset="0"/>
              <a:cs typeface="Calibri" panose="020F0502020204030204" pitchFamily="34" charset="0"/>
            </a:endParaRPr>
          </a:p>
          <a:p>
            <a:pPr marL="257175" indent="-257175" defTabSz="342900">
              <a:lnSpc>
                <a:spcPct val="90000"/>
              </a:lnSpc>
              <a:spcBef>
                <a:spcPct val="20000"/>
              </a:spcBef>
              <a:spcAft>
                <a:spcPts val="450"/>
              </a:spcAft>
              <a:buSzPct val="115000"/>
              <a:buFont typeface="Arial"/>
              <a:buChar char="•"/>
            </a:pPr>
            <a:r>
              <a:rPr lang="en-US" sz="1875" dirty="0">
                <a:solidFill>
                  <a:schemeClr val="bg1"/>
                </a:solidFill>
                <a:latin typeface="Calibri" panose="020F0502020204030204" pitchFamily="34" charset="0"/>
                <a:cs typeface="Calibri" panose="020F0502020204030204" pitchFamily="34" charset="0"/>
              </a:rPr>
              <a:t>It has been found in the local drug supply in Rhode Island in combination with substances containing </a:t>
            </a:r>
            <a:r>
              <a:rPr lang="en-US" sz="1875" u="sng" dirty="0">
                <a:solidFill>
                  <a:schemeClr val="bg1"/>
                </a:solidFill>
                <a:latin typeface="Calibri" panose="020F0502020204030204" pitchFamily="34" charset="0"/>
                <a:cs typeface="Calibri" panose="020F0502020204030204" pitchFamily="34" charset="0"/>
              </a:rPr>
              <a:t>fentanyl.</a:t>
            </a:r>
          </a:p>
          <a:p>
            <a:pPr defTabSz="342900">
              <a:lnSpc>
                <a:spcPct val="90000"/>
              </a:lnSpc>
              <a:spcBef>
                <a:spcPct val="20000"/>
              </a:spcBef>
              <a:spcAft>
                <a:spcPts val="450"/>
              </a:spcAft>
              <a:buSzPct val="115000"/>
            </a:pPr>
            <a:br>
              <a:rPr lang="en-US" sz="1875" dirty="0">
                <a:solidFill>
                  <a:schemeClr val="bg1"/>
                </a:solidFill>
                <a:latin typeface="Calibri" panose="020F0502020204030204" pitchFamily="34" charset="0"/>
                <a:cs typeface="Calibri" panose="020F0502020204030204" pitchFamily="34" charset="0"/>
              </a:rPr>
            </a:br>
            <a:r>
              <a:rPr lang="en-US" sz="1875" b="1" dirty="0">
                <a:solidFill>
                  <a:schemeClr val="bg1"/>
                </a:solidFill>
                <a:latin typeface="Calibri" panose="020F0502020204030204" pitchFamily="34" charset="0"/>
                <a:cs typeface="Calibri" panose="020F0502020204030204" pitchFamily="34" charset="0"/>
              </a:rPr>
              <a:t>How it affects the body:</a:t>
            </a:r>
          </a:p>
          <a:p>
            <a:pPr marL="257175" indent="-257175" defTabSz="342900">
              <a:lnSpc>
                <a:spcPct val="90000"/>
              </a:lnSpc>
              <a:spcBef>
                <a:spcPct val="20000"/>
              </a:spcBef>
              <a:spcAft>
                <a:spcPts val="450"/>
              </a:spcAft>
              <a:buSzPct val="115000"/>
              <a:buFont typeface="Arial"/>
              <a:buChar char="•"/>
            </a:pPr>
            <a:r>
              <a:rPr lang="en-US" sz="1875" dirty="0">
                <a:solidFill>
                  <a:schemeClr val="bg1"/>
                </a:solidFill>
                <a:latin typeface="Calibri" panose="020F0502020204030204" pitchFamily="34" charset="0"/>
                <a:cs typeface="Calibri" panose="020F0502020204030204" pitchFamily="34" charset="0"/>
              </a:rPr>
              <a:t>Xylazine can cause deep sedation that can last hours. When someone is deeply sedated and doesn’t move for a long time, it can lead to injuries related to poor circulation. This includes skin, soft tissue, muscle, or nerve damage.</a:t>
            </a:r>
          </a:p>
          <a:p>
            <a:pPr marL="725091" defTabSz="342900">
              <a:lnSpc>
                <a:spcPct val="90000"/>
              </a:lnSpc>
              <a:spcBef>
                <a:spcPct val="20000"/>
              </a:spcBef>
              <a:spcAft>
                <a:spcPts val="450"/>
              </a:spcAft>
              <a:buSzPct val="115000"/>
            </a:pPr>
            <a:endParaRPr lang="en-US" sz="1875" dirty="0">
              <a:solidFill>
                <a:schemeClr val="bg1"/>
              </a:solidFill>
              <a:latin typeface="Calibri" panose="020F0502020204030204" pitchFamily="34" charset="0"/>
              <a:cs typeface="Calibri" panose="020F0502020204030204" pitchFamily="34" charset="0"/>
            </a:endParaRPr>
          </a:p>
          <a:p>
            <a:pPr marL="725091" defTabSz="342900">
              <a:lnSpc>
                <a:spcPct val="90000"/>
              </a:lnSpc>
              <a:spcBef>
                <a:spcPct val="20000"/>
              </a:spcBef>
              <a:spcAft>
                <a:spcPts val="450"/>
              </a:spcAft>
              <a:buSzPct val="115000"/>
              <a:buFont typeface="Arial"/>
              <a:buChar char="•"/>
            </a:pPr>
            <a:r>
              <a:rPr lang="en-US" sz="1875" b="1" dirty="0">
                <a:solidFill>
                  <a:schemeClr val="bg1"/>
                </a:solidFill>
                <a:latin typeface="Calibri" panose="020F0502020204030204" pitchFamily="34" charset="0"/>
                <a:cs typeface="Calibri" panose="020F0502020204030204" pitchFamily="34" charset="0"/>
              </a:rPr>
              <a:t>Severe and persistent wounds</a:t>
            </a:r>
            <a:r>
              <a:rPr lang="en-US" sz="1875" dirty="0">
                <a:solidFill>
                  <a:schemeClr val="bg1"/>
                </a:solidFill>
                <a:latin typeface="Calibri" panose="020F0502020204030204" pitchFamily="34" charset="0"/>
                <a:cs typeface="Calibri" panose="020F0502020204030204" pitchFamily="34" charset="0"/>
              </a:rPr>
              <a:t>. Wounds may occur even if you do not inject, or in places where you do not inject. </a:t>
            </a:r>
          </a:p>
          <a:p>
            <a:pPr marL="257175" indent="-257175" defTabSz="342900">
              <a:lnSpc>
                <a:spcPct val="90000"/>
              </a:lnSpc>
              <a:spcBef>
                <a:spcPct val="20000"/>
              </a:spcBef>
              <a:spcAft>
                <a:spcPts val="450"/>
              </a:spcAft>
              <a:buSzPct val="115000"/>
              <a:buFont typeface="Arial"/>
              <a:buChar char="•"/>
            </a:pPr>
            <a:endParaRPr lang="en-US" sz="1875" dirty="0">
              <a:solidFill>
                <a:schemeClr val="bg1"/>
              </a:solidFill>
              <a:latin typeface="Calibri" panose="020F0502020204030204" pitchFamily="34" charset="0"/>
              <a:cs typeface="Calibri" panose="020F0502020204030204" pitchFamily="34" charset="0"/>
            </a:endParaRPr>
          </a:p>
          <a:p>
            <a:pPr marL="257175" indent="-257175" defTabSz="342900">
              <a:lnSpc>
                <a:spcPct val="90000"/>
              </a:lnSpc>
              <a:spcBef>
                <a:spcPct val="20000"/>
              </a:spcBef>
              <a:spcAft>
                <a:spcPts val="450"/>
              </a:spcAft>
              <a:buSzPct val="115000"/>
              <a:buFont typeface="Arial"/>
              <a:buChar char="•"/>
            </a:pPr>
            <a:r>
              <a:rPr lang="en-US" sz="1875" dirty="0">
                <a:solidFill>
                  <a:schemeClr val="bg1"/>
                </a:solidFill>
                <a:latin typeface="Calibri" panose="020F0502020204030204" pitchFamily="34" charset="0"/>
                <a:cs typeface="Calibri" panose="020F0502020204030204" pitchFamily="34" charset="0"/>
              </a:rPr>
              <a:t>Xylazine, in combination with opioids, can also lead to </a:t>
            </a:r>
            <a:r>
              <a:rPr lang="en-US" sz="1875" b="1" u="sng" dirty="0">
                <a:solidFill>
                  <a:schemeClr val="bg1"/>
                </a:solidFill>
                <a:latin typeface="Calibri" panose="020F0502020204030204" pitchFamily="34" charset="0"/>
                <a:cs typeface="Calibri" panose="020F0502020204030204" pitchFamily="34" charset="0"/>
              </a:rPr>
              <a:t>problems breathing</a:t>
            </a:r>
            <a:r>
              <a:rPr lang="en-US" sz="1875" dirty="0">
                <a:solidFill>
                  <a:schemeClr val="bg1"/>
                </a:solidFill>
                <a:latin typeface="Calibri" panose="020F0502020204030204" pitchFamily="34" charset="0"/>
                <a:cs typeface="Calibri" panose="020F0502020204030204" pitchFamily="34" charset="0"/>
              </a:rPr>
              <a:t>, and increase the chance of overdose.</a:t>
            </a:r>
          </a:p>
          <a:p>
            <a:pPr defTabSz="342900">
              <a:lnSpc>
                <a:spcPct val="90000"/>
              </a:lnSpc>
              <a:spcBef>
                <a:spcPct val="20000"/>
              </a:spcBef>
              <a:spcAft>
                <a:spcPts val="450"/>
              </a:spcAft>
              <a:buSzPct val="115000"/>
            </a:pPr>
            <a:br>
              <a:rPr lang="en-US" sz="1575" b="1" dirty="0">
                <a:solidFill>
                  <a:schemeClr val="bg1"/>
                </a:solidFill>
                <a:latin typeface="Calibri" panose="020F0502020204030204" pitchFamily="34" charset="0"/>
                <a:cs typeface="Calibri" panose="020F0502020204030204" pitchFamily="34" charset="0"/>
              </a:rPr>
            </a:br>
            <a:endParaRPr lang="en-US" sz="1575"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38107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93797FD-7F0A-483E-966E-7FE88F8D8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784" y="1219312"/>
            <a:ext cx="13045292" cy="7313071"/>
            <a:chOff x="-15736" y="0"/>
            <a:chExt cx="12229962" cy="6856214"/>
          </a:xfrm>
        </p:grpSpPr>
        <p:pic>
          <p:nvPicPr>
            <p:cNvPr id="29" name="Picture 28">
              <a:extLst>
                <a:ext uri="{FF2B5EF4-FFF2-40B4-BE49-F238E27FC236}">
                  <a16:creationId xmlns:a16="http://schemas.microsoft.com/office/drawing/2014/main" id="{94299858-315B-4242-A342-32FD05E4DEE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0" name="Rectangle 29">
              <a:extLst>
                <a:ext uri="{FF2B5EF4-FFF2-40B4-BE49-F238E27FC236}">
                  <a16:creationId xmlns:a16="http://schemas.microsoft.com/office/drawing/2014/main" id="{5783D501-1479-4FE1-A62C-B9C862498C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1" name="Picture 30">
              <a:extLst>
                <a:ext uri="{FF2B5EF4-FFF2-40B4-BE49-F238E27FC236}">
                  <a16:creationId xmlns:a16="http://schemas.microsoft.com/office/drawing/2014/main" id="{C53C2CCF-3504-410A-A978-9BCC7D295A0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2" name="Picture 31">
              <a:extLst>
                <a:ext uri="{FF2B5EF4-FFF2-40B4-BE49-F238E27FC236}">
                  <a16:creationId xmlns:a16="http://schemas.microsoft.com/office/drawing/2014/main" id="{444AA77E-0BD7-413F-9123-2CDF296BAD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34" name="Straight Connector 33">
            <a:extLst>
              <a:ext uri="{FF2B5EF4-FFF2-40B4-BE49-F238E27FC236}">
                <a16:creationId xmlns:a16="http://schemas.microsoft.com/office/drawing/2014/main" id="{DDB3BAEE-5BE4-4B17-A2DA-B334759C4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9247" y="3802129"/>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4B463A9B-4905-4D1E-BBA6-1BEC196F70D9}"/>
              </a:ext>
            </a:extLst>
          </p:cNvPr>
          <p:cNvSpPr>
            <a:spLocks noGrp="1"/>
          </p:cNvSpPr>
          <p:nvPr>
            <p:ph type="title"/>
          </p:nvPr>
        </p:nvSpPr>
        <p:spPr>
          <a:xfrm>
            <a:off x="1381762" y="2266887"/>
            <a:ext cx="10241276" cy="1390749"/>
          </a:xfrm>
        </p:spPr>
        <p:txBody>
          <a:bodyPr vert="horz" lIns="68578" tIns="34289" rIns="68578" bIns="34289" rtlCol="0" anchor="ctr">
            <a:normAutofit/>
          </a:bodyPr>
          <a:lstStyle/>
          <a:p>
            <a:pPr defTabSz="342900"/>
            <a:r>
              <a:rPr lang="en-US" sz="3300" dirty="0">
                <a:solidFill>
                  <a:srgbClr val="262626"/>
                </a:solidFill>
                <a:latin typeface="Calibri" panose="020F0502020204030204" pitchFamily="34" charset="0"/>
                <a:cs typeface="Calibri" panose="020F0502020204030204" pitchFamily="34" charset="0"/>
              </a:rPr>
              <a:t>Increased OD risk factor</a:t>
            </a:r>
          </a:p>
        </p:txBody>
      </p:sp>
      <p:graphicFrame>
        <p:nvGraphicFramePr>
          <p:cNvPr id="22" name="Text Placeholder 2">
            <a:extLst>
              <a:ext uri="{FF2B5EF4-FFF2-40B4-BE49-F238E27FC236}">
                <a16:creationId xmlns:a16="http://schemas.microsoft.com/office/drawing/2014/main" id="{2164D05A-0B04-2709-FA63-02D2D8BE7A96}"/>
              </a:ext>
            </a:extLst>
          </p:cNvPr>
          <p:cNvGraphicFramePr/>
          <p:nvPr/>
        </p:nvGraphicFramePr>
        <p:xfrm>
          <a:off x="1381760" y="4176431"/>
          <a:ext cx="10241277" cy="3066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4820128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784" y="1219312"/>
            <a:ext cx="13045292" cy="7313071"/>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9247" y="3802129"/>
            <a:ext cx="10034451"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19312"/>
            <a:ext cx="13004800" cy="73149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6307" y="1720523"/>
            <a:ext cx="3941336" cy="6312554"/>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313" y="1897166"/>
            <a:ext cx="3589325" cy="5959268"/>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798897F-9E77-4AEA-BB9E-B19DA9AB3A2E}"/>
              </a:ext>
            </a:extLst>
          </p:cNvPr>
          <p:cNvSpPr>
            <a:spLocks noGrp="1"/>
          </p:cNvSpPr>
          <p:nvPr>
            <p:ph type="title"/>
          </p:nvPr>
        </p:nvSpPr>
        <p:spPr>
          <a:xfrm>
            <a:off x="1015582" y="2237687"/>
            <a:ext cx="2912442" cy="5275575"/>
          </a:xfrm>
        </p:spPr>
        <p:txBody>
          <a:bodyPr vert="horz" lIns="68578" tIns="34289" rIns="68578" bIns="34289" rtlCol="0" anchor="ctr">
            <a:normAutofit/>
          </a:bodyPr>
          <a:lstStyle/>
          <a:p>
            <a:pPr defTabSz="342900"/>
            <a:r>
              <a:rPr lang="en-US" sz="3300" dirty="0">
                <a:solidFill>
                  <a:srgbClr val="FFFFFF"/>
                </a:solidFill>
                <a:latin typeface="Calibri" panose="020F0502020204030204" pitchFamily="34" charset="0"/>
                <a:cs typeface="Calibri" panose="020F0502020204030204" pitchFamily="34" charset="0"/>
              </a:rPr>
              <a:t>How to respond</a:t>
            </a:r>
          </a:p>
        </p:txBody>
      </p:sp>
      <p:sp>
        <p:nvSpPr>
          <p:cNvPr id="22" name="Rectangle 21">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4583" y="1219312"/>
            <a:ext cx="8040217" cy="7314977"/>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1BE3FB01-5A3B-48A9-BF83-206EBDE23852}"/>
              </a:ext>
            </a:extLst>
          </p:cNvPr>
          <p:cNvSpPr>
            <a:spLocks noGrp="1"/>
          </p:cNvSpPr>
          <p:nvPr>
            <p:ph type="body" idx="1"/>
          </p:nvPr>
        </p:nvSpPr>
        <p:spPr>
          <a:xfrm>
            <a:off x="5497432" y="2347035"/>
            <a:ext cx="6350539" cy="5766190"/>
          </a:xfrm>
        </p:spPr>
        <p:txBody>
          <a:bodyPr vert="horz" lIns="68578" tIns="34289" rIns="68578" bIns="34289" rtlCol="0" anchor="ctr">
            <a:normAutofit fontScale="92500" lnSpcReduction="10000"/>
          </a:bodyPr>
          <a:lstStyle/>
          <a:p>
            <a:pPr defTabSz="342900">
              <a:lnSpc>
                <a:spcPct val="90000"/>
              </a:lnSpc>
              <a:spcBef>
                <a:spcPct val="20000"/>
              </a:spcBef>
              <a:spcAft>
                <a:spcPts val="450"/>
              </a:spcAft>
              <a:buSzPct val="115000"/>
              <a:buFont typeface="Arial"/>
              <a:buChar char="•"/>
            </a:pPr>
            <a:endParaRPr lang="en-US" sz="1800" dirty="0"/>
          </a:p>
          <a:p>
            <a:pPr defTabSz="342900">
              <a:lnSpc>
                <a:spcPct val="90000"/>
              </a:lnSpc>
              <a:spcBef>
                <a:spcPct val="20000"/>
              </a:spcBef>
              <a:spcAft>
                <a:spcPts val="450"/>
              </a:spcAft>
              <a:buSzPct val="115000"/>
              <a:buFont typeface="Arial"/>
              <a:buChar char="•"/>
            </a:pPr>
            <a:endParaRPr lang="en-US" sz="1800" dirty="0"/>
          </a:p>
          <a:p>
            <a:pPr defTabSz="342900">
              <a:lnSpc>
                <a:spcPct val="90000"/>
              </a:lnSpc>
              <a:spcBef>
                <a:spcPct val="20000"/>
              </a:spcBef>
              <a:spcAft>
                <a:spcPts val="450"/>
              </a:spcAft>
              <a:buSzPct val="115000"/>
            </a:pPr>
            <a:r>
              <a:rPr lang="en-US" sz="2250" dirty="0">
                <a:latin typeface="Calibri" panose="020F0502020204030204" pitchFamily="34" charset="0"/>
                <a:cs typeface="Calibri" panose="020F0502020204030204" pitchFamily="34" charset="0"/>
              </a:rPr>
              <a:t>If someone is experiencing an overdose, use standard opioid overdose response:</a:t>
            </a:r>
          </a:p>
          <a:p>
            <a:pPr defTabSz="342900">
              <a:lnSpc>
                <a:spcPct val="90000"/>
              </a:lnSpc>
              <a:spcBef>
                <a:spcPct val="20000"/>
              </a:spcBef>
              <a:spcAft>
                <a:spcPts val="450"/>
              </a:spcAft>
              <a:buSzPct val="115000"/>
              <a:buFont typeface="Arial"/>
              <a:buChar char="•"/>
            </a:pPr>
            <a:endParaRPr lang="en-US" sz="2250" dirty="0">
              <a:latin typeface="Calibri" panose="020F0502020204030204" pitchFamily="34" charset="0"/>
              <a:cs typeface="Calibri" panose="020F0502020204030204" pitchFamily="34" charset="0"/>
            </a:endParaRPr>
          </a:p>
          <a:p>
            <a:pPr marL="857250" indent="-469106" defTabSz="342900">
              <a:lnSpc>
                <a:spcPct val="90000"/>
              </a:lnSpc>
              <a:spcBef>
                <a:spcPct val="20000"/>
              </a:spcBef>
              <a:spcAft>
                <a:spcPts val="450"/>
              </a:spcAft>
              <a:buSzPct val="115000"/>
              <a:buFont typeface="Arial"/>
              <a:buChar char="•"/>
            </a:pPr>
            <a:r>
              <a:rPr lang="en-US" sz="2250" b="1" dirty="0">
                <a:latin typeface="Calibri" panose="020F0502020204030204" pitchFamily="34" charset="0"/>
                <a:cs typeface="Calibri" panose="020F0502020204030204" pitchFamily="34" charset="0"/>
              </a:rPr>
              <a:t>Call 911</a:t>
            </a:r>
          </a:p>
          <a:p>
            <a:pPr marL="857250" indent="-469106" defTabSz="342900">
              <a:lnSpc>
                <a:spcPct val="90000"/>
              </a:lnSpc>
              <a:spcBef>
                <a:spcPct val="20000"/>
              </a:spcBef>
              <a:spcAft>
                <a:spcPts val="450"/>
              </a:spcAft>
              <a:buSzPct val="115000"/>
              <a:buFont typeface="Arial"/>
              <a:buChar char="•"/>
            </a:pPr>
            <a:r>
              <a:rPr lang="en-US" sz="2250" b="1" dirty="0">
                <a:latin typeface="Calibri" panose="020F0502020204030204" pitchFamily="34" charset="0"/>
                <a:cs typeface="Calibri" panose="020F0502020204030204" pitchFamily="34" charset="0"/>
              </a:rPr>
              <a:t>Give Naloxone every two minutes until breathing returns </a:t>
            </a:r>
          </a:p>
          <a:p>
            <a:pPr marL="857250" indent="-469106" defTabSz="342900">
              <a:lnSpc>
                <a:spcPct val="90000"/>
              </a:lnSpc>
              <a:spcBef>
                <a:spcPct val="20000"/>
              </a:spcBef>
              <a:spcAft>
                <a:spcPts val="450"/>
              </a:spcAft>
              <a:buSzPct val="115000"/>
              <a:buFont typeface="Arial"/>
              <a:buChar char="•"/>
            </a:pPr>
            <a:r>
              <a:rPr lang="en-US" sz="2250" b="1" dirty="0">
                <a:latin typeface="Calibri" panose="020F0502020204030204" pitchFamily="34" charset="0"/>
                <a:cs typeface="Calibri" panose="020F0502020204030204" pitchFamily="34" charset="0"/>
              </a:rPr>
              <a:t>Administer CPR, if you know how in commination with Naloxone</a:t>
            </a:r>
          </a:p>
          <a:p>
            <a:pPr marL="388144" defTabSz="342900">
              <a:lnSpc>
                <a:spcPct val="90000"/>
              </a:lnSpc>
              <a:spcBef>
                <a:spcPct val="20000"/>
              </a:spcBef>
              <a:spcAft>
                <a:spcPts val="450"/>
              </a:spcAft>
              <a:buSzPct val="115000"/>
              <a:buFont typeface="Arial"/>
              <a:buChar char="•"/>
            </a:pPr>
            <a:endParaRPr lang="en-US" sz="2250" b="1" u="sng" dirty="0">
              <a:latin typeface="Calibri" panose="020F0502020204030204" pitchFamily="34" charset="0"/>
              <a:cs typeface="Calibri" panose="020F0502020204030204" pitchFamily="34" charset="0"/>
            </a:endParaRPr>
          </a:p>
          <a:p>
            <a:pPr marL="388144" defTabSz="342900">
              <a:lnSpc>
                <a:spcPct val="90000"/>
              </a:lnSpc>
              <a:spcBef>
                <a:spcPct val="20000"/>
              </a:spcBef>
              <a:spcAft>
                <a:spcPts val="450"/>
              </a:spcAft>
              <a:buSzPct val="115000"/>
            </a:pPr>
            <a:r>
              <a:rPr lang="en-US" sz="2250" b="1" u="sng" dirty="0">
                <a:latin typeface="Calibri" panose="020F0502020204030204" pitchFamily="34" charset="0"/>
                <a:cs typeface="Calibri" panose="020F0502020204030204" pitchFamily="34" charset="0"/>
              </a:rPr>
              <a:t>Focus on the breath! </a:t>
            </a:r>
            <a:r>
              <a:rPr lang="en-US" sz="2250" dirty="0">
                <a:latin typeface="Calibri" panose="020F0502020204030204" pitchFamily="34" charset="0"/>
                <a:cs typeface="Calibri" panose="020F0502020204030204" pitchFamily="34" charset="0"/>
              </a:rPr>
              <a:t>Administer Naloxone UNTIL breathing is restored.** Once the person is breathing, place them in the recovery position and remain with them until help arrives. </a:t>
            </a:r>
          </a:p>
          <a:p>
            <a:pPr defTabSz="342900">
              <a:lnSpc>
                <a:spcPct val="90000"/>
              </a:lnSpc>
              <a:spcBef>
                <a:spcPct val="20000"/>
              </a:spcBef>
              <a:spcAft>
                <a:spcPts val="450"/>
              </a:spcAft>
              <a:buSzPct val="115000"/>
              <a:buFont typeface="Arial"/>
              <a:buChar char="•"/>
            </a:pPr>
            <a:endParaRPr lang="en-US" sz="2250" b="1" dirty="0">
              <a:latin typeface="Calibri" panose="020F0502020204030204" pitchFamily="34" charset="0"/>
              <a:cs typeface="Calibri" panose="020F0502020204030204" pitchFamily="34" charset="0"/>
            </a:endParaRPr>
          </a:p>
          <a:p>
            <a:pPr defTabSz="342900">
              <a:lnSpc>
                <a:spcPct val="90000"/>
              </a:lnSpc>
              <a:spcBef>
                <a:spcPct val="20000"/>
              </a:spcBef>
              <a:spcAft>
                <a:spcPts val="450"/>
              </a:spcAft>
              <a:buSzPct val="115000"/>
            </a:pPr>
            <a:r>
              <a:rPr lang="en-US" sz="2250" b="1" dirty="0">
                <a:latin typeface="Calibri" panose="020F0502020204030204" pitchFamily="34" charset="0"/>
                <a:cs typeface="Calibri" panose="020F0502020204030204" pitchFamily="34" charset="0"/>
              </a:rPr>
              <a:t>**They may remain sedated after breathing is restored</a:t>
            </a:r>
          </a:p>
          <a:p>
            <a:pPr defTabSz="342900">
              <a:lnSpc>
                <a:spcPct val="90000"/>
              </a:lnSpc>
              <a:spcBef>
                <a:spcPct val="20000"/>
              </a:spcBef>
              <a:spcAft>
                <a:spcPts val="450"/>
              </a:spcAft>
              <a:buSzPct val="115000"/>
              <a:buFont typeface="Arial"/>
              <a:buChar char="•"/>
            </a:pPr>
            <a:endParaRPr lang="en-US" sz="1800" b="1" dirty="0"/>
          </a:p>
          <a:p>
            <a:pPr defTabSz="342900">
              <a:lnSpc>
                <a:spcPct val="90000"/>
              </a:lnSpc>
              <a:spcBef>
                <a:spcPct val="20000"/>
              </a:spcBef>
              <a:spcAft>
                <a:spcPts val="450"/>
              </a:spcAft>
              <a:buSzPct val="115000"/>
              <a:buFont typeface="Arial"/>
              <a:buChar char="•"/>
            </a:pPr>
            <a:endParaRPr lang="en-US" sz="1800" b="1" dirty="0"/>
          </a:p>
          <a:p>
            <a:pPr defTabSz="342900">
              <a:lnSpc>
                <a:spcPct val="90000"/>
              </a:lnSpc>
              <a:spcBef>
                <a:spcPct val="20000"/>
              </a:spcBef>
              <a:spcAft>
                <a:spcPts val="450"/>
              </a:spcAft>
              <a:buSzPct val="115000"/>
              <a:buFont typeface="Arial"/>
              <a:buChar char="•"/>
            </a:pPr>
            <a:endParaRPr lang="en-US" sz="1800" b="1" dirty="0"/>
          </a:p>
          <a:p>
            <a:pPr defTabSz="342900">
              <a:lnSpc>
                <a:spcPct val="90000"/>
              </a:lnSpc>
              <a:spcBef>
                <a:spcPct val="20000"/>
              </a:spcBef>
              <a:spcAft>
                <a:spcPts val="450"/>
              </a:spcAft>
              <a:buSzPct val="115000"/>
              <a:buFont typeface="Arial"/>
              <a:buChar char="•"/>
            </a:pPr>
            <a:endParaRPr lang="en-US" sz="1800" b="1" dirty="0"/>
          </a:p>
          <a:p>
            <a:pPr defTabSz="342900">
              <a:lnSpc>
                <a:spcPct val="90000"/>
              </a:lnSpc>
              <a:spcBef>
                <a:spcPct val="20000"/>
              </a:spcBef>
              <a:spcAft>
                <a:spcPts val="450"/>
              </a:spcAft>
              <a:buSzPct val="115000"/>
              <a:buFont typeface="Arial"/>
              <a:buChar char="•"/>
            </a:pPr>
            <a:endParaRPr lang="en-US" sz="1800" b="1" dirty="0"/>
          </a:p>
          <a:p>
            <a:pPr defTabSz="342900">
              <a:lnSpc>
                <a:spcPct val="90000"/>
              </a:lnSpc>
              <a:spcBef>
                <a:spcPct val="20000"/>
              </a:spcBef>
              <a:spcAft>
                <a:spcPts val="450"/>
              </a:spcAft>
              <a:buSzPct val="115000"/>
              <a:buFont typeface="Arial"/>
              <a:buChar char="•"/>
            </a:pPr>
            <a:endParaRPr lang="en-US" sz="1800" dirty="0"/>
          </a:p>
        </p:txBody>
      </p:sp>
    </p:spTree>
    <p:extLst>
      <p:ext uri="{BB962C8B-B14F-4D97-AF65-F5344CB8AC3E}">
        <p14:creationId xmlns:p14="http://schemas.microsoft.com/office/powerpoint/2010/main" val="84535909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23CDD1-A439-4025-97DB-9DB9427B515A}"/>
              </a:ext>
            </a:extLst>
          </p:cNvPr>
          <p:cNvSpPr txBox="1"/>
          <p:nvPr/>
        </p:nvSpPr>
        <p:spPr>
          <a:xfrm>
            <a:off x="1314410" y="1516484"/>
            <a:ext cx="9820809" cy="3023812"/>
          </a:xfrm>
          <a:prstGeom prst="rect">
            <a:avLst/>
          </a:prstGeom>
          <a:noFill/>
        </p:spPr>
        <p:txBody>
          <a:bodyPr wrap="square" rtlCol="0">
            <a:spAutoFit/>
          </a:bodyPr>
          <a:lstStyle/>
          <a:p>
            <a:endParaRPr lang="en-US" sz="3300" dirty="0">
              <a:latin typeface="Arial" panose="020B0604020202020204" pitchFamily="34" charset="0"/>
              <a:cs typeface="Arial" panose="020B0604020202020204" pitchFamily="34" charset="0"/>
            </a:endParaRPr>
          </a:p>
          <a:p>
            <a:pPr algn="ctr"/>
            <a:r>
              <a:rPr lang="en-US" sz="3300" dirty="0">
                <a:latin typeface="Arial" panose="020B0604020202020204" pitchFamily="34" charset="0"/>
                <a:cs typeface="Arial" panose="020B0604020202020204" pitchFamily="34" charset="0"/>
              </a:rPr>
              <a:t>What xylazine looks like from the front lines</a:t>
            </a:r>
          </a:p>
          <a:p>
            <a:pPr algn="ctr"/>
            <a:endParaRPr lang="en-US" sz="33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endParaRPr lang="en-US" sz="1350" dirty="0"/>
          </a:p>
          <a:p>
            <a:r>
              <a:rPr lang="en-US" sz="1350" dirty="0"/>
              <a:t> </a:t>
            </a:r>
          </a:p>
        </p:txBody>
      </p:sp>
      <p:pic>
        <p:nvPicPr>
          <p:cNvPr id="4" name="Picture 3" descr="Diagram&#10;&#10;Description automatically generated">
            <a:extLst>
              <a:ext uri="{FF2B5EF4-FFF2-40B4-BE49-F238E27FC236}">
                <a16:creationId xmlns:a16="http://schemas.microsoft.com/office/drawing/2014/main" id="{1F4395F2-82FA-4894-A5F5-50F25CD2E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922" y="2636589"/>
            <a:ext cx="4872504" cy="5200491"/>
          </a:xfrm>
          <a:prstGeom prst="rect">
            <a:avLst/>
          </a:prstGeom>
        </p:spPr>
      </p:pic>
      <p:sp>
        <p:nvSpPr>
          <p:cNvPr id="5" name="TextBox 4">
            <a:extLst>
              <a:ext uri="{FF2B5EF4-FFF2-40B4-BE49-F238E27FC236}">
                <a16:creationId xmlns:a16="http://schemas.microsoft.com/office/drawing/2014/main" id="{E1A825DE-9C03-4D9A-B119-29BE1FE9EE50}"/>
              </a:ext>
            </a:extLst>
          </p:cNvPr>
          <p:cNvSpPr txBox="1"/>
          <p:nvPr/>
        </p:nvSpPr>
        <p:spPr>
          <a:xfrm>
            <a:off x="6502400" y="2545151"/>
            <a:ext cx="5187991" cy="5632139"/>
          </a:xfrm>
          <a:prstGeom prst="rect">
            <a:avLst/>
          </a:prstGeom>
          <a:noFill/>
        </p:spPr>
        <p:txBody>
          <a:bodyPr wrap="square" rtlCol="0">
            <a:spAutoFit/>
          </a:bodyPr>
          <a:lstStyle/>
          <a:p>
            <a:pPr marL="214313" indent="-214313">
              <a:buFont typeface="Arial" panose="020B0604020202020204" pitchFamily="34" charset="0"/>
              <a:buChar char="•"/>
            </a:pPr>
            <a:r>
              <a:rPr lang="en-US" sz="2100" dirty="0">
                <a:latin typeface="Calibri" panose="020F0502020204030204" pitchFamily="34" charset="0"/>
                <a:cs typeface="Calibri" panose="020F0502020204030204" pitchFamily="34" charset="0"/>
              </a:rPr>
              <a:t>Prolonged sedation after responding to an overdose </a:t>
            </a:r>
          </a:p>
          <a:p>
            <a:pPr marL="214313" indent="-214313">
              <a:buFont typeface="Arial" panose="020B0604020202020204" pitchFamily="34" charset="0"/>
              <a:buChar char="•"/>
            </a:pPr>
            <a:r>
              <a:rPr lang="en-US" sz="2100" dirty="0">
                <a:latin typeface="Calibri" panose="020F0502020204030204" pitchFamily="34" charset="0"/>
                <a:cs typeface="Calibri" panose="020F0502020204030204" pitchFamily="34" charset="0"/>
              </a:rPr>
              <a:t>Wounds in place other than injection place</a:t>
            </a:r>
          </a:p>
          <a:p>
            <a:pPr marL="214313" indent="-214313">
              <a:buFont typeface="Arial" panose="020B0604020202020204" pitchFamily="34" charset="0"/>
              <a:buChar char="•"/>
            </a:pPr>
            <a:r>
              <a:rPr lang="en-US" sz="2100" dirty="0">
                <a:latin typeface="Calibri" panose="020F0502020204030204" pitchFamily="34" charset="0"/>
                <a:cs typeface="Calibri" panose="020F0502020204030204" pitchFamily="34" charset="0"/>
              </a:rPr>
              <a:t>Partnering to test drug samples to see what is in local supply</a:t>
            </a:r>
          </a:p>
          <a:p>
            <a:pPr marL="557213" lvl="1" indent="-214313">
              <a:buFont typeface="Arial" panose="020B0604020202020204" pitchFamily="34" charset="0"/>
              <a:buChar char="•"/>
            </a:pPr>
            <a:r>
              <a:rPr lang="en-US" sz="2100" dirty="0">
                <a:latin typeface="Calibri" panose="020F0502020204030204" pitchFamily="34" charset="0"/>
                <a:cs typeface="Calibri" panose="020F0502020204030204" pitchFamily="34" charset="0"/>
              </a:rPr>
              <a:t>28 out of 61 samples tested, Xylazine was present </a:t>
            </a:r>
          </a:p>
          <a:p>
            <a:pPr marL="214313" indent="-214313">
              <a:buFont typeface="Arial" panose="020B0604020202020204" pitchFamily="34" charset="0"/>
              <a:buChar char="•"/>
            </a:pPr>
            <a:endParaRPr lang="en-US" sz="2100" dirty="0">
              <a:latin typeface="Calibri" panose="020F0502020204030204" pitchFamily="34" charset="0"/>
              <a:cs typeface="Calibri" panose="020F0502020204030204" pitchFamily="34" charset="0"/>
            </a:endParaRPr>
          </a:p>
          <a:p>
            <a:endParaRPr lang="en-US" sz="21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r>
              <a:rPr lang="en-US" sz="2100" dirty="0">
                <a:latin typeface="Calibri" panose="020F0502020204030204" pitchFamily="34" charset="0"/>
                <a:cs typeface="Calibri" panose="020F0502020204030204" pitchFamily="34" charset="0"/>
              </a:rPr>
              <a:t>Educating folks served on safer drug use practices, what to expect when xylazine is present and providing harm reduction services/referral to wound care. </a:t>
            </a:r>
          </a:p>
          <a:p>
            <a:endParaRPr lang="en-US" sz="210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1350" dirty="0">
              <a:latin typeface="Calibri" panose="020F0502020204030204" pitchFamily="34" charset="0"/>
              <a:cs typeface="Calibri" panose="020F0502020204030204" pitchFamily="34" charset="0"/>
            </a:endParaRPr>
          </a:p>
          <a:p>
            <a:endParaRPr lang="en-US" sz="1350" dirty="0">
              <a:latin typeface="Calibri" panose="020F0502020204030204" pitchFamily="34" charset="0"/>
              <a:cs typeface="Calibri" panose="020F0502020204030204" pitchFamily="34" charset="0"/>
            </a:endParaRPr>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a:p>
            <a:pPr marL="214313" indent="-214313">
              <a:buFont typeface="Arial" panose="020B0604020202020204" pitchFamily="34" charset="0"/>
              <a:buChar char="•"/>
            </a:pPr>
            <a:endParaRPr lang="en-US" sz="1350" dirty="0"/>
          </a:p>
        </p:txBody>
      </p:sp>
    </p:spTree>
    <p:extLst>
      <p:ext uri="{BB962C8B-B14F-4D97-AF65-F5344CB8AC3E}">
        <p14:creationId xmlns:p14="http://schemas.microsoft.com/office/powerpoint/2010/main" val="272236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kern="1200" cap="all" baseline="0">
                <a:solidFill>
                  <a:schemeClr val="tx2"/>
                </a:solidFill>
                <a:latin typeface="+mj-lt"/>
                <a:ea typeface="+mj-ea"/>
                <a:cs typeface="+mj-cs"/>
              </a:rPr>
              <a:t>Efforts to address the crisis</a:t>
            </a: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54041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3">
            <a:extLst>
              <a:ext uri="{FF2B5EF4-FFF2-40B4-BE49-F238E27FC236}">
                <a16:creationId xmlns:a16="http://schemas.microsoft.com/office/drawing/2014/main" id="{FCE3B1E6-3557-400F-95F3-AA3B112F7091}"/>
              </a:ext>
            </a:extLst>
          </p:cNvPr>
          <p:cNvSpPr>
            <a:spLocks/>
          </p:cNvSpPr>
          <p:nvPr/>
        </p:nvSpPr>
        <p:spPr bwMode="auto">
          <a:xfrm>
            <a:off x="737937" y="406400"/>
            <a:ext cx="12194614" cy="1408853"/>
          </a:xfrm>
          <a:prstGeom prst="rect">
            <a:avLst/>
          </a:prstGeom>
          <a:solidFill>
            <a:srgbClr val="94B6D2"/>
          </a:solidFill>
          <a:ln>
            <a:noFill/>
          </a:ln>
          <a:extLst>
            <a:ext uri="{91240B29-F687-4F45-9708-019B960494DF}">
              <a14:hiddenLine xmlns:a14="http://schemas.microsoft.com/office/drawing/2010/main" w="50800" cap="rnd">
                <a:solidFill>
                  <a:srgbClr val="000000"/>
                </a:solidFill>
                <a:round/>
                <a:headEnd/>
                <a:tailEnd/>
              </a14:hiddenLine>
            </a:ext>
          </a:extLst>
        </p:spPr>
        <p:txBody>
          <a:bodyPr lIns="0" tIns="0" rIns="0" bIns="0"/>
          <a:lstStyle>
            <a:lvl1pPr>
              <a:defRPr sz="4200">
                <a:solidFill>
                  <a:srgbClr val="000000"/>
                </a:solidFill>
                <a:latin typeface="Gill Sans" charset="0"/>
                <a:cs typeface="ヒラギノ角ゴ ProN W3" charset="0"/>
                <a:sym typeface="Gill Sans" charset="0"/>
              </a:defRPr>
            </a:lvl1pPr>
            <a:lvl2pPr marL="742950" indent="-285750">
              <a:defRPr sz="4200">
                <a:solidFill>
                  <a:srgbClr val="000000"/>
                </a:solidFill>
                <a:latin typeface="Gill Sans" charset="0"/>
                <a:cs typeface="ヒラギノ角ゴ ProN W3" charset="0"/>
                <a:sym typeface="Gill Sans" charset="0"/>
              </a:defRPr>
            </a:lvl2pPr>
            <a:lvl3pPr marL="1143000" indent="-228600">
              <a:defRPr sz="4200">
                <a:solidFill>
                  <a:srgbClr val="000000"/>
                </a:solidFill>
                <a:latin typeface="Gill Sans" charset="0"/>
                <a:cs typeface="ヒラギノ角ゴ ProN W3" charset="0"/>
                <a:sym typeface="Gill Sans" charset="0"/>
              </a:defRPr>
            </a:lvl3pPr>
            <a:lvl4pPr marL="1600200" indent="-228600">
              <a:defRPr sz="4200">
                <a:solidFill>
                  <a:srgbClr val="000000"/>
                </a:solidFill>
                <a:latin typeface="Gill Sans" charset="0"/>
                <a:cs typeface="ヒラギノ角ゴ ProN W3" charset="0"/>
                <a:sym typeface="Gill Sans" charset="0"/>
              </a:defRPr>
            </a:lvl4pPr>
            <a:lvl5pPr marL="2057400" indent="-228600">
              <a:defRPr sz="42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4200">
                <a:solidFill>
                  <a:srgbClr val="000000"/>
                </a:solidFill>
                <a:latin typeface="Gill Sans" charset="0"/>
                <a:cs typeface="ヒラギノ角ゴ ProN W3" charset="0"/>
                <a:sym typeface="Gill Sans" charset="0"/>
              </a:defRPr>
            </a:lvl9pPr>
          </a:lstStyle>
          <a:p>
            <a:pPr algn="ctr" eaLnBrk="1" hangingPunct="1"/>
            <a:endParaRPr lang="en-US" altLang="en-US" sz="5973"/>
          </a:p>
        </p:txBody>
      </p:sp>
      <p:sp>
        <p:nvSpPr>
          <p:cNvPr id="23557" name="Rectangle 5">
            <a:extLst>
              <a:ext uri="{FF2B5EF4-FFF2-40B4-BE49-F238E27FC236}">
                <a16:creationId xmlns:a16="http://schemas.microsoft.com/office/drawing/2014/main" id="{585F5DCF-1C3B-44D2-981B-C6ABEAC9FCF3}"/>
              </a:ext>
            </a:extLst>
          </p:cNvPr>
          <p:cNvSpPr>
            <a:spLocks noGrp="1" noChangeArrowheads="1"/>
          </p:cNvSpPr>
          <p:nvPr>
            <p:ph type="title"/>
          </p:nvPr>
        </p:nvSpPr>
        <p:spPr>
          <a:xfrm>
            <a:off x="1860409" y="386081"/>
            <a:ext cx="10837333" cy="1408853"/>
          </a:xfrm>
        </p:spPr>
        <p:txBody>
          <a:bodyPr/>
          <a:lstStyle/>
          <a:p>
            <a:pPr eaLnBrk="1" hangingPunct="1"/>
            <a:r>
              <a:rPr lang="en-US" altLang="en-US" dirty="0"/>
              <a:t> RI Strategic Plan</a:t>
            </a:r>
          </a:p>
        </p:txBody>
      </p:sp>
      <p:pic>
        <p:nvPicPr>
          <p:cNvPr id="23558" name="Picture 2">
            <a:extLst>
              <a:ext uri="{FF2B5EF4-FFF2-40B4-BE49-F238E27FC236}">
                <a16:creationId xmlns:a16="http://schemas.microsoft.com/office/drawing/2014/main" id="{621118B5-CA0B-44C7-9614-4932FD9A2F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2" y="1835575"/>
            <a:ext cx="10381262" cy="784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1202706" y="803058"/>
            <a:ext cx="4286761" cy="7484288"/>
          </a:xfrm>
          <a:prstGeom prst="rect">
            <a:avLst/>
          </a:prstGeom>
        </p:spPr>
        <p:txBody>
          <a:bodyPr vert="horz" lIns="91440" tIns="45720" rIns="91440" bIns="45720" rtlCol="0" anchor="ctr">
            <a:normAutofit/>
          </a:bodyPr>
          <a:lstStyle/>
          <a:p>
            <a:pPr lvl="0" defTabSz="914400">
              <a:defRPr sz="1800">
                <a:solidFill>
                  <a:srgbClr val="000000"/>
                </a:solidFill>
              </a:defRPr>
            </a:pPr>
            <a:r>
              <a:rPr lang="en-US" sz="6700" kern="1200" baseline="0" dirty="0">
                <a:solidFill>
                  <a:schemeClr val="tx1"/>
                </a:solidFill>
                <a:latin typeface="+mj-lt"/>
                <a:ea typeface="+mj-ea"/>
                <a:cs typeface="+mj-cs"/>
              </a:rPr>
              <a:t>Harm Reduction</a:t>
            </a:r>
          </a:p>
        </p:txBody>
      </p:sp>
      <p:sp>
        <p:nvSpPr>
          <p:cNvPr id="160" name="Shape 160"/>
          <p:cNvSpPr>
            <a:spLocks noGrp="1"/>
          </p:cNvSpPr>
          <p:nvPr>
            <p:ph type="body" idx="1"/>
          </p:nvPr>
        </p:nvSpPr>
        <p:spPr>
          <a:xfrm>
            <a:off x="5807242" y="4060035"/>
            <a:ext cx="6861008" cy="5295900"/>
          </a:xfrm>
          <a:prstGeom prst="rect">
            <a:avLst/>
          </a:prstGeom>
        </p:spPr>
        <p:txBody>
          <a:bodyPr vert="horz" lIns="91440" tIns="45720" rIns="91440" bIns="45720" rtlCol="0" anchor="ctr">
            <a:normAutofit/>
          </a:bodyPr>
          <a:lstStyle/>
          <a:p>
            <a:pPr lvl="0" indent="-384048" defTabSz="914400">
              <a:spcAft>
                <a:spcPts val="200"/>
              </a:spcAft>
              <a:defRPr sz="1800"/>
            </a:pPr>
            <a:r>
              <a:rPr lang="en-US" sz="2800" kern="1200" baseline="0" dirty="0">
                <a:solidFill>
                  <a:schemeClr val="tx2"/>
                </a:solidFill>
                <a:latin typeface="+mn-lt"/>
                <a:ea typeface="+mn-ea"/>
                <a:cs typeface="+mn-cs"/>
              </a:rPr>
              <a:t>Examples of harm reduction programs include:</a:t>
            </a:r>
          </a:p>
          <a:p>
            <a:pPr lvl="2" indent="-384048" defTabSz="914400">
              <a:spcBef>
                <a:spcPts val="1200"/>
              </a:spcBef>
              <a:spcAft>
                <a:spcPts val="200"/>
              </a:spcAft>
              <a:buFont typeface="Franklin Gothic Book" panose="020B0503020102020204" pitchFamily="34" charset="0"/>
              <a:buChar char="•"/>
              <a:defRPr sz="1800"/>
            </a:pPr>
            <a:r>
              <a:rPr lang="en-US" sz="2516" kern="1200" baseline="0" dirty="0">
                <a:solidFill>
                  <a:schemeClr val="tx2"/>
                </a:solidFill>
                <a:latin typeface="+mn-lt"/>
                <a:ea typeface="+mn-ea"/>
                <a:cs typeface="+mn-cs"/>
              </a:rPr>
              <a:t>needle/syringe exchanges</a:t>
            </a:r>
          </a:p>
          <a:p>
            <a:pPr lvl="2" indent="-384048" defTabSz="914400">
              <a:spcBef>
                <a:spcPts val="1200"/>
              </a:spcBef>
              <a:spcAft>
                <a:spcPts val="200"/>
              </a:spcAft>
              <a:buFont typeface="Franklin Gothic Book" panose="020B0503020102020204" pitchFamily="34" charset="0"/>
              <a:buChar char="•"/>
              <a:defRPr sz="1800"/>
            </a:pPr>
            <a:r>
              <a:rPr lang="en-US" sz="2516" dirty="0"/>
              <a:t>drug testing services (i.e. fentanyl test strips)</a:t>
            </a:r>
          </a:p>
          <a:p>
            <a:pPr lvl="2" indent="-384048" defTabSz="914400">
              <a:spcBef>
                <a:spcPts val="1200"/>
              </a:spcBef>
              <a:spcAft>
                <a:spcPts val="200"/>
              </a:spcAft>
              <a:buFont typeface="Franklin Gothic Book" panose="020B0503020102020204" pitchFamily="34" charset="0"/>
              <a:buChar char="•"/>
              <a:defRPr sz="1800"/>
            </a:pPr>
            <a:r>
              <a:rPr lang="en-US" sz="2516" dirty="0"/>
              <a:t> </a:t>
            </a:r>
            <a:r>
              <a:rPr lang="en-US" sz="2516" kern="1200" baseline="0" dirty="0">
                <a:solidFill>
                  <a:schemeClr val="tx2"/>
                </a:solidFill>
                <a:latin typeface="+mn-lt"/>
                <a:ea typeface="+mn-ea"/>
                <a:cs typeface="+mn-cs"/>
              </a:rPr>
              <a:t>decriminalization of drug use</a:t>
            </a:r>
          </a:p>
          <a:p>
            <a:pPr lvl="2" indent="-384048" defTabSz="914400">
              <a:spcBef>
                <a:spcPts val="1200"/>
              </a:spcBef>
              <a:spcAft>
                <a:spcPts val="200"/>
              </a:spcAft>
              <a:buFont typeface="Franklin Gothic Book" panose="020B0503020102020204" pitchFamily="34" charset="0"/>
              <a:buChar char="•"/>
              <a:defRPr sz="1800"/>
            </a:pPr>
            <a:r>
              <a:rPr lang="en-US" sz="2516" kern="1200" baseline="0" dirty="0">
                <a:solidFill>
                  <a:schemeClr val="tx2"/>
                </a:solidFill>
                <a:latin typeface="+mn-lt"/>
                <a:ea typeface="+mn-ea"/>
                <a:cs typeface="+mn-cs"/>
              </a:rPr>
              <a:t>prescribed heroin</a:t>
            </a:r>
          </a:p>
          <a:p>
            <a:pPr lvl="2" indent="-384048" defTabSz="914400">
              <a:spcBef>
                <a:spcPts val="1200"/>
              </a:spcBef>
              <a:spcAft>
                <a:spcPts val="200"/>
              </a:spcAft>
              <a:buFont typeface="Franklin Gothic Book" panose="020B0503020102020204" pitchFamily="34" charset="0"/>
              <a:buChar char="•"/>
              <a:defRPr sz="1800"/>
            </a:pPr>
            <a:r>
              <a:rPr lang="en-US" sz="2516" dirty="0"/>
              <a:t>overdose prevention centers</a:t>
            </a:r>
            <a:endParaRPr lang="en-US" sz="2516" kern="1200" baseline="0" dirty="0">
              <a:solidFill>
                <a:schemeClr val="tx2"/>
              </a:solidFill>
              <a:latin typeface="+mn-lt"/>
              <a:ea typeface="+mn-ea"/>
              <a:cs typeface="+mn-cs"/>
            </a:endParaRPr>
          </a:p>
          <a:p>
            <a:pPr lvl="2" indent="-384048" defTabSz="914400">
              <a:spcBef>
                <a:spcPts val="1200"/>
              </a:spcBef>
              <a:spcAft>
                <a:spcPts val="200"/>
              </a:spcAft>
              <a:buFont typeface="Franklin Gothic Book" panose="020B0503020102020204" pitchFamily="34" charset="0"/>
              <a:buChar char="•"/>
              <a:defRPr sz="1800"/>
            </a:pPr>
            <a:r>
              <a:rPr lang="en-US" sz="2516" kern="1200" baseline="0" dirty="0">
                <a:solidFill>
                  <a:schemeClr val="tx2"/>
                </a:solidFill>
                <a:latin typeface="+mn-lt"/>
                <a:ea typeface="+mn-ea"/>
                <a:cs typeface="+mn-cs"/>
              </a:rPr>
              <a:t>information and education</a:t>
            </a:r>
          </a:p>
        </p:txBody>
      </p:sp>
      <p:sp>
        <p:nvSpPr>
          <p:cNvPr id="3" name="TextBox 2">
            <a:extLst>
              <a:ext uri="{FF2B5EF4-FFF2-40B4-BE49-F238E27FC236}">
                <a16:creationId xmlns:a16="http://schemas.microsoft.com/office/drawing/2014/main" id="{2194A3D4-50CD-4E89-9B01-98B81A946815}"/>
              </a:ext>
            </a:extLst>
          </p:cNvPr>
          <p:cNvSpPr txBox="1"/>
          <p:nvPr/>
        </p:nvSpPr>
        <p:spPr>
          <a:xfrm>
            <a:off x="5807242" y="975677"/>
            <a:ext cx="6514805" cy="3046988"/>
          </a:xfrm>
          <a:prstGeom prst="rect">
            <a:avLst/>
          </a:prstGeom>
          <a:noFill/>
        </p:spPr>
        <p:txBody>
          <a:bodyPr wrap="square" rtlCol="0">
            <a:spAutoFit/>
          </a:bodyPr>
          <a:lstStyle/>
          <a:p>
            <a:r>
              <a:rPr lang="en-US" sz="3200" dirty="0">
                <a:solidFill>
                  <a:schemeClr val="tx2"/>
                </a:solidFill>
              </a:rPr>
              <a:t>Harm reduction refers to public health efforts to minimize harm associated with drug use (or other behaviors), rather than a focus on abstinence from drug use.</a:t>
            </a:r>
          </a:p>
          <a:p>
            <a:endParaRPr lang="en-US" sz="3200" dirty="0"/>
          </a:p>
        </p:txBody>
      </p:sp>
    </p:spTree>
    <p:extLst>
      <p:ext uri="{BB962C8B-B14F-4D97-AF65-F5344CB8AC3E}">
        <p14:creationId xmlns:p14="http://schemas.microsoft.com/office/powerpoint/2010/main" val="55239993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578B-619F-4B69-AEEB-EFC7980BDE06}"/>
              </a:ext>
            </a:extLst>
          </p:cNvPr>
          <p:cNvSpPr>
            <a:spLocks noGrp="1"/>
          </p:cNvSpPr>
          <p:nvPr>
            <p:ph type="title"/>
          </p:nvPr>
        </p:nvSpPr>
        <p:spPr>
          <a:xfrm>
            <a:off x="1463040" y="975360"/>
            <a:ext cx="10241280" cy="1094072"/>
          </a:xfrm>
        </p:spPr>
        <p:txBody>
          <a:bodyPr>
            <a:normAutofit/>
          </a:bodyPr>
          <a:lstStyle/>
          <a:p>
            <a:r>
              <a:rPr lang="en-US" sz="6200" dirty="0"/>
              <a:t>Naloxone Distribution in RI</a:t>
            </a:r>
          </a:p>
        </p:txBody>
      </p:sp>
      <p:pic>
        <p:nvPicPr>
          <p:cNvPr id="5" name="Picture 4" descr="Chart, bar chart&#10;&#10;Description automatically generated">
            <a:extLst>
              <a:ext uri="{FF2B5EF4-FFF2-40B4-BE49-F238E27FC236}">
                <a16:creationId xmlns:a16="http://schemas.microsoft.com/office/drawing/2014/main" id="{A06E93EE-687F-4ADB-C60D-E7591705341B}"/>
              </a:ext>
            </a:extLst>
          </p:cNvPr>
          <p:cNvPicPr>
            <a:picLocks noChangeAspect="1"/>
          </p:cNvPicPr>
          <p:nvPr/>
        </p:nvPicPr>
        <p:blipFill rotWithShape="1">
          <a:blip r:embed="rId3"/>
          <a:srcRect l="16923" t="30086" r="22308" b="7920"/>
          <a:stretch/>
        </p:blipFill>
        <p:spPr bwMode="auto">
          <a:xfrm>
            <a:off x="1463039" y="2555375"/>
            <a:ext cx="11007909" cy="63167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565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vert="horz" lIns="91440" tIns="45720" rIns="91440" bIns="45720" rtlCol="0" anchor="t">
            <a:normAutofit/>
          </a:bodyPr>
          <a:lstStyle/>
          <a:p>
            <a:pPr lvl="0" defTabSz="914400">
              <a:defRPr sz="1800">
                <a:solidFill>
                  <a:srgbClr val="000000"/>
                </a:solidFill>
              </a:defRPr>
            </a:pPr>
            <a:r>
              <a:rPr lang="en-US" sz="6200" dirty="0"/>
              <a:t>Opioids and Overdose</a:t>
            </a:r>
          </a:p>
        </p:txBody>
      </p:sp>
      <p:pic>
        <p:nvPicPr>
          <p:cNvPr id="6" name="Picture 5">
            <a:extLst>
              <a:ext uri="{FF2B5EF4-FFF2-40B4-BE49-F238E27FC236}">
                <a16:creationId xmlns:a16="http://schemas.microsoft.com/office/drawing/2014/main" id="{ED479CDE-0B42-41C9-8540-14AC8111E776}"/>
              </a:ext>
            </a:extLst>
          </p:cNvPr>
          <p:cNvPicPr/>
          <p:nvPr/>
        </p:nvPicPr>
        <p:blipFill rotWithShape="1">
          <a:blip r:embed="rId3"/>
          <a:srcRect l="27436" t="25300" r="28461" b="50085"/>
          <a:stretch/>
        </p:blipFill>
        <p:spPr bwMode="auto">
          <a:xfrm>
            <a:off x="1300480" y="2135588"/>
            <a:ext cx="7325037" cy="4146608"/>
          </a:xfrm>
          <a:prstGeom prst="rect">
            <a:avLst/>
          </a:prstGeom>
          <a:ln>
            <a:noFill/>
          </a:ln>
          <a:extLst>
            <a:ext uri="{53640926-AAD7-44D8-BBD7-CCE9431645EC}">
              <a14:shadowObscured xmlns:a14="http://schemas.microsoft.com/office/drawing/2010/main"/>
            </a:ext>
          </a:extLst>
        </p:spPr>
      </p:pic>
      <p:sp>
        <p:nvSpPr>
          <p:cNvPr id="8" name="Rectangle: Rounded Corners 7">
            <a:extLst>
              <a:ext uri="{FF2B5EF4-FFF2-40B4-BE49-F238E27FC236}">
                <a16:creationId xmlns:a16="http://schemas.microsoft.com/office/drawing/2014/main" id="{C8F0B6FB-E7A2-4B69-A64E-38005B133B0F}"/>
              </a:ext>
            </a:extLst>
          </p:cNvPr>
          <p:cNvSpPr/>
          <p:nvPr/>
        </p:nvSpPr>
        <p:spPr>
          <a:xfrm>
            <a:off x="8254166" y="5861016"/>
            <a:ext cx="4512306" cy="3194137"/>
          </a:xfrm>
          <a:prstGeom prst="roundRect">
            <a:avLst/>
          </a:prstGeom>
          <a:solidFill>
            <a:srgbClr val="F9710B"/>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83DB3933-63BC-4681-AFD6-FE770DEDBD45}"/>
              </a:ext>
            </a:extLst>
          </p:cNvPr>
          <p:cNvSpPr txBox="1"/>
          <p:nvPr/>
        </p:nvSpPr>
        <p:spPr>
          <a:xfrm>
            <a:off x="8845227" y="5962727"/>
            <a:ext cx="3533333" cy="3508653"/>
          </a:xfrm>
          <a:prstGeom prst="rect">
            <a:avLst/>
          </a:prstGeom>
          <a:noFill/>
        </p:spPr>
        <p:txBody>
          <a:bodyPr wrap="square" rtlCol="0">
            <a:spAutoFit/>
          </a:bodyPr>
          <a:lstStyle/>
          <a:p>
            <a:pPr algn="ctr"/>
            <a:r>
              <a:rPr lang="en-US" sz="3200" b="0" i="0" dirty="0">
                <a:solidFill>
                  <a:srgbClr val="111111"/>
                </a:solidFill>
                <a:effectLst/>
                <a:latin typeface="Roboto"/>
              </a:rPr>
              <a:t>The CDC estimates that </a:t>
            </a:r>
            <a:r>
              <a:rPr lang="en-US" sz="3200" b="1" i="0" dirty="0">
                <a:solidFill>
                  <a:srgbClr val="111111"/>
                </a:solidFill>
                <a:effectLst/>
                <a:latin typeface="Roboto"/>
              </a:rPr>
              <a:t>80,816</a:t>
            </a:r>
            <a:r>
              <a:rPr lang="en-US" sz="3200" b="0" i="0" dirty="0">
                <a:solidFill>
                  <a:srgbClr val="111111"/>
                </a:solidFill>
                <a:effectLst/>
                <a:latin typeface="Roboto"/>
              </a:rPr>
              <a:t> opioid overdose deaths occurred from in 2021</a:t>
            </a:r>
          </a:p>
          <a:p>
            <a:pPr algn="ctr"/>
            <a:endParaRPr lang="en-US" sz="3000" dirty="0">
              <a:latin typeface="Segoe UI Black" panose="020B0A02040204020203" pitchFamily="34" charset="0"/>
              <a:ea typeface="Segoe UI Black" panose="020B0A02040204020203"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495125" y="365760"/>
            <a:ext cx="11081886" cy="2113280"/>
          </a:xfrm>
          <a:prstGeom prst="rect">
            <a:avLst/>
          </a:prstGeom>
        </p:spPr>
        <p:txBody>
          <a:bodyPr vert="horz" lIns="91440" tIns="45720" rIns="91440" bIns="45720" rtlCol="0" anchor="t">
            <a:normAutofit/>
          </a:bodyPr>
          <a:lstStyle/>
          <a:p>
            <a:pPr lvl="0" defTabSz="914400">
              <a:defRPr sz="1800">
                <a:solidFill>
                  <a:srgbClr val="000000"/>
                </a:solidFill>
              </a:defRPr>
            </a:pPr>
            <a:r>
              <a:rPr lang="en-US" sz="6200" dirty="0"/>
              <a:t>Liability / Good Samaritan Law</a:t>
            </a:r>
          </a:p>
        </p:txBody>
      </p:sp>
      <p:sp>
        <p:nvSpPr>
          <p:cNvPr id="219" name="Shape 219"/>
          <p:cNvSpPr>
            <a:spLocks noGrp="1"/>
          </p:cNvSpPr>
          <p:nvPr>
            <p:ph idx="1"/>
          </p:nvPr>
        </p:nvSpPr>
        <p:spPr>
          <a:xfrm>
            <a:off x="1048401" y="2110009"/>
            <a:ext cx="11528610" cy="7402959"/>
          </a:xfrm>
          <a:prstGeom prst="rect">
            <a:avLst/>
          </a:prstGeom>
        </p:spPr>
        <p:txBody>
          <a:bodyPr vert="horz" lIns="91440" tIns="45720" rIns="91440" bIns="45720" rtlCol="0">
            <a:noAutofit/>
          </a:bodyPr>
          <a:lstStyle/>
          <a:p>
            <a:pPr marL="801688" lvl="1" indent="-342900" defTabSz="914400">
              <a:spcBef>
                <a:spcPts val="2400"/>
              </a:spcBef>
              <a:spcAft>
                <a:spcPts val="200"/>
              </a:spcAft>
              <a:buFont typeface="Wingdings" panose="05000000000000000000" pitchFamily="2" charset="2"/>
              <a:buChar char="§"/>
              <a:defRPr sz="1800"/>
            </a:pPr>
            <a:r>
              <a:rPr lang="en-US" sz="3000" i="0" dirty="0"/>
              <a:t>Civil and criminal immunity for the </a:t>
            </a:r>
            <a:r>
              <a:rPr lang="en-US" sz="3000" b="1" i="0" dirty="0"/>
              <a:t>“good faith” administration of naloxone by a layperson to someone experiencing an overdose.</a:t>
            </a:r>
          </a:p>
          <a:p>
            <a:pPr marL="801688" lvl="1" indent="-342900" defTabSz="914400">
              <a:spcBef>
                <a:spcPts val="2400"/>
              </a:spcBef>
              <a:spcAft>
                <a:spcPts val="200"/>
              </a:spcAft>
              <a:buFont typeface="Wingdings" panose="05000000000000000000" pitchFamily="2" charset="2"/>
              <a:buChar char="§"/>
              <a:defRPr sz="1800"/>
            </a:pPr>
            <a:r>
              <a:rPr lang="en-US" sz="3000" b="1" i="0" dirty="0"/>
              <a:t>Anyone who seeks medical assistance for someone experiencing an overdose </a:t>
            </a:r>
            <a:r>
              <a:rPr lang="en-US" sz="3000" i="0" dirty="0"/>
              <a:t>(e.g. calling 911, performing rescue breathing, administering naloxone) will not be charged with drug possession.</a:t>
            </a:r>
          </a:p>
          <a:p>
            <a:pPr marL="801688" lvl="1" indent="-342900" defTabSz="914400">
              <a:spcBef>
                <a:spcPts val="2400"/>
              </a:spcBef>
              <a:spcAft>
                <a:spcPts val="200"/>
              </a:spcAft>
              <a:buFont typeface="Wingdings" panose="05000000000000000000" pitchFamily="2" charset="2"/>
              <a:buChar char="§"/>
              <a:defRPr sz="1800"/>
            </a:pPr>
            <a:r>
              <a:rPr lang="en-US" sz="3000" i="0" dirty="0"/>
              <a:t>Anyone </a:t>
            </a:r>
            <a:r>
              <a:rPr lang="en-US" sz="3000" b="1" i="0" dirty="0"/>
              <a:t>who experiences a drug overdose </a:t>
            </a:r>
            <a:r>
              <a:rPr lang="en-US" sz="3000" i="0" dirty="0"/>
              <a:t>and needs medical assistance </a:t>
            </a:r>
            <a:r>
              <a:rPr lang="en-US" sz="3000" b="1" i="0" dirty="0"/>
              <a:t>will not be charged with drug possession.</a:t>
            </a:r>
          </a:p>
          <a:p>
            <a:pPr marL="801688" lvl="2" indent="-342900" defTabSz="914400">
              <a:spcBef>
                <a:spcPts val="2400"/>
              </a:spcBef>
              <a:spcAft>
                <a:spcPts val="200"/>
              </a:spcAft>
              <a:buFont typeface="Wingdings" panose="05000000000000000000" pitchFamily="2" charset="2"/>
              <a:buChar char="§"/>
              <a:defRPr sz="1800"/>
            </a:pPr>
            <a:r>
              <a:rPr lang="en-US" sz="3000" dirty="0"/>
              <a:t>Neither of these immunities extend to manufacture or distribution of drugs.</a:t>
            </a:r>
          </a:p>
          <a:p>
            <a:pPr marL="801688" lvl="1" indent="-342900" defTabSz="914400">
              <a:spcBef>
                <a:spcPts val="2400"/>
              </a:spcBef>
              <a:spcAft>
                <a:spcPts val="200"/>
              </a:spcAft>
              <a:buFont typeface="Wingdings" panose="05000000000000000000" pitchFamily="2" charset="2"/>
              <a:buChar char="§"/>
              <a:defRPr sz="1800"/>
            </a:pPr>
            <a:r>
              <a:rPr lang="en-US" sz="3000" i="0" dirty="0"/>
              <a:t>The act of </a:t>
            </a:r>
            <a:r>
              <a:rPr lang="en-US" sz="3000" b="1" i="0" dirty="0"/>
              <a:t>providing medical assistance </a:t>
            </a:r>
            <a:r>
              <a:rPr lang="en-US" sz="3000" i="0" dirty="0"/>
              <a:t>(e.g. calling 911, performing rescue breathing, administering naloxone) </a:t>
            </a:r>
            <a:r>
              <a:rPr lang="en-US" sz="3000" b="1" i="0" dirty="0"/>
              <a:t>may be used as a mitigating factor in criminal prosecution.</a:t>
            </a:r>
          </a:p>
        </p:txBody>
      </p:sp>
    </p:spTree>
    <p:extLst>
      <p:ext uri="{BB962C8B-B14F-4D97-AF65-F5344CB8AC3E}">
        <p14:creationId xmlns:p14="http://schemas.microsoft.com/office/powerpoint/2010/main" val="3652632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DF535C2-1905-415D-8575-D81D7E68DE73}"/>
              </a:ext>
            </a:extLst>
          </p:cNvPr>
          <p:cNvSpPr>
            <a:spLocks noGrp="1"/>
          </p:cNvSpPr>
          <p:nvPr>
            <p:ph type="title"/>
          </p:nvPr>
        </p:nvSpPr>
        <p:spPr>
          <a:xfrm>
            <a:off x="682752" y="909801"/>
            <a:ext cx="3519550" cy="7932928"/>
          </a:xfrm>
        </p:spPr>
        <p:txBody>
          <a:bodyPr anchor="ctr">
            <a:normAutofit/>
          </a:bodyPr>
          <a:lstStyle/>
          <a:p>
            <a:pPr algn="ctr"/>
            <a:r>
              <a:rPr lang="en-US" sz="6000" dirty="0"/>
              <a:t>Standing Order</a:t>
            </a:r>
          </a:p>
        </p:txBody>
      </p:sp>
      <p:graphicFrame>
        <p:nvGraphicFramePr>
          <p:cNvPr id="7" name="Content Placeholder 4">
            <a:extLst>
              <a:ext uri="{FF2B5EF4-FFF2-40B4-BE49-F238E27FC236}">
                <a16:creationId xmlns:a16="http://schemas.microsoft.com/office/drawing/2014/main" id="{20181190-B026-47EA-B5D5-007C6DA2D1D8}"/>
              </a:ext>
            </a:extLst>
          </p:cNvPr>
          <p:cNvGraphicFramePr>
            <a:graphicFrameLocks noGrp="1"/>
          </p:cNvGraphicFramePr>
          <p:nvPr>
            <p:ph idx="1"/>
            <p:extLst>
              <p:ext uri="{D42A27DB-BD31-4B8C-83A1-F6EECF244321}">
                <p14:modId xmlns:p14="http://schemas.microsoft.com/office/powerpoint/2010/main" val="2889190908"/>
              </p:ext>
            </p:extLst>
          </p:nvPr>
        </p:nvGraphicFramePr>
        <p:xfrm>
          <a:off x="5228236" y="909802"/>
          <a:ext cx="6940058" cy="793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1796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kern="1200" cap="all" baseline="0" dirty="0">
                <a:solidFill>
                  <a:schemeClr val="tx2"/>
                </a:solidFill>
                <a:latin typeface="+mj-lt"/>
                <a:ea typeface="+mj-ea"/>
                <a:cs typeface="+mj-cs"/>
              </a:rPr>
              <a:t>Frequently</a:t>
            </a:r>
            <a:br>
              <a:rPr lang="en-US" sz="8200" kern="1200" cap="all" baseline="0" dirty="0">
                <a:solidFill>
                  <a:schemeClr val="tx2"/>
                </a:solidFill>
                <a:latin typeface="+mj-lt"/>
                <a:ea typeface="+mj-ea"/>
                <a:cs typeface="+mj-cs"/>
              </a:rPr>
            </a:br>
            <a:r>
              <a:rPr lang="en-US" sz="8200" kern="1200" cap="all" baseline="0" dirty="0">
                <a:solidFill>
                  <a:schemeClr val="tx2"/>
                </a:solidFill>
                <a:latin typeface="+mj-lt"/>
                <a:ea typeface="+mj-ea"/>
                <a:cs typeface="+mj-cs"/>
              </a:rPr>
              <a:t>asked</a:t>
            </a:r>
            <a:br>
              <a:rPr lang="en-US" sz="8200" kern="1200" cap="all" baseline="0" dirty="0">
                <a:solidFill>
                  <a:schemeClr val="tx2"/>
                </a:solidFill>
                <a:latin typeface="+mj-lt"/>
                <a:ea typeface="+mj-ea"/>
                <a:cs typeface="+mj-cs"/>
              </a:rPr>
            </a:br>
            <a:r>
              <a:rPr lang="en-US" sz="8200" kern="1200" cap="all" baseline="0" dirty="0">
                <a:solidFill>
                  <a:schemeClr val="tx2"/>
                </a:solidFill>
                <a:latin typeface="+mj-lt"/>
                <a:ea typeface="+mj-ea"/>
                <a:cs typeface="+mj-cs"/>
              </a:rPr>
              <a:t>questions</a:t>
            </a: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2" name="Graphic 11" descr="Help">
            <a:extLst>
              <a:ext uri="{FF2B5EF4-FFF2-40B4-BE49-F238E27FC236}">
                <a16:creationId xmlns:a16="http://schemas.microsoft.com/office/drawing/2014/main" id="{F3A060FF-36DD-49EC-8C80-44DAAFE52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2786" y="-320269"/>
            <a:ext cx="4488181" cy="4488181"/>
          </a:xfrm>
          <a:prstGeom prst="rect">
            <a:avLst/>
          </a:prstGeom>
        </p:spPr>
      </p:pic>
    </p:spTree>
    <p:extLst>
      <p:ext uri="{BB962C8B-B14F-4D97-AF65-F5344CB8AC3E}">
        <p14:creationId xmlns:p14="http://schemas.microsoft.com/office/powerpoint/2010/main" val="3586252857"/>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475673"/>
            <a:ext cx="11861800" cy="1256145"/>
          </a:xfrm>
        </p:spPr>
        <p:txBody>
          <a:bodyPr>
            <a:normAutofit/>
          </a:bodyPr>
          <a:lstStyle/>
          <a:p>
            <a:r>
              <a:rPr lang="en-US" sz="6000" dirty="0"/>
              <a:t>Frequently Asked Questions</a:t>
            </a:r>
          </a:p>
        </p:txBody>
      </p:sp>
      <p:sp>
        <p:nvSpPr>
          <p:cNvPr id="3" name="Text Placeholder 2"/>
          <p:cNvSpPr>
            <a:spLocks noGrp="1"/>
          </p:cNvSpPr>
          <p:nvPr>
            <p:ph type="body" idx="1"/>
          </p:nvPr>
        </p:nvSpPr>
        <p:spPr>
          <a:xfrm>
            <a:off x="1028700" y="2090195"/>
            <a:ext cx="11861800" cy="6773718"/>
          </a:xfrm>
        </p:spPr>
        <p:txBody>
          <a:bodyPr>
            <a:normAutofit/>
          </a:bodyPr>
          <a:lstStyle/>
          <a:p>
            <a:endParaRPr lang="en-US" dirty="0"/>
          </a:p>
          <a:p>
            <a:r>
              <a:rPr lang="en-US" b="1" dirty="0"/>
              <a:t>What are the side eﬀects of naloxone? </a:t>
            </a:r>
          </a:p>
          <a:p>
            <a:r>
              <a:rPr lang="en-US" dirty="0"/>
              <a:t>Naloxone reverses opioid overdose and causes withdrawal. The most common symptoms of withdrawal are pain, nausea, vomiting, sweating, and anxiety. Less common are agitation, seizures, or irregular heartbeat. While opioid withdrawal can be dramatic and unpleasant, it is not life threatening.  </a:t>
            </a:r>
          </a:p>
          <a:p>
            <a:endParaRPr lang="en-US" dirty="0"/>
          </a:p>
          <a:p>
            <a:endParaRPr lang="en-US" dirty="0"/>
          </a:p>
          <a:p>
            <a:pPr marL="0" indent="0">
              <a:buNone/>
            </a:pPr>
            <a:r>
              <a:rPr lang="en-US" b="1" dirty="0"/>
              <a:t>How many doses are necessary? </a:t>
            </a:r>
          </a:p>
          <a:p>
            <a:pPr marL="0" indent="0">
              <a:buNone/>
            </a:pPr>
            <a:r>
              <a:rPr lang="en-US" dirty="0"/>
              <a:t>It varies. One dose may be enough to let the person start breathing again. Some people may need more than one dose depending on their tolerance, how much they took, and what opioid they overdosed on. Children and people who overdose on synthetic opioids (fentanyl, suboxone, </a:t>
            </a:r>
            <a:r>
              <a:rPr lang="en-US" dirty="0" err="1"/>
              <a:t>etc</a:t>
            </a:r>
            <a:r>
              <a:rPr lang="en-US" dirty="0"/>
              <a:t>) are likely to need multiple doses.  </a:t>
            </a:r>
          </a:p>
          <a:p>
            <a:endParaRPr lang="en-US" dirty="0"/>
          </a:p>
        </p:txBody>
      </p:sp>
    </p:spTree>
    <p:extLst>
      <p:ext uri="{BB962C8B-B14F-4D97-AF65-F5344CB8AC3E}">
        <p14:creationId xmlns:p14="http://schemas.microsoft.com/office/powerpoint/2010/main" val="35047371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572" y="655781"/>
            <a:ext cx="11861800" cy="1283855"/>
          </a:xfrm>
        </p:spPr>
        <p:txBody>
          <a:bodyPr>
            <a:normAutofit/>
          </a:bodyPr>
          <a:lstStyle/>
          <a:p>
            <a:r>
              <a:rPr lang="en-US" sz="6200" dirty="0"/>
              <a:t>Frequently Asked Questions</a:t>
            </a:r>
          </a:p>
        </p:txBody>
      </p:sp>
      <p:sp>
        <p:nvSpPr>
          <p:cNvPr id="3" name="Text Placeholder 2"/>
          <p:cNvSpPr>
            <a:spLocks noGrp="1"/>
          </p:cNvSpPr>
          <p:nvPr>
            <p:ph type="body" idx="1"/>
          </p:nvPr>
        </p:nvSpPr>
        <p:spPr>
          <a:xfrm>
            <a:off x="1413164" y="2161309"/>
            <a:ext cx="11020136" cy="7079673"/>
          </a:xfrm>
        </p:spPr>
        <p:txBody>
          <a:bodyPr>
            <a:normAutofit/>
          </a:bodyPr>
          <a:lstStyle/>
          <a:p>
            <a:pPr marL="0" indent="0">
              <a:buNone/>
            </a:pPr>
            <a:r>
              <a:rPr lang="en-US" b="1" dirty="0"/>
              <a:t>Does naloxone work on cocaine, methamphetamine, benzodiazepines, or alcohol? </a:t>
            </a:r>
          </a:p>
          <a:p>
            <a:r>
              <a:rPr lang="en-US" dirty="0"/>
              <a:t>No. Naloxone only works on opioids (heroin, morphine, fentanyl, methadone, </a:t>
            </a:r>
            <a:r>
              <a:rPr lang="en-US" dirty="0" err="1"/>
              <a:t>etc</a:t>
            </a:r>
            <a:r>
              <a:rPr lang="en-US" dirty="0"/>
              <a:t>). It will not have any effect on someone overdosing on another type of drug. However, if someone is overdosing on opioids AND another drug, naloxone will reverse the opioid part of the overdose and potentially help the person.  </a:t>
            </a:r>
          </a:p>
          <a:p>
            <a:endParaRPr lang="en-US" dirty="0"/>
          </a:p>
          <a:p>
            <a:pPr marL="0" indent="0">
              <a:spcBef>
                <a:spcPts val="1800"/>
              </a:spcBef>
              <a:buNone/>
            </a:pPr>
            <a:r>
              <a:rPr lang="en-US" b="1" dirty="0"/>
              <a:t>What if naloxone is given to someone who doesn't have any opioids in their system? </a:t>
            </a:r>
          </a:p>
          <a:p>
            <a:r>
              <a:rPr lang="en-US" dirty="0"/>
              <a:t>There are no adverse effects if someone is given naloxone who doesn't need it. If someone looks like they may be overdosing on opioids (unconscious, slow or no breathing), they should be given naloxone. If opioids are present, it will help, if they aren't, it won't hurt.  </a:t>
            </a:r>
          </a:p>
          <a:p>
            <a:endParaRPr lang="en-US" dirty="0"/>
          </a:p>
        </p:txBody>
      </p:sp>
    </p:spTree>
    <p:extLst>
      <p:ext uri="{BB962C8B-B14F-4D97-AF65-F5344CB8AC3E}">
        <p14:creationId xmlns:p14="http://schemas.microsoft.com/office/powerpoint/2010/main" val="867045802"/>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665F-4A78-4F34-94F9-2F9291C9F836}"/>
              </a:ext>
            </a:extLst>
          </p:cNvPr>
          <p:cNvSpPr>
            <a:spLocks noGrp="1"/>
          </p:cNvSpPr>
          <p:nvPr>
            <p:ph type="title"/>
          </p:nvPr>
        </p:nvSpPr>
        <p:spPr>
          <a:xfrm>
            <a:off x="1004049" y="457201"/>
            <a:ext cx="6418728" cy="735106"/>
          </a:xfrm>
        </p:spPr>
        <p:txBody>
          <a:bodyPr vert="horz" lIns="91440" tIns="45720" rIns="91440" bIns="45720" rtlCol="0" anchor="t">
            <a:normAutofit/>
          </a:bodyPr>
          <a:lstStyle/>
          <a:p>
            <a:pPr defTabSz="914400"/>
            <a:r>
              <a:rPr lang="en-US" sz="4400" kern="1200" baseline="0" dirty="0">
                <a:solidFill>
                  <a:schemeClr val="tx2"/>
                </a:solidFill>
                <a:latin typeface="+mj-lt"/>
                <a:ea typeface="+mj-ea"/>
                <a:cs typeface="+mj-cs"/>
              </a:rPr>
              <a:t>Resources and Materials </a:t>
            </a:r>
          </a:p>
        </p:txBody>
      </p:sp>
      <p:sp>
        <p:nvSpPr>
          <p:cNvPr id="3" name="Text Placeholder 2">
            <a:extLst>
              <a:ext uri="{FF2B5EF4-FFF2-40B4-BE49-F238E27FC236}">
                <a16:creationId xmlns:a16="http://schemas.microsoft.com/office/drawing/2014/main" id="{1756EAA2-CCEB-4738-8BA8-E09A7B6A103C}"/>
              </a:ext>
            </a:extLst>
          </p:cNvPr>
          <p:cNvSpPr>
            <a:spLocks noGrp="1"/>
          </p:cNvSpPr>
          <p:nvPr>
            <p:ph type="body" idx="1"/>
          </p:nvPr>
        </p:nvSpPr>
        <p:spPr>
          <a:xfrm>
            <a:off x="1004049" y="1645873"/>
            <a:ext cx="6888350" cy="8107727"/>
          </a:xfrm>
        </p:spPr>
        <p:txBody>
          <a:bodyPr vert="horz" lIns="91440" tIns="45720" rIns="91440" bIns="45720" rtlCol="0">
            <a:noAutofit/>
          </a:bodyPr>
          <a:lstStyle/>
          <a:p>
            <a:pPr marL="384048" indent="-384048" defTabSz="914400">
              <a:spcAft>
                <a:spcPts val="200"/>
              </a:spcAft>
              <a:buFont typeface="Franklin Gothic Book" panose="020B0503020102020204" pitchFamily="34" charset="0"/>
              <a:buNone/>
            </a:pPr>
            <a:r>
              <a:rPr lang="en-US" sz="2800" b="1" dirty="0">
                <a:solidFill>
                  <a:schemeClr val="tx1"/>
                </a:solidFill>
                <a:hlinkClick r:id="rId3">
                  <a:extLst>
                    <a:ext uri="{A12FA001-AC4F-418D-AE19-62706E023703}">
                      <ahyp:hlinkClr xmlns:ahyp="http://schemas.microsoft.com/office/drawing/2018/hyperlinkcolor" val="tx"/>
                    </a:ext>
                  </a:extLst>
                </a:hlinkClick>
              </a:rPr>
              <a:t>Prevent Overdose RI – End the epidemic</a:t>
            </a:r>
            <a:endParaRPr lang="en-US" sz="2800" b="1" kern="1200" baseline="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endParaRPr>
          </a:p>
          <a:p>
            <a:pPr marL="384048" indent="-384048" defTabSz="914400">
              <a:spcAft>
                <a:spcPts val="200"/>
              </a:spcAft>
              <a:buFont typeface="Franklin Gothic Book" panose="020B0503020102020204" pitchFamily="34" charset="0"/>
              <a:buNone/>
            </a:pPr>
            <a:endParaRPr lang="en-US" sz="2800" dirty="0">
              <a:hlinkClick r:id="rId4">
                <a:extLst>
                  <a:ext uri="{A12FA001-AC4F-418D-AE19-62706E023703}">
                    <ahyp:hlinkClr xmlns:ahyp="http://schemas.microsoft.com/office/drawing/2018/hyperlinkcolor" val="tx"/>
                  </a:ext>
                </a:extLst>
              </a:hlinkClick>
            </a:endParaRPr>
          </a:p>
          <a:p>
            <a:pPr marL="384048" indent="-384048" defTabSz="914400">
              <a:spcAft>
                <a:spcPts val="200"/>
              </a:spcAft>
              <a:buFont typeface="Franklin Gothic Book" panose="020B0503020102020204" pitchFamily="34" charset="0"/>
              <a:buNone/>
            </a:pPr>
            <a:r>
              <a:rPr lang="en-US" sz="2800" b="1" dirty="0">
                <a:solidFill>
                  <a:schemeClr val="tx1"/>
                </a:solidFill>
                <a:hlinkClick r:id="rId5">
                  <a:extLst>
                    <a:ext uri="{A12FA001-AC4F-418D-AE19-62706E023703}">
                      <ahyp:hlinkClr xmlns:ahyp="http://schemas.microsoft.com/office/drawing/2018/hyperlinkcolor" val="tx"/>
                    </a:ext>
                  </a:extLst>
                </a:hlinkClick>
              </a:rPr>
              <a:t>PONI (poniri.org)</a:t>
            </a:r>
            <a:endParaRPr lang="en-US" sz="2800" b="1" dirty="0">
              <a:solidFill>
                <a:schemeClr val="tx1"/>
              </a:solidFill>
            </a:endParaRPr>
          </a:p>
          <a:p>
            <a:pPr marL="384048" indent="-384048" defTabSz="914400">
              <a:spcAft>
                <a:spcPts val="200"/>
              </a:spcAft>
              <a:buFont typeface="Franklin Gothic Book" panose="020B0503020102020204" pitchFamily="34" charset="0"/>
              <a:buNone/>
            </a:pPr>
            <a:endParaRPr lang="en-US" sz="2500" b="1" dirty="0">
              <a:solidFill>
                <a:schemeClr val="tx1"/>
              </a:solidFill>
              <a:hlinkClick r:id="rId4">
                <a:extLst>
                  <a:ext uri="{A12FA001-AC4F-418D-AE19-62706E023703}">
                    <ahyp:hlinkClr xmlns:ahyp="http://schemas.microsoft.com/office/drawing/2018/hyperlinkcolor" val="tx"/>
                  </a:ext>
                </a:extLst>
              </a:hlinkClick>
            </a:endParaRPr>
          </a:p>
          <a:p>
            <a:pPr marL="384048" indent="-384048" defTabSz="914400">
              <a:spcAft>
                <a:spcPts val="200"/>
              </a:spcAft>
              <a:buFont typeface="Franklin Gothic Book" panose="020B0503020102020204" pitchFamily="34" charset="0"/>
              <a:buNone/>
            </a:pPr>
            <a:r>
              <a:rPr lang="en-US" sz="2800" kern="1200" baseline="0" dirty="0">
                <a:solidFill>
                  <a:schemeClr val="tx2"/>
                </a:solidFill>
                <a:latin typeface="+mn-lt"/>
                <a:ea typeface="+mn-ea"/>
                <a:cs typeface="+mn-cs"/>
                <a:hlinkClick r:id="rId4">
                  <a:extLst>
                    <a:ext uri="{A12FA001-AC4F-418D-AE19-62706E023703}">
                      <ahyp:hlinkClr xmlns:ahyp="http://schemas.microsoft.com/office/drawing/2018/hyperlinkcolor" val="tx"/>
                    </a:ext>
                  </a:extLst>
                </a:hlinkClick>
              </a:rPr>
              <a:t>http://pvdsafestations.com/</a:t>
            </a:r>
            <a:r>
              <a:rPr lang="en-US" sz="2800" kern="1200" baseline="0" dirty="0">
                <a:solidFill>
                  <a:schemeClr val="tx2"/>
                </a:solidFill>
                <a:latin typeface="+mn-lt"/>
                <a:ea typeface="+mn-ea"/>
                <a:cs typeface="+mn-cs"/>
              </a:rPr>
              <a:t> - </a:t>
            </a:r>
            <a:r>
              <a:rPr lang="en-US" sz="2800" b="1" kern="1200" baseline="0" dirty="0">
                <a:solidFill>
                  <a:schemeClr val="tx2"/>
                </a:solidFill>
                <a:latin typeface="+mn-lt"/>
                <a:ea typeface="+mn-ea"/>
                <a:cs typeface="+mn-cs"/>
              </a:rPr>
              <a:t>PROVIDENCE SAFE STATIONS </a:t>
            </a:r>
            <a:r>
              <a:rPr lang="en-US" sz="2800" kern="1200" baseline="0" dirty="0">
                <a:solidFill>
                  <a:schemeClr val="tx2"/>
                </a:solidFill>
                <a:latin typeface="+mn-lt"/>
                <a:ea typeface="+mn-ea"/>
                <a:cs typeface="+mn-cs"/>
              </a:rPr>
              <a:t>-  Available 24 hours a day, seven days a week. </a:t>
            </a:r>
          </a:p>
          <a:p>
            <a:pPr marL="384048" indent="-384048" defTabSz="914400">
              <a:spcAft>
                <a:spcPts val="200"/>
              </a:spcAft>
              <a:buFont typeface="Franklin Gothic Book" panose="020B0503020102020204" pitchFamily="34" charset="0"/>
              <a:buNone/>
            </a:pPr>
            <a:endParaRPr lang="en-US" sz="2800" kern="1200" baseline="0" dirty="0">
              <a:solidFill>
                <a:schemeClr val="tx2"/>
              </a:solidFill>
              <a:latin typeface="+mn-lt"/>
              <a:ea typeface="+mn-ea"/>
              <a:cs typeface="+mn-cs"/>
            </a:endParaRPr>
          </a:p>
          <a:p>
            <a:pPr marL="384048" indent="-384048" defTabSz="914400">
              <a:spcAft>
                <a:spcPts val="200"/>
              </a:spcAft>
              <a:buFont typeface="Franklin Gothic Book" panose="020B0503020102020204" pitchFamily="34" charset="0"/>
              <a:buNone/>
            </a:pPr>
            <a:r>
              <a:rPr lang="en-US" sz="2800" kern="1200" baseline="0" dirty="0">
                <a:solidFill>
                  <a:schemeClr val="tx2"/>
                </a:solidFill>
                <a:latin typeface="+mn-lt"/>
                <a:ea typeface="+mn-ea"/>
                <a:cs typeface="+mn-cs"/>
                <a:hlinkClick r:id="rId6">
                  <a:extLst>
                    <a:ext uri="{A12FA001-AC4F-418D-AE19-62706E023703}">
                      <ahyp:hlinkClr xmlns:ahyp="http://schemas.microsoft.com/office/drawing/2018/hyperlinkcolor" val="tx"/>
                    </a:ext>
                  </a:extLst>
                </a:hlinkClick>
              </a:rPr>
              <a:t>https://www.bhlink.org/</a:t>
            </a:r>
            <a:r>
              <a:rPr lang="en-US" sz="2800" kern="1200" baseline="0" dirty="0">
                <a:solidFill>
                  <a:schemeClr val="tx2"/>
                </a:solidFill>
                <a:latin typeface="+mn-lt"/>
                <a:ea typeface="+mn-ea"/>
                <a:cs typeface="+mn-cs"/>
              </a:rPr>
              <a:t>  FOR CONFIDENTIAL SUPPORT AND TO GET CONNECTED TO CARE: </a:t>
            </a:r>
            <a:r>
              <a:rPr lang="en-US" sz="2800" b="1" kern="1200" baseline="0" dirty="0">
                <a:solidFill>
                  <a:schemeClr val="tx2"/>
                </a:solidFill>
                <a:latin typeface="+mn-lt"/>
                <a:ea typeface="+mn-ea"/>
                <a:cs typeface="+mn-cs"/>
              </a:rPr>
              <a:t>BH LINK</a:t>
            </a:r>
            <a:r>
              <a:rPr lang="en-US" sz="2800" b="1" dirty="0"/>
              <a:t>  </a:t>
            </a:r>
            <a:r>
              <a:rPr lang="en-US" sz="2800" kern="1200" baseline="0" dirty="0">
                <a:solidFill>
                  <a:schemeClr val="tx2"/>
                </a:solidFill>
                <a:latin typeface="+mn-lt"/>
                <a:ea typeface="+mn-ea"/>
                <a:cs typeface="+mn-cs"/>
              </a:rPr>
              <a:t>CALL </a:t>
            </a:r>
            <a:r>
              <a:rPr lang="en-US" sz="2800" b="1" kern="1200" baseline="0" dirty="0">
                <a:solidFill>
                  <a:schemeClr val="tx2"/>
                </a:solidFill>
                <a:latin typeface="+mn-lt"/>
                <a:ea typeface="+mn-ea"/>
                <a:cs typeface="+mn-cs"/>
              </a:rPr>
              <a:t>401-414-LINK (5465)</a:t>
            </a:r>
            <a:r>
              <a:rPr lang="en-US" sz="2800" kern="1200" baseline="0" dirty="0">
                <a:solidFill>
                  <a:schemeClr val="tx2"/>
                </a:solidFill>
                <a:latin typeface="+mn-lt"/>
                <a:ea typeface="+mn-ea"/>
                <a:cs typeface="+mn-cs"/>
              </a:rPr>
              <a:t> OR VISIT their 24-HOUR/7-DAY TRIAGE CENTER</a:t>
            </a:r>
          </a:p>
          <a:p>
            <a:pPr marL="384048" indent="-384048" defTabSz="914400">
              <a:spcAft>
                <a:spcPts val="200"/>
              </a:spcAft>
              <a:buFont typeface="Franklin Gothic Book" panose="020B0503020102020204" pitchFamily="34" charset="0"/>
              <a:buNone/>
            </a:pPr>
            <a:endParaRPr lang="en-US" sz="2800" kern="1200" baseline="0" dirty="0">
              <a:solidFill>
                <a:schemeClr val="tx2"/>
              </a:solidFill>
              <a:latin typeface="+mn-lt"/>
              <a:ea typeface="+mn-ea"/>
              <a:cs typeface="+mn-cs"/>
            </a:endParaRPr>
          </a:p>
          <a:p>
            <a:pPr marL="384048" indent="-384048" defTabSz="914400">
              <a:spcAft>
                <a:spcPts val="200"/>
              </a:spcAft>
              <a:buFont typeface="Franklin Gothic Book" panose="020B0503020102020204" pitchFamily="34" charset="0"/>
              <a:buChar char="•"/>
            </a:pPr>
            <a:r>
              <a:rPr lang="en-US" sz="2800" b="1" kern="1200" baseline="0" dirty="0">
                <a:solidFill>
                  <a:schemeClr val="tx2"/>
                </a:solidFill>
                <a:latin typeface="+mn-lt"/>
                <a:ea typeface="+mn-ea"/>
                <a:cs typeface="+mn-cs"/>
              </a:rPr>
              <a:t>Factsheets</a:t>
            </a:r>
          </a:p>
          <a:p>
            <a:pPr marL="384048" indent="-384048" defTabSz="914400">
              <a:spcAft>
                <a:spcPts val="200"/>
              </a:spcAft>
              <a:buFont typeface="Franklin Gothic Book" panose="020B0503020102020204" pitchFamily="34" charset="0"/>
              <a:buNone/>
            </a:pPr>
            <a:r>
              <a:rPr lang="en-US" sz="2400" kern="1200" baseline="0" dirty="0">
                <a:solidFill>
                  <a:schemeClr val="tx2"/>
                </a:solidFill>
                <a:latin typeface="+mn-lt"/>
                <a:ea typeface="+mn-ea"/>
                <a:cs typeface="+mn-cs"/>
                <a:hlinkClick r:id="rId7">
                  <a:extLst>
                    <a:ext uri="{A12FA001-AC4F-418D-AE19-62706E023703}">
                      <ahyp:hlinkClr xmlns:ahyp="http://schemas.microsoft.com/office/drawing/2018/hyperlinkcolor" val="tx"/>
                    </a:ext>
                  </a:extLst>
                </a:hlinkClick>
              </a:rPr>
              <a:t>Knowing the Risks of Opioid Prescription Pain Medications 8 1/2 x 11</a:t>
            </a:r>
            <a:endParaRPr lang="en-US" sz="2400" kern="1200" baseline="0" dirty="0">
              <a:solidFill>
                <a:schemeClr val="tx2"/>
              </a:solidFill>
              <a:latin typeface="+mn-lt"/>
              <a:ea typeface="+mn-ea"/>
              <a:cs typeface="+mn-cs"/>
            </a:endParaRPr>
          </a:p>
          <a:p>
            <a:pPr marL="384048" indent="-384048" defTabSz="914400">
              <a:spcAft>
                <a:spcPts val="200"/>
              </a:spcAft>
              <a:buFont typeface="Franklin Gothic Book" panose="020B0503020102020204" pitchFamily="34" charset="0"/>
              <a:buNone/>
            </a:pPr>
            <a:endParaRPr lang="en-US" sz="2400" kern="1200" baseline="0" dirty="0">
              <a:solidFill>
                <a:schemeClr val="tx2"/>
              </a:solidFill>
              <a:latin typeface="+mn-lt"/>
              <a:ea typeface="+mn-ea"/>
              <a:cs typeface="+mn-cs"/>
            </a:endParaRPr>
          </a:p>
          <a:p>
            <a:pPr defTabSz="914400">
              <a:spcAft>
                <a:spcPts val="200"/>
              </a:spcAft>
            </a:pPr>
            <a:endParaRPr lang="en-US" sz="2800" kern="1200" baseline="0" dirty="0">
              <a:solidFill>
                <a:schemeClr val="tx2"/>
              </a:solidFill>
              <a:latin typeface="+mn-lt"/>
              <a:ea typeface="+mn-ea"/>
              <a:cs typeface="+mn-cs"/>
            </a:endParaRPr>
          </a:p>
        </p:txBody>
      </p:sp>
      <p:pic>
        <p:nvPicPr>
          <p:cNvPr id="4" name="Picture 3">
            <a:extLst>
              <a:ext uri="{FF2B5EF4-FFF2-40B4-BE49-F238E27FC236}">
                <a16:creationId xmlns:a16="http://schemas.microsoft.com/office/drawing/2014/main" id="{E07956A4-EF56-46F6-9EB5-DFB7BFC9748D}"/>
              </a:ext>
            </a:extLst>
          </p:cNvPr>
          <p:cNvPicPr>
            <a:picLocks noChangeAspect="1"/>
          </p:cNvPicPr>
          <p:nvPr/>
        </p:nvPicPr>
        <p:blipFill rotWithShape="1">
          <a:blip r:embed="rId8"/>
          <a:srcRect r="1" b="785"/>
          <a:stretch/>
        </p:blipFill>
        <p:spPr>
          <a:xfrm>
            <a:off x="8802496" y="2327393"/>
            <a:ext cx="3519550" cy="5097744"/>
          </a:xfrm>
          <a:prstGeom prst="rect">
            <a:avLst/>
          </a:prstGeom>
        </p:spPr>
      </p:pic>
    </p:spTree>
    <p:extLst>
      <p:ext uri="{BB962C8B-B14F-4D97-AF65-F5344CB8AC3E}">
        <p14:creationId xmlns:p14="http://schemas.microsoft.com/office/powerpoint/2010/main" val="404110471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1E97A-19B6-42C5-92DA-4E34C0B5BF39}"/>
              </a:ext>
            </a:extLst>
          </p:cNvPr>
          <p:cNvSpPr>
            <a:spLocks noGrp="1"/>
          </p:cNvSpPr>
          <p:nvPr>
            <p:ph type="title"/>
          </p:nvPr>
        </p:nvSpPr>
        <p:spPr>
          <a:xfrm>
            <a:off x="1039906" y="1320800"/>
            <a:ext cx="11393394" cy="3175000"/>
          </a:xfrm>
        </p:spPr>
        <p:txBody>
          <a:bodyPr/>
          <a:lstStyle/>
          <a:p>
            <a:r>
              <a:rPr lang="en-US" dirty="0"/>
              <a:t>THANK YOU! </a:t>
            </a:r>
          </a:p>
        </p:txBody>
      </p:sp>
      <p:sp>
        <p:nvSpPr>
          <p:cNvPr id="3" name="Text Placeholder 2">
            <a:extLst>
              <a:ext uri="{FF2B5EF4-FFF2-40B4-BE49-F238E27FC236}">
                <a16:creationId xmlns:a16="http://schemas.microsoft.com/office/drawing/2014/main" id="{F4F52ABF-1F13-4E98-B371-78C6CC48A679}"/>
              </a:ext>
            </a:extLst>
          </p:cNvPr>
          <p:cNvSpPr>
            <a:spLocks noGrp="1"/>
          </p:cNvSpPr>
          <p:nvPr>
            <p:ph type="body" idx="1"/>
          </p:nvPr>
        </p:nvSpPr>
        <p:spPr>
          <a:xfrm>
            <a:off x="1039906" y="5016500"/>
            <a:ext cx="11393394" cy="3175000"/>
          </a:xfrm>
        </p:spPr>
        <p:txBody>
          <a:bodyPr/>
          <a:lstStyle/>
          <a:p>
            <a:r>
              <a:rPr lang="en-US" dirty="0"/>
              <a:t> 	Erin McDonough			Michelle McKenzie </a:t>
            </a:r>
          </a:p>
          <a:p>
            <a:r>
              <a:rPr lang="en-US" dirty="0"/>
              <a:t>	RI Medical Reserve Corps		The Miriam Hospital</a:t>
            </a:r>
          </a:p>
          <a:p>
            <a:r>
              <a:rPr lang="en-US" dirty="0"/>
              <a:t>	</a:t>
            </a:r>
            <a:r>
              <a:rPr lang="en-US" dirty="0" err="1"/>
              <a:t>NaloxoBox</a:t>
            </a:r>
            <a:r>
              <a:rPr lang="en-US" dirty="0"/>
              <a:t>				PONI </a:t>
            </a:r>
            <a:r>
              <a:rPr lang="en-US" sz="1500" dirty="0"/>
              <a:t>Preventing Overdose and Naloxone Intervention </a:t>
            </a:r>
          </a:p>
          <a:p>
            <a:r>
              <a:rPr lang="en-US" sz="1500" dirty="0"/>
              <a:t>	</a:t>
            </a:r>
            <a:r>
              <a:rPr lang="en-US" sz="2800" dirty="0"/>
              <a:t>emcdonough@ridmat.org 		mmckenzie@lifespan.org</a:t>
            </a:r>
          </a:p>
        </p:txBody>
      </p:sp>
    </p:spTree>
    <p:extLst>
      <p:ext uri="{BB962C8B-B14F-4D97-AF65-F5344CB8AC3E}">
        <p14:creationId xmlns:p14="http://schemas.microsoft.com/office/powerpoint/2010/main" val="19038538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9" y="2106211"/>
            <a:ext cx="6134972" cy="5473452"/>
          </a:xfrm>
        </p:spPr>
        <p:txBody>
          <a:bodyPr vert="horz" lIns="91440" tIns="45720" rIns="91440" bIns="45720" rtlCol="0" anchor="ctr">
            <a:normAutofit/>
          </a:bodyPr>
          <a:lstStyle/>
          <a:p>
            <a:pPr algn="r" defTabSz="914400"/>
            <a:r>
              <a:rPr lang="en-US" sz="8200" cap="all" dirty="0"/>
              <a:t>Opioids and Overdose in  </a:t>
            </a:r>
            <a:r>
              <a:rPr lang="en-US" sz="8200" cap="all" dirty="0" err="1"/>
              <a:t>rhode</a:t>
            </a:r>
            <a:r>
              <a:rPr lang="en-US" sz="8200" cap="all" dirty="0"/>
              <a:t> island</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41900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08">
            <a:extLst>
              <a:ext uri="{FF2B5EF4-FFF2-40B4-BE49-F238E27FC236}">
                <a16:creationId xmlns:a16="http://schemas.microsoft.com/office/drawing/2014/main" id="{0F3214F5-D46E-4B1F-9170-C7255EE41CCD}"/>
              </a:ext>
            </a:extLst>
          </p:cNvPr>
          <p:cNvSpPr>
            <a:spLocks noGrp="1"/>
          </p:cNvSpPr>
          <p:nvPr>
            <p:ph type="title"/>
          </p:nvPr>
        </p:nvSpPr>
        <p:spPr>
          <a:xfrm>
            <a:off x="912725" y="351906"/>
            <a:ext cx="12086706" cy="1296785"/>
          </a:xfrm>
          <a:prstGeom prst="rect">
            <a:avLst/>
          </a:prstGeom>
        </p:spPr>
        <p:txBody>
          <a:bodyPr vert="horz" lIns="91440" tIns="45720" rIns="91440" bIns="45720" rtlCol="0" anchor="t">
            <a:normAutofit/>
          </a:bodyPr>
          <a:lstStyle/>
          <a:p>
            <a:pPr lvl="0" defTabSz="914400">
              <a:defRPr sz="1800">
                <a:solidFill>
                  <a:srgbClr val="000000"/>
                </a:solidFill>
              </a:defRPr>
            </a:pPr>
            <a:r>
              <a:rPr lang="en-US" sz="6200" dirty="0"/>
              <a:t>RI Fatal Overdoses  2009-2021</a:t>
            </a:r>
          </a:p>
        </p:txBody>
      </p:sp>
      <p:pic>
        <p:nvPicPr>
          <p:cNvPr id="4" name="Picture 3" descr="Graphical user interface, application, table&#10;&#10;Description automatically generated">
            <a:extLst>
              <a:ext uri="{FF2B5EF4-FFF2-40B4-BE49-F238E27FC236}">
                <a16:creationId xmlns:a16="http://schemas.microsoft.com/office/drawing/2014/main" id="{2D8E7931-EC8B-F1DA-3A82-C208B8FF855B}"/>
              </a:ext>
            </a:extLst>
          </p:cNvPr>
          <p:cNvPicPr>
            <a:picLocks noChangeAspect="1"/>
          </p:cNvPicPr>
          <p:nvPr/>
        </p:nvPicPr>
        <p:blipFill rotWithShape="1">
          <a:blip r:embed="rId3"/>
          <a:srcRect l="8847" t="11852" r="23204" b="9288"/>
          <a:stretch/>
        </p:blipFill>
        <p:spPr bwMode="auto">
          <a:xfrm>
            <a:off x="912725" y="1648691"/>
            <a:ext cx="11962800" cy="7809677"/>
          </a:xfrm>
          <a:prstGeom prst="rect">
            <a:avLst/>
          </a:prstGeom>
          <a:ln>
            <a:noFill/>
          </a:ln>
          <a:extLst>
            <a:ext uri="{53640926-AAD7-44D8-BBD7-CCE9431645EC}">
              <a14:shadowObscured xmlns:a14="http://schemas.microsoft.com/office/drawing/2010/main"/>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8" y="2106211"/>
            <a:ext cx="6609531" cy="5473452"/>
          </a:xfrm>
        </p:spPr>
        <p:txBody>
          <a:bodyPr vert="horz" lIns="91440" tIns="45720" rIns="91440" bIns="45720" rtlCol="0" anchor="ctr">
            <a:normAutofit/>
          </a:bodyPr>
          <a:lstStyle/>
          <a:p>
            <a:pPr algn="r" defTabSz="914400"/>
            <a:r>
              <a:rPr lang="en-US" sz="8200" cap="all" dirty="0"/>
              <a:t>DRUG SUPPLY</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61546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117FF-67B9-0039-C91E-1CD4E0CDB7F3}"/>
              </a:ext>
            </a:extLst>
          </p:cNvPr>
          <p:cNvSpPr>
            <a:spLocks noGrp="1"/>
          </p:cNvSpPr>
          <p:nvPr>
            <p:ph type="title"/>
          </p:nvPr>
        </p:nvSpPr>
        <p:spPr>
          <a:xfrm>
            <a:off x="2032000" y="974811"/>
            <a:ext cx="8940800" cy="3175000"/>
          </a:xfrm>
        </p:spPr>
        <p:txBody>
          <a:bodyPr>
            <a:normAutofit fontScale="90000"/>
          </a:bodyPr>
          <a:lstStyle/>
          <a:p>
            <a:r>
              <a:rPr lang="en-US" b="1" dirty="0"/>
              <a:t>Waves of the overdose crisis</a:t>
            </a:r>
            <a:br>
              <a:rPr lang="en-US" dirty="0"/>
            </a:br>
            <a:br>
              <a:rPr lang="en-US" dirty="0"/>
            </a:br>
            <a:r>
              <a:rPr lang="en-US" dirty="0"/>
              <a:t>1 – prescription opioids</a:t>
            </a:r>
            <a:br>
              <a:rPr lang="en-US" dirty="0"/>
            </a:br>
            <a:r>
              <a:rPr lang="en-US" dirty="0"/>
              <a:t>2 – heroin</a:t>
            </a:r>
            <a:br>
              <a:rPr lang="en-US" dirty="0"/>
            </a:br>
            <a:r>
              <a:rPr lang="en-US" dirty="0"/>
              <a:t>3 – fentanyl</a:t>
            </a:r>
            <a:br>
              <a:rPr lang="en-US" dirty="0"/>
            </a:br>
            <a:r>
              <a:rPr lang="en-US" dirty="0"/>
              <a:t>4 – fentanyl in non-opioid substances</a:t>
            </a:r>
            <a:br>
              <a:rPr lang="en-US" dirty="0"/>
            </a:br>
            <a:br>
              <a:rPr lang="en-US" dirty="0"/>
            </a:br>
            <a:r>
              <a:rPr lang="en-US" dirty="0"/>
              <a:t>Xylazine</a:t>
            </a:r>
          </a:p>
        </p:txBody>
      </p:sp>
    </p:spTree>
    <p:extLst>
      <p:ext uri="{BB962C8B-B14F-4D97-AF65-F5344CB8AC3E}">
        <p14:creationId xmlns:p14="http://schemas.microsoft.com/office/powerpoint/2010/main" val="21478529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5FEBB1F-508E-4ACE-A53B-525FFA077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8" name="Freeform 6">
              <a:extLst>
                <a:ext uri="{FF2B5EF4-FFF2-40B4-BE49-F238E27FC236}">
                  <a16:creationId xmlns:a16="http://schemas.microsoft.com/office/drawing/2014/main" id="{B687ADC4-1812-437A-97AA-230888706C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9" name="Freeform 6">
              <a:extLst>
                <a:ext uri="{FF2B5EF4-FFF2-40B4-BE49-F238E27FC236}">
                  <a16:creationId xmlns:a16="http://schemas.microsoft.com/office/drawing/2014/main" id="{6170E629-727E-4A2F-8228-0A71B67BD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1" name="Rectangle 10">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3048" y="1058800"/>
            <a:ext cx="11385724" cy="7608421"/>
            <a:chOff x="752858" y="744469"/>
            <a:chExt cx="10674117" cy="5349671"/>
          </a:xfrm>
        </p:grpSpPr>
        <p:sp>
          <p:nvSpPr>
            <p:cNvPr id="14"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5"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8F62C8D-C537-45B8-B772-4A0D4771D813}"/>
              </a:ext>
            </a:extLst>
          </p:cNvPr>
          <p:cNvSpPr>
            <a:spLocks noGrp="1"/>
          </p:cNvSpPr>
          <p:nvPr>
            <p:ph type="title"/>
          </p:nvPr>
        </p:nvSpPr>
        <p:spPr>
          <a:xfrm>
            <a:off x="1577088" y="2106211"/>
            <a:ext cx="6609531" cy="5473452"/>
          </a:xfrm>
        </p:spPr>
        <p:txBody>
          <a:bodyPr vert="horz" lIns="91440" tIns="45720" rIns="91440" bIns="45720" rtlCol="0" anchor="ctr">
            <a:normAutofit/>
          </a:bodyPr>
          <a:lstStyle/>
          <a:p>
            <a:pPr algn="r" defTabSz="914400"/>
            <a:r>
              <a:rPr lang="en-US" sz="8200" cap="all" dirty="0"/>
              <a:t>Opioids</a:t>
            </a:r>
            <a:endParaRPr lang="en-US" sz="8200" kern="1200" cap="all" baseline="0" dirty="0">
              <a:solidFill>
                <a:schemeClr val="tx2"/>
              </a:solidFill>
              <a:latin typeface="+mj-lt"/>
              <a:ea typeface="+mj-ea"/>
              <a:cs typeface="+mj-cs"/>
            </a:endParaRPr>
          </a:p>
        </p:txBody>
      </p:sp>
      <p:cxnSp>
        <p:nvCxnSpPr>
          <p:cNvPr id="17" name="Straight Connector 16">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6628" y="3396775"/>
            <a:ext cx="0" cy="2639781"/>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034928"/>
      </p:ext>
    </p:extLst>
  </p:cSld>
  <p:clrMapOvr>
    <a:masterClrMapping/>
  </p:clrMapOvr>
  <p:transition spd="med"/>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77A1AB"/>
      </a:hlink>
      <a:folHlink>
        <a:srgbClr val="9A5D78"/>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Light"/>
        <a:ea typeface="Helvetica Neue Light"/>
        <a:cs typeface="Helvetica Neue Light"/>
      </a:majorFont>
      <a:minorFont>
        <a:latin typeface="Helvetica Neue Light"/>
        <a:ea typeface="Helvetica Neue Light"/>
        <a:cs typeface="Helvetica Neue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BCBCB"/>
        </a:solidFill>
        <a:ln w="25400" cap="flat">
          <a:solidFill>
            <a:srgbClr val="000000"/>
          </a:solidFill>
          <a:prstDash val="solid"/>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2634</TotalTime>
  <Words>2512</Words>
  <Application>Microsoft Office PowerPoint</Application>
  <PresentationFormat>Custom</PresentationFormat>
  <Paragraphs>278</Paragraphs>
  <Slides>46</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46</vt:i4>
      </vt:variant>
    </vt:vector>
  </HeadingPairs>
  <TitlesOfParts>
    <vt:vector size="59" baseType="lpstr">
      <vt:lpstr>Arial</vt:lpstr>
      <vt:lpstr>Calibri</vt:lpstr>
      <vt:lpstr>Franklin Gothic Book</vt:lpstr>
      <vt:lpstr>Garamond</vt:lpstr>
      <vt:lpstr>Gill Sans</vt:lpstr>
      <vt:lpstr>Helvetica Neue</vt:lpstr>
      <vt:lpstr>Helvetica Neue Light</vt:lpstr>
      <vt:lpstr>Lucida Grande</vt:lpstr>
      <vt:lpstr>Roboto</vt:lpstr>
      <vt:lpstr>Segoe UI Black</vt:lpstr>
      <vt:lpstr>Wingdings</vt:lpstr>
      <vt:lpstr>Crop</vt:lpstr>
      <vt:lpstr>Organic</vt:lpstr>
      <vt:lpstr>Overdose education and naloxone distribution</vt:lpstr>
      <vt:lpstr>Objectives </vt:lpstr>
      <vt:lpstr>Opioids and Overdose Nationwide</vt:lpstr>
      <vt:lpstr>Opioids and Overdose</vt:lpstr>
      <vt:lpstr>Opioids and Overdose in  rhode island</vt:lpstr>
      <vt:lpstr>RI Fatal Overdoses  2009-2021</vt:lpstr>
      <vt:lpstr>DRUG SUPPLY</vt:lpstr>
      <vt:lpstr>Waves of the overdose crisis  1 – prescription opioids 2 – heroin 3 – fentanyl 4 – fentanyl in non-opioid substances  Xylazine</vt:lpstr>
      <vt:lpstr>Opioids</vt:lpstr>
      <vt:lpstr>OPIOIDS</vt:lpstr>
      <vt:lpstr>Overdose Risk Factors Naloxone</vt:lpstr>
      <vt:lpstr>Overdose Risk Factors</vt:lpstr>
      <vt:lpstr>Naloxone (Narcan)</vt:lpstr>
      <vt:lpstr>Naloxone</vt:lpstr>
      <vt:lpstr>Overdose Assessment and Response</vt:lpstr>
      <vt:lpstr>Fatal Overdose is Preventable</vt:lpstr>
      <vt:lpstr> Naloxone Video </vt:lpstr>
      <vt:lpstr>Overdose Response</vt:lpstr>
      <vt:lpstr>Evaluate for an Overdose</vt:lpstr>
      <vt:lpstr>CALL 911*</vt:lpstr>
      <vt:lpstr>Administer naloxone*</vt:lpstr>
      <vt:lpstr>NARCAN Nasal Spray</vt:lpstr>
      <vt:lpstr>IM Naloxone</vt:lpstr>
      <vt:lpstr>PowerPoint Presentation</vt:lpstr>
      <vt:lpstr>PowerPoint Presentation</vt:lpstr>
      <vt:lpstr>Support Ventilation</vt:lpstr>
      <vt:lpstr>How to Provide Ventilation Support</vt:lpstr>
      <vt:lpstr>Rescue Breathing </vt:lpstr>
      <vt:lpstr>Chest Compressions </vt:lpstr>
      <vt:lpstr>Recovery Position</vt:lpstr>
      <vt:lpstr>Possible Naloxone Responses </vt:lpstr>
      <vt:lpstr>Xylazine  </vt:lpstr>
      <vt:lpstr>Increased OD risk factor</vt:lpstr>
      <vt:lpstr>How to respond</vt:lpstr>
      <vt:lpstr>PowerPoint Presentation</vt:lpstr>
      <vt:lpstr>Efforts to address the crisis</vt:lpstr>
      <vt:lpstr> RI Strategic Plan</vt:lpstr>
      <vt:lpstr>Harm Reduction</vt:lpstr>
      <vt:lpstr>Naloxone Distribution in RI</vt:lpstr>
      <vt:lpstr>Liability / Good Samaritan Law</vt:lpstr>
      <vt:lpstr>Standing Order</vt:lpstr>
      <vt:lpstr>Frequently asked questions</vt:lpstr>
      <vt:lpstr>Frequently Asked Questions</vt:lpstr>
      <vt:lpstr>Frequently Asked Questions</vt:lpstr>
      <vt:lpstr>Resources and Materials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Objectives</dc:title>
  <dc:creator>Erin McDonough</dc:creator>
  <cp:lastModifiedBy>Whitaker, Delaney</cp:lastModifiedBy>
  <cp:revision>46</cp:revision>
  <dcterms:created xsi:type="dcterms:W3CDTF">2019-10-30T18:38:56Z</dcterms:created>
  <dcterms:modified xsi:type="dcterms:W3CDTF">2023-03-17T14:05:37Z</dcterms:modified>
</cp:coreProperties>
</file>